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3"/>
    <p:restoredTop sz="94620"/>
  </p:normalViewPr>
  <p:slideViewPr>
    <p:cSldViewPr snapToGrid="0" snapToObjects="1">
      <p:cViewPr>
        <p:scale>
          <a:sx n="209" d="100"/>
          <a:sy n="209" d="100"/>
        </p:scale>
        <p:origin x="23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438F-E6B2-0141-B34C-29FE4CEF604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00910-7DFA-5D4A-9EBA-0906B17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00910-7DFA-5D4A-9EBA-0906B17355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D0F9-79D7-7041-9FCD-6B61FEBE481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(x86-64)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Devin A. Matthews</a:t>
            </a:r>
          </a:p>
          <a:p>
            <a:r>
              <a:rPr lang="en-US" dirty="0" smtClean="0"/>
              <a:t>UT Austin</a:t>
            </a:r>
          </a:p>
          <a:p>
            <a:endParaRPr lang="en-US" dirty="0"/>
          </a:p>
          <a:p>
            <a:r>
              <a:rPr lang="en-US" dirty="0" err="1" smtClean="0"/>
              <a:t>MolSSI</a:t>
            </a:r>
            <a:r>
              <a:rPr lang="en-US" dirty="0" smtClean="0"/>
              <a:t> Software Summer School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3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Out-of-order execution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137" y="3400755"/>
            <a:ext cx="2196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 Fetcher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137" y="4249149"/>
            <a:ext cx="2196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Instruction Decoder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3136" y="5121984"/>
            <a:ext cx="21969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Scheduler and Queue</a:t>
            </a:r>
          </a:p>
          <a:p>
            <a:pPr algn="ctr"/>
            <a:r>
              <a:rPr lang="en-US" dirty="0" smtClean="0"/>
              <a:t>(~50-100 entries)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37" y="3189863"/>
            <a:ext cx="3088904" cy="28572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098467" y="3827483"/>
            <a:ext cx="5938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92529" y="4683887"/>
            <a:ext cx="5938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952842" y="4540002"/>
            <a:ext cx="1361280" cy="1795647"/>
          </a:xfrm>
          <a:custGeom>
            <a:avLst/>
            <a:gdLst>
              <a:gd name="connsiteX0" fmla="*/ 6587 w 2399465"/>
              <a:gd name="connsiteY0" fmla="*/ 1246910 h 1847871"/>
              <a:gd name="connsiteX1" fmla="*/ 125340 w 2399465"/>
              <a:gd name="connsiteY1" fmla="*/ 1638795 h 1847871"/>
              <a:gd name="connsiteX2" fmla="*/ 861611 w 2399465"/>
              <a:gd name="connsiteY2" fmla="*/ 1793174 h 1847871"/>
              <a:gd name="connsiteX3" fmla="*/ 1752260 w 2399465"/>
              <a:gd name="connsiteY3" fmla="*/ 1704110 h 1847871"/>
              <a:gd name="connsiteX4" fmla="*/ 1853200 w 2399465"/>
              <a:gd name="connsiteY4" fmla="*/ 290946 h 1847871"/>
              <a:gd name="connsiteX5" fmla="*/ 2399465 w 2399465"/>
              <a:gd name="connsiteY5" fmla="*/ 0 h 1847871"/>
              <a:gd name="connsiteX0" fmla="*/ 6587 w 2399465"/>
              <a:gd name="connsiteY0" fmla="*/ 1246910 h 1842097"/>
              <a:gd name="connsiteX1" fmla="*/ 125340 w 2399465"/>
              <a:gd name="connsiteY1" fmla="*/ 1638795 h 1842097"/>
              <a:gd name="connsiteX2" fmla="*/ 861611 w 2399465"/>
              <a:gd name="connsiteY2" fmla="*/ 1793174 h 1842097"/>
              <a:gd name="connsiteX3" fmla="*/ 1752260 w 2399465"/>
              <a:gd name="connsiteY3" fmla="*/ 1704110 h 1842097"/>
              <a:gd name="connsiteX4" fmla="*/ 1853200 w 2399465"/>
              <a:gd name="connsiteY4" fmla="*/ 290946 h 1842097"/>
              <a:gd name="connsiteX5" fmla="*/ 2399465 w 2399465"/>
              <a:gd name="connsiteY5" fmla="*/ 0 h 1842097"/>
              <a:gd name="connsiteX0" fmla="*/ 6587 w 2399465"/>
              <a:gd name="connsiteY0" fmla="*/ 1246910 h 1795647"/>
              <a:gd name="connsiteX1" fmla="*/ 125340 w 2399465"/>
              <a:gd name="connsiteY1" fmla="*/ 1638795 h 1795647"/>
              <a:gd name="connsiteX2" fmla="*/ 861611 w 2399465"/>
              <a:gd name="connsiteY2" fmla="*/ 1793174 h 1795647"/>
              <a:gd name="connsiteX3" fmla="*/ 1633507 w 2399465"/>
              <a:gd name="connsiteY3" fmla="*/ 1531918 h 1795647"/>
              <a:gd name="connsiteX4" fmla="*/ 1853200 w 2399465"/>
              <a:gd name="connsiteY4" fmla="*/ 290946 h 1795647"/>
              <a:gd name="connsiteX5" fmla="*/ 2399465 w 2399465"/>
              <a:gd name="connsiteY5" fmla="*/ 0 h 1795647"/>
              <a:gd name="connsiteX0" fmla="*/ 6587 w 2399465"/>
              <a:gd name="connsiteY0" fmla="*/ 1246910 h 1795647"/>
              <a:gd name="connsiteX1" fmla="*/ 125340 w 2399465"/>
              <a:gd name="connsiteY1" fmla="*/ 1638795 h 1795647"/>
              <a:gd name="connsiteX2" fmla="*/ 861611 w 2399465"/>
              <a:gd name="connsiteY2" fmla="*/ 1793174 h 1795647"/>
              <a:gd name="connsiteX3" fmla="*/ 1633507 w 2399465"/>
              <a:gd name="connsiteY3" fmla="*/ 1531918 h 1795647"/>
              <a:gd name="connsiteX4" fmla="*/ 1853200 w 2399465"/>
              <a:gd name="connsiteY4" fmla="*/ 290946 h 1795647"/>
              <a:gd name="connsiteX5" fmla="*/ 2399465 w 2399465"/>
              <a:gd name="connsiteY5" fmla="*/ 0 h 179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9465" h="1795647">
                <a:moveTo>
                  <a:pt x="6587" y="1246910"/>
                </a:moveTo>
                <a:cubicBezTo>
                  <a:pt x="-5289" y="1397330"/>
                  <a:pt x="-17164" y="1547751"/>
                  <a:pt x="125340" y="1638795"/>
                </a:cubicBezTo>
                <a:cubicBezTo>
                  <a:pt x="267844" y="1729839"/>
                  <a:pt x="610250" y="1810987"/>
                  <a:pt x="861611" y="1793174"/>
                </a:cubicBezTo>
                <a:cubicBezTo>
                  <a:pt x="1112972" y="1775361"/>
                  <a:pt x="1497931" y="1705100"/>
                  <a:pt x="1633507" y="1531918"/>
                </a:cubicBezTo>
                <a:cubicBezTo>
                  <a:pt x="1769083" y="1358736"/>
                  <a:pt x="1725540" y="546265"/>
                  <a:pt x="1853200" y="290946"/>
                </a:cubicBezTo>
                <a:cubicBezTo>
                  <a:pt x="1980860" y="35627"/>
                  <a:pt x="2180266" y="3464"/>
                  <a:pt x="239946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98931" y="382094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~16B/cycle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1936" y="4669341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</a:t>
            </a:r>
            <a:r>
              <a:rPr lang="en-US" smtClean="0"/>
              <a:t>5-6 </a:t>
            </a:r>
            <a:r>
              <a:rPr lang="en-US" smtClean="0"/>
              <a:t>µops</a:t>
            </a:r>
            <a:r>
              <a:rPr lang="en-US" smtClean="0"/>
              <a:t>/cycle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37556" y="183750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the processor needs to wait for data to arrive, it can execute other instructions in the mean time. This is only possible when the instructions do not have a </a:t>
            </a:r>
            <a:r>
              <a:rPr lang="en-US" sz="2000" b="1" dirty="0" smtClean="0">
                <a:solidFill>
                  <a:schemeClr val="accent4"/>
                </a:solidFill>
              </a:rPr>
              <a:t>data dependency</a:t>
            </a:r>
            <a:r>
              <a:rPr lang="en-US" sz="2000" dirty="0" smtClean="0"/>
              <a:t>, i.e. the output of one is an input of another.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070895" y="4433814"/>
            <a:ext cx="29783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Reorder Buffer (~200 entries)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20165" y="4540002"/>
            <a:ext cx="460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7708565" y="5177004"/>
            <a:ext cx="13846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Load Buffer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11767" y="3697526"/>
            <a:ext cx="13846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Store Buffer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58644" y="5361670"/>
            <a:ext cx="5912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58643" y="3882192"/>
            <a:ext cx="591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8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addition to executing multiple instructions at a time in </a:t>
            </a:r>
            <a:r>
              <a:rPr lang="en-US" sz="1800" i="1" dirty="0" smtClean="0"/>
              <a:t>different</a:t>
            </a:r>
            <a:r>
              <a:rPr lang="en-US" sz="1800" dirty="0" smtClean="0"/>
              <a:t> executions units, the </a:t>
            </a:r>
            <a:r>
              <a:rPr lang="en-US" sz="1800" i="1" dirty="0" smtClean="0"/>
              <a:t>same</a:t>
            </a:r>
            <a:r>
              <a:rPr lang="en-US" sz="1800" dirty="0" smtClean="0"/>
              <a:t> execution unit can execute multiple instructions through </a:t>
            </a:r>
            <a:r>
              <a:rPr lang="en-US" sz="1800" b="1" dirty="0" smtClean="0">
                <a:solidFill>
                  <a:schemeClr val="accent1"/>
                </a:solidFill>
              </a:rPr>
              <a:t>pipelining</a:t>
            </a:r>
            <a:r>
              <a:rPr lang="en-US" sz="1800" dirty="0" smtClean="0"/>
              <a:t>. This is especially important for +, -, and * operations of floating point data (but not /!).</a:t>
            </a:r>
          </a:p>
          <a:p>
            <a:endParaRPr lang="en-US" sz="1800" dirty="0"/>
          </a:p>
          <a:p>
            <a:r>
              <a:rPr lang="en-US" sz="1800" dirty="0" smtClean="0"/>
              <a:t>Note that pipelining also exists in the interaction of instruction fetching, decoding, and µop scheduling: these all run at the same time on different instructions.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744" y="4275118"/>
            <a:ext cx="2750860" cy="227445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64518"/>
              </p:ext>
            </p:extLst>
          </p:nvPr>
        </p:nvGraphicFramePr>
        <p:xfrm>
          <a:off x="2545279" y="4387090"/>
          <a:ext cx="1100448" cy="20505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5112"/>
                <a:gridCol w="275112"/>
                <a:gridCol w="275112"/>
                <a:gridCol w="275112"/>
              </a:tblGrid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43971" y="454868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2"/>
                </a:solidFill>
              </a:rPr>
              <a:t>ADD</a:t>
            </a:r>
          </a:p>
          <a:p>
            <a:pPr algn="ctr"/>
            <a:r>
              <a:rPr lang="en-US" sz="900" b="1" dirty="0" smtClean="0">
                <a:solidFill>
                  <a:schemeClr val="accent2"/>
                </a:solidFill>
              </a:rPr>
              <a:t>1</a:t>
            </a:r>
            <a:endParaRPr lang="en-US" sz="9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973" y="501198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1"/>
                </a:solidFill>
              </a:rPr>
              <a:t>ADD</a:t>
            </a:r>
          </a:p>
          <a:p>
            <a:pPr algn="ctr"/>
            <a:r>
              <a:rPr lang="en-US" sz="900" b="1" dirty="0">
                <a:solidFill>
                  <a:schemeClr val="accent1"/>
                </a:solidFill>
              </a:rPr>
              <a:t>2</a:t>
            </a:r>
            <a:endParaRPr lang="en-US" sz="9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3971" y="547926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4"/>
                </a:solidFill>
              </a:rPr>
              <a:t>ADD</a:t>
            </a:r>
          </a:p>
          <a:p>
            <a:pPr algn="ctr"/>
            <a:r>
              <a:rPr lang="en-US" sz="900" b="1" dirty="0">
                <a:solidFill>
                  <a:schemeClr val="accent4"/>
                </a:solidFill>
              </a:rPr>
              <a:t>3</a:t>
            </a:r>
            <a:endParaRPr lang="en-US" sz="9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3971" y="594256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6"/>
                </a:solidFill>
              </a:rPr>
              <a:t>ADD</a:t>
            </a:r>
          </a:p>
          <a:p>
            <a:pPr algn="ctr"/>
            <a:r>
              <a:rPr lang="en-US" sz="900" b="1" dirty="0">
                <a:solidFill>
                  <a:schemeClr val="accent6"/>
                </a:solidFill>
              </a:rPr>
              <a:t>4</a:t>
            </a:r>
            <a:endParaRPr lang="en-US" sz="9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8591" y="4044286"/>
            <a:ext cx="521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Time</a:t>
            </a:r>
            <a:endParaRPr lang="en-US" sz="9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73385" y="4161239"/>
            <a:ext cx="67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4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kinds of flow control get converted into </a:t>
            </a:r>
            <a:r>
              <a:rPr lang="en-US" b="1" dirty="0" smtClean="0">
                <a:solidFill>
                  <a:schemeClr val="accent2"/>
                </a:solidFill>
              </a:rPr>
              <a:t>branch instructions</a:t>
            </a:r>
            <a:r>
              <a:rPr lang="en-US" dirty="0" smtClean="0"/>
              <a:t> (or </a:t>
            </a:r>
            <a:r>
              <a:rPr lang="en-US" b="1" dirty="0" smtClean="0">
                <a:solidFill>
                  <a:schemeClr val="accent2"/>
                </a:solidFill>
              </a:rPr>
              <a:t>jumps</a:t>
            </a:r>
            <a:r>
              <a:rPr lang="en-US" dirty="0" smtClean="0"/>
              <a:t>). The processor has to decide which branch is more likely so that it can continue to </a:t>
            </a:r>
            <a:r>
              <a:rPr lang="en-US" dirty="0" err="1" smtClean="0"/>
              <a:t>prefetch</a:t>
            </a:r>
            <a:r>
              <a:rPr lang="en-US" dirty="0" smtClean="0"/>
              <a:t> instructions and execute out-of-order. If the processor guesses wrong, you pay a </a:t>
            </a:r>
            <a:r>
              <a:rPr lang="en-US" b="1" dirty="0" smtClean="0">
                <a:solidFill>
                  <a:schemeClr val="accent5"/>
                </a:solidFill>
              </a:rPr>
              <a:t>branch </a:t>
            </a:r>
            <a:r>
              <a:rPr lang="en-US" b="1" dirty="0" err="1" smtClean="0">
                <a:solidFill>
                  <a:schemeClr val="accent5"/>
                </a:solidFill>
              </a:rPr>
              <a:t>misprediction</a:t>
            </a:r>
            <a:r>
              <a:rPr lang="en-US" b="1" dirty="0" smtClean="0">
                <a:solidFill>
                  <a:schemeClr val="accent5"/>
                </a:solidFill>
              </a:rPr>
              <a:t> penalty</a:t>
            </a:r>
            <a:r>
              <a:rPr lang="en-US" dirty="0"/>
              <a:t> </a:t>
            </a:r>
            <a:r>
              <a:rPr lang="en-US" dirty="0" smtClean="0"/>
              <a:t>(~15-20 cycles).</a:t>
            </a:r>
          </a:p>
          <a:p>
            <a:endParaRPr lang="en-US" dirty="0"/>
          </a:p>
          <a:p>
            <a:r>
              <a:rPr lang="en-US" dirty="0" smtClean="0"/>
              <a:t>Processors have gotten pretty good at predicting branches, including pattern recognition for nested loops, but reducing the number of branches can still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Instruction Multiple Data (SIMD)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699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Basically all processors for the past 10 years can operate on </a:t>
            </a:r>
            <a:r>
              <a:rPr lang="en-US" sz="2000" b="1" dirty="0" smtClean="0">
                <a:solidFill>
                  <a:schemeClr val="accent6"/>
                </a:solidFill>
              </a:rPr>
              <a:t>vectors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of floating point and (more recently) integer numbers:</a:t>
            </a:r>
          </a:p>
          <a:p>
            <a:pPr lvl="1"/>
            <a:r>
              <a:rPr lang="en-US" sz="1800" b="1" dirty="0" smtClean="0"/>
              <a:t>MMX, 3dNow!: </a:t>
            </a:r>
            <a:r>
              <a:rPr lang="en-US" sz="1800" dirty="0" smtClean="0"/>
              <a:t>legacy SIMD extensions (90’s)</a:t>
            </a:r>
          </a:p>
          <a:p>
            <a:pPr lvl="1"/>
            <a:r>
              <a:rPr lang="en-US" sz="1800" b="1" dirty="0" smtClean="0"/>
              <a:t>SSE2-SSE4.2:</a:t>
            </a:r>
            <a:r>
              <a:rPr lang="en-US" sz="1800" dirty="0" smtClean="0"/>
              <a:t> 2x double or 4x float (2000’s)</a:t>
            </a:r>
          </a:p>
          <a:p>
            <a:pPr lvl="1"/>
            <a:r>
              <a:rPr lang="en-US" sz="1800" b="1" dirty="0" smtClean="0"/>
              <a:t>AVX:</a:t>
            </a:r>
            <a:r>
              <a:rPr lang="en-US" sz="1800" dirty="0" smtClean="0"/>
              <a:t> 4x double or 8x float (2010’s)</a:t>
            </a:r>
          </a:p>
          <a:p>
            <a:pPr lvl="1"/>
            <a:r>
              <a:rPr lang="en-US" sz="1800" b="1" dirty="0" smtClean="0"/>
              <a:t>AVX2: </a:t>
            </a:r>
            <a:r>
              <a:rPr lang="en-US" sz="1800" dirty="0" smtClean="0"/>
              <a:t>same as AVX but adds integer support and FMA</a:t>
            </a:r>
          </a:p>
          <a:p>
            <a:pPr lvl="1"/>
            <a:r>
              <a:rPr lang="en-US" sz="1800" b="1" dirty="0" smtClean="0"/>
              <a:t>AVX512: </a:t>
            </a:r>
            <a:r>
              <a:rPr lang="en-US" sz="1800" dirty="0" smtClean="0"/>
              <a:t>8x double or 16x float (2016)</a:t>
            </a:r>
          </a:p>
          <a:p>
            <a:pPr lvl="2"/>
            <a:r>
              <a:rPr lang="en-US" sz="1600" dirty="0" smtClean="0"/>
              <a:t>Currently on KNL, just released for Xeon.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88735" y="4542312"/>
            <a:ext cx="1859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addpd</a:t>
            </a:r>
            <a:r>
              <a:rPr lang="en-US" sz="1100" dirty="0" smtClean="0"/>
              <a:t> ymm2, ymm1, ymm0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68363" y="4542312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vbroadcastss</a:t>
            </a:r>
            <a:r>
              <a:rPr lang="en-US" sz="1100" dirty="0" smtClean="0"/>
              <a:t> ymm0, [</a:t>
            </a:r>
            <a:r>
              <a:rPr lang="en-US" sz="1100" dirty="0" err="1" smtClean="0"/>
              <a:t>rax</a:t>
            </a:r>
            <a:r>
              <a:rPr lang="en-US" sz="1100" dirty="0" smtClean="0"/>
              <a:t>] 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171396" y="4542312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vfmadd213pd ymm0, ymm1, [</a:t>
            </a:r>
            <a:r>
              <a:rPr lang="en-US" sz="1100" dirty="0" err="1" smtClean="0"/>
              <a:t>rcx</a:t>
            </a:r>
            <a:r>
              <a:rPr lang="en-US" sz="1100" dirty="0" smtClean="0"/>
              <a:t>]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883572" y="5034780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3265" y="5034780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2958" y="5034779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6363" y="5034779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66056" y="5321941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5749" y="5321941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05442" y="5321940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8847" y="5321940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3418" y="6110738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13111" y="6110738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32804" y="6110737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56209" y="6110737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0941" y="561970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⊕  ⊕  ⊕  ⊕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91388" y="5877174"/>
            <a:ext cx="0" cy="19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08934" y="5867179"/>
            <a:ext cx="0" cy="21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34565" y="5876988"/>
            <a:ext cx="0" cy="19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48159" y="5871050"/>
            <a:ext cx="0" cy="19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7481" y="5278225"/>
            <a:ext cx="113558" cy="44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95376" y="5276436"/>
            <a:ext cx="113558" cy="44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31972" y="5276435"/>
            <a:ext cx="113558" cy="44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39867" y="5272975"/>
            <a:ext cx="113558" cy="44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095101" y="5564637"/>
            <a:ext cx="774864" cy="15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305269" y="5561954"/>
            <a:ext cx="774864" cy="15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43647" y="5563647"/>
            <a:ext cx="774864" cy="15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751115" y="5555433"/>
            <a:ext cx="774864" cy="15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76995" y="5112851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96688" y="5112851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16381" y="5112850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139786" y="5112850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359479" y="5400012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79172" y="5400012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98865" y="5400011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22270" y="5400011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86841" y="6188809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06534" y="6188809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026227" y="6188808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49632" y="6188808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315772" y="554761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⊗  ⊗  ⊗  ⊗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72871" y="577587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⊕  ⊕  ⊕  ⊕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78821" y="481497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ymm0</a:t>
            </a:r>
            <a:endParaRPr 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2100754" y="5091108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ymm1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1171275" y="6330430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ymm2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6813161" y="6408834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ymm0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6575976" y="4883209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ymm1</a:t>
            </a:r>
            <a:endParaRPr 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7418725" y="5170462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</a:t>
            </a:r>
            <a:r>
              <a:rPr lang="en-US" sz="900" smtClean="0"/>
              <a:t>emory </a:t>
            </a:r>
            <a:r>
              <a:rPr lang="en-US" sz="900" dirty="0" smtClean="0"/>
              <a:t>at [</a:t>
            </a:r>
            <a:r>
              <a:rPr lang="en-US" sz="900" dirty="0" err="1" smtClean="0"/>
              <a:t>rcx</a:t>
            </a:r>
            <a:r>
              <a:rPr lang="en-US" sz="900" dirty="0" smtClean="0"/>
              <a:t>]</a:t>
            </a:r>
            <a:endParaRPr lang="en-US" sz="9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6462138" y="5356296"/>
            <a:ext cx="118766" cy="30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678868" y="5355609"/>
            <a:ext cx="118766" cy="30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907461" y="5355292"/>
            <a:ext cx="118766" cy="30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7114162" y="5355291"/>
            <a:ext cx="118766" cy="30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462138" y="5804371"/>
            <a:ext cx="227676" cy="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6673687" y="5803367"/>
            <a:ext cx="227676" cy="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6901098" y="5808090"/>
            <a:ext cx="227676" cy="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7124929" y="5808090"/>
            <a:ext cx="227676" cy="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8073998" y="5631580"/>
            <a:ext cx="46243" cy="2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7858462" y="5634627"/>
            <a:ext cx="46243" cy="2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638910" y="5634627"/>
            <a:ext cx="46243" cy="2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426305" y="5635261"/>
            <a:ext cx="46243" cy="2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673687" y="5998544"/>
            <a:ext cx="701051" cy="15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901208" y="5999806"/>
            <a:ext cx="663731" cy="15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118386" y="6004961"/>
            <a:ext cx="680479" cy="14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342423" y="6011318"/>
            <a:ext cx="679847" cy="14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99"/>
          <p:cNvSpPr/>
          <p:nvPr/>
        </p:nvSpPr>
        <p:spPr>
          <a:xfrm>
            <a:off x="6537366" y="5747655"/>
            <a:ext cx="813459" cy="178131"/>
          </a:xfrm>
          <a:custGeom>
            <a:avLst/>
            <a:gdLst>
              <a:gd name="connsiteX0" fmla="*/ 0 w 845333"/>
              <a:gd name="connsiteY0" fmla="*/ 0 h 190169"/>
              <a:gd name="connsiteX1" fmla="*/ 95003 w 845333"/>
              <a:gd name="connsiteY1" fmla="*/ 95003 h 190169"/>
              <a:gd name="connsiteX2" fmla="*/ 130629 w 845333"/>
              <a:gd name="connsiteY2" fmla="*/ 190006 h 190169"/>
              <a:gd name="connsiteX3" fmla="*/ 777834 w 845333"/>
              <a:gd name="connsiteY3" fmla="*/ 118754 h 190169"/>
              <a:gd name="connsiteX4" fmla="*/ 825335 w 845333"/>
              <a:gd name="connsiteY4" fmla="*/ 154380 h 190169"/>
              <a:gd name="connsiteX0" fmla="*/ 0 w 825335"/>
              <a:gd name="connsiteY0" fmla="*/ 0 h 190422"/>
              <a:gd name="connsiteX1" fmla="*/ 95003 w 825335"/>
              <a:gd name="connsiteY1" fmla="*/ 95003 h 190422"/>
              <a:gd name="connsiteX2" fmla="*/ 130629 w 825335"/>
              <a:gd name="connsiteY2" fmla="*/ 190006 h 190422"/>
              <a:gd name="connsiteX3" fmla="*/ 700644 w 825335"/>
              <a:gd name="connsiteY3" fmla="*/ 130629 h 190422"/>
              <a:gd name="connsiteX4" fmla="*/ 825335 w 825335"/>
              <a:gd name="connsiteY4" fmla="*/ 154380 h 190422"/>
              <a:gd name="connsiteX0" fmla="*/ 0 w 813459"/>
              <a:gd name="connsiteY0" fmla="*/ 0 h 190393"/>
              <a:gd name="connsiteX1" fmla="*/ 95003 w 813459"/>
              <a:gd name="connsiteY1" fmla="*/ 95003 h 190393"/>
              <a:gd name="connsiteX2" fmla="*/ 130629 w 813459"/>
              <a:gd name="connsiteY2" fmla="*/ 190006 h 190393"/>
              <a:gd name="connsiteX3" fmla="*/ 700644 w 813459"/>
              <a:gd name="connsiteY3" fmla="*/ 130629 h 190393"/>
              <a:gd name="connsiteX4" fmla="*/ 813459 w 813459"/>
              <a:gd name="connsiteY4" fmla="*/ 184068 h 190393"/>
              <a:gd name="connsiteX0" fmla="*/ 0 w 831272"/>
              <a:gd name="connsiteY0" fmla="*/ 0 h 190404"/>
              <a:gd name="connsiteX1" fmla="*/ 95003 w 831272"/>
              <a:gd name="connsiteY1" fmla="*/ 95003 h 190404"/>
              <a:gd name="connsiteX2" fmla="*/ 130629 w 831272"/>
              <a:gd name="connsiteY2" fmla="*/ 190006 h 190404"/>
              <a:gd name="connsiteX3" fmla="*/ 700644 w 831272"/>
              <a:gd name="connsiteY3" fmla="*/ 130629 h 190404"/>
              <a:gd name="connsiteX4" fmla="*/ 831272 w 831272"/>
              <a:gd name="connsiteY4" fmla="*/ 172193 h 190404"/>
              <a:gd name="connsiteX0" fmla="*/ 0 w 813459"/>
              <a:gd name="connsiteY0" fmla="*/ 0 h 190404"/>
              <a:gd name="connsiteX1" fmla="*/ 95003 w 813459"/>
              <a:gd name="connsiteY1" fmla="*/ 95003 h 190404"/>
              <a:gd name="connsiteX2" fmla="*/ 130629 w 813459"/>
              <a:gd name="connsiteY2" fmla="*/ 190006 h 190404"/>
              <a:gd name="connsiteX3" fmla="*/ 700644 w 813459"/>
              <a:gd name="connsiteY3" fmla="*/ 130629 h 190404"/>
              <a:gd name="connsiteX4" fmla="*/ 813459 w 813459"/>
              <a:gd name="connsiteY4" fmla="*/ 172193 h 190404"/>
              <a:gd name="connsiteX0" fmla="*/ 0 w 813459"/>
              <a:gd name="connsiteY0" fmla="*/ 0 h 190289"/>
              <a:gd name="connsiteX1" fmla="*/ 77190 w 813459"/>
              <a:gd name="connsiteY1" fmla="*/ 100941 h 190289"/>
              <a:gd name="connsiteX2" fmla="*/ 130629 w 813459"/>
              <a:gd name="connsiteY2" fmla="*/ 190006 h 190289"/>
              <a:gd name="connsiteX3" fmla="*/ 700644 w 813459"/>
              <a:gd name="connsiteY3" fmla="*/ 130629 h 190289"/>
              <a:gd name="connsiteX4" fmla="*/ 813459 w 813459"/>
              <a:gd name="connsiteY4" fmla="*/ 172193 h 190289"/>
              <a:gd name="connsiteX0" fmla="*/ 0 w 813459"/>
              <a:gd name="connsiteY0" fmla="*/ 0 h 190192"/>
              <a:gd name="connsiteX1" fmla="*/ 59378 w 813459"/>
              <a:gd name="connsiteY1" fmla="*/ 106879 h 190192"/>
              <a:gd name="connsiteX2" fmla="*/ 130629 w 813459"/>
              <a:gd name="connsiteY2" fmla="*/ 190006 h 190192"/>
              <a:gd name="connsiteX3" fmla="*/ 700644 w 813459"/>
              <a:gd name="connsiteY3" fmla="*/ 130629 h 190192"/>
              <a:gd name="connsiteX4" fmla="*/ 813459 w 813459"/>
              <a:gd name="connsiteY4" fmla="*/ 172193 h 190192"/>
              <a:gd name="connsiteX0" fmla="*/ 0 w 813459"/>
              <a:gd name="connsiteY0" fmla="*/ 0 h 178352"/>
              <a:gd name="connsiteX1" fmla="*/ 59378 w 813459"/>
              <a:gd name="connsiteY1" fmla="*/ 106879 h 178352"/>
              <a:gd name="connsiteX2" fmla="*/ 213756 w 813459"/>
              <a:gd name="connsiteY2" fmla="*/ 178131 h 178352"/>
              <a:gd name="connsiteX3" fmla="*/ 700644 w 813459"/>
              <a:gd name="connsiteY3" fmla="*/ 130629 h 178352"/>
              <a:gd name="connsiteX4" fmla="*/ 813459 w 813459"/>
              <a:gd name="connsiteY4" fmla="*/ 172193 h 178352"/>
              <a:gd name="connsiteX0" fmla="*/ 0 w 813459"/>
              <a:gd name="connsiteY0" fmla="*/ 0 h 178131"/>
              <a:gd name="connsiteX1" fmla="*/ 83128 w 813459"/>
              <a:gd name="connsiteY1" fmla="*/ 130630 h 178131"/>
              <a:gd name="connsiteX2" fmla="*/ 213756 w 813459"/>
              <a:gd name="connsiteY2" fmla="*/ 178131 h 178131"/>
              <a:gd name="connsiteX3" fmla="*/ 700644 w 813459"/>
              <a:gd name="connsiteY3" fmla="*/ 130629 h 178131"/>
              <a:gd name="connsiteX4" fmla="*/ 813459 w 813459"/>
              <a:gd name="connsiteY4" fmla="*/ 172193 h 178131"/>
              <a:gd name="connsiteX0" fmla="*/ 0 w 813459"/>
              <a:gd name="connsiteY0" fmla="*/ 0 h 178131"/>
              <a:gd name="connsiteX1" fmla="*/ 83128 w 813459"/>
              <a:gd name="connsiteY1" fmla="*/ 130630 h 178131"/>
              <a:gd name="connsiteX2" fmla="*/ 213756 w 813459"/>
              <a:gd name="connsiteY2" fmla="*/ 178131 h 178131"/>
              <a:gd name="connsiteX3" fmla="*/ 700644 w 813459"/>
              <a:gd name="connsiteY3" fmla="*/ 130629 h 178131"/>
              <a:gd name="connsiteX4" fmla="*/ 813459 w 813459"/>
              <a:gd name="connsiteY4" fmla="*/ 172193 h 17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59" h="178131">
                <a:moveTo>
                  <a:pt x="0" y="0"/>
                </a:moveTo>
                <a:cubicBezTo>
                  <a:pt x="36616" y="31667"/>
                  <a:pt x="29689" y="89066"/>
                  <a:pt x="83128" y="130630"/>
                </a:cubicBezTo>
                <a:cubicBezTo>
                  <a:pt x="136567" y="172194"/>
                  <a:pt x="110837" y="178131"/>
                  <a:pt x="213756" y="178131"/>
                </a:cubicBezTo>
                <a:cubicBezTo>
                  <a:pt x="316675" y="178131"/>
                  <a:pt x="600694" y="131619"/>
                  <a:pt x="700644" y="130629"/>
                </a:cubicBezTo>
                <a:cubicBezTo>
                  <a:pt x="800594" y="129639"/>
                  <a:pt x="813459" y="172193"/>
                  <a:pt x="813459" y="172193"/>
                </a:cubicBezTo>
              </a:path>
            </a:pathLst>
          </a:custGeom>
          <a:noFill/>
          <a:ln w="63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6751480" y="5742478"/>
            <a:ext cx="813459" cy="178131"/>
          </a:xfrm>
          <a:custGeom>
            <a:avLst/>
            <a:gdLst>
              <a:gd name="connsiteX0" fmla="*/ 0 w 845333"/>
              <a:gd name="connsiteY0" fmla="*/ 0 h 190169"/>
              <a:gd name="connsiteX1" fmla="*/ 95003 w 845333"/>
              <a:gd name="connsiteY1" fmla="*/ 95003 h 190169"/>
              <a:gd name="connsiteX2" fmla="*/ 130629 w 845333"/>
              <a:gd name="connsiteY2" fmla="*/ 190006 h 190169"/>
              <a:gd name="connsiteX3" fmla="*/ 777834 w 845333"/>
              <a:gd name="connsiteY3" fmla="*/ 118754 h 190169"/>
              <a:gd name="connsiteX4" fmla="*/ 825335 w 845333"/>
              <a:gd name="connsiteY4" fmla="*/ 154380 h 190169"/>
              <a:gd name="connsiteX0" fmla="*/ 0 w 825335"/>
              <a:gd name="connsiteY0" fmla="*/ 0 h 190422"/>
              <a:gd name="connsiteX1" fmla="*/ 95003 w 825335"/>
              <a:gd name="connsiteY1" fmla="*/ 95003 h 190422"/>
              <a:gd name="connsiteX2" fmla="*/ 130629 w 825335"/>
              <a:gd name="connsiteY2" fmla="*/ 190006 h 190422"/>
              <a:gd name="connsiteX3" fmla="*/ 700644 w 825335"/>
              <a:gd name="connsiteY3" fmla="*/ 130629 h 190422"/>
              <a:gd name="connsiteX4" fmla="*/ 825335 w 825335"/>
              <a:gd name="connsiteY4" fmla="*/ 154380 h 190422"/>
              <a:gd name="connsiteX0" fmla="*/ 0 w 813459"/>
              <a:gd name="connsiteY0" fmla="*/ 0 h 190393"/>
              <a:gd name="connsiteX1" fmla="*/ 95003 w 813459"/>
              <a:gd name="connsiteY1" fmla="*/ 95003 h 190393"/>
              <a:gd name="connsiteX2" fmla="*/ 130629 w 813459"/>
              <a:gd name="connsiteY2" fmla="*/ 190006 h 190393"/>
              <a:gd name="connsiteX3" fmla="*/ 700644 w 813459"/>
              <a:gd name="connsiteY3" fmla="*/ 130629 h 190393"/>
              <a:gd name="connsiteX4" fmla="*/ 813459 w 813459"/>
              <a:gd name="connsiteY4" fmla="*/ 184068 h 190393"/>
              <a:gd name="connsiteX0" fmla="*/ 0 w 831272"/>
              <a:gd name="connsiteY0" fmla="*/ 0 h 190404"/>
              <a:gd name="connsiteX1" fmla="*/ 95003 w 831272"/>
              <a:gd name="connsiteY1" fmla="*/ 95003 h 190404"/>
              <a:gd name="connsiteX2" fmla="*/ 130629 w 831272"/>
              <a:gd name="connsiteY2" fmla="*/ 190006 h 190404"/>
              <a:gd name="connsiteX3" fmla="*/ 700644 w 831272"/>
              <a:gd name="connsiteY3" fmla="*/ 130629 h 190404"/>
              <a:gd name="connsiteX4" fmla="*/ 831272 w 831272"/>
              <a:gd name="connsiteY4" fmla="*/ 172193 h 190404"/>
              <a:gd name="connsiteX0" fmla="*/ 0 w 813459"/>
              <a:gd name="connsiteY0" fmla="*/ 0 h 190404"/>
              <a:gd name="connsiteX1" fmla="*/ 95003 w 813459"/>
              <a:gd name="connsiteY1" fmla="*/ 95003 h 190404"/>
              <a:gd name="connsiteX2" fmla="*/ 130629 w 813459"/>
              <a:gd name="connsiteY2" fmla="*/ 190006 h 190404"/>
              <a:gd name="connsiteX3" fmla="*/ 700644 w 813459"/>
              <a:gd name="connsiteY3" fmla="*/ 130629 h 190404"/>
              <a:gd name="connsiteX4" fmla="*/ 813459 w 813459"/>
              <a:gd name="connsiteY4" fmla="*/ 172193 h 190404"/>
              <a:gd name="connsiteX0" fmla="*/ 0 w 813459"/>
              <a:gd name="connsiteY0" fmla="*/ 0 h 190289"/>
              <a:gd name="connsiteX1" fmla="*/ 77190 w 813459"/>
              <a:gd name="connsiteY1" fmla="*/ 100941 h 190289"/>
              <a:gd name="connsiteX2" fmla="*/ 130629 w 813459"/>
              <a:gd name="connsiteY2" fmla="*/ 190006 h 190289"/>
              <a:gd name="connsiteX3" fmla="*/ 700644 w 813459"/>
              <a:gd name="connsiteY3" fmla="*/ 130629 h 190289"/>
              <a:gd name="connsiteX4" fmla="*/ 813459 w 813459"/>
              <a:gd name="connsiteY4" fmla="*/ 172193 h 190289"/>
              <a:gd name="connsiteX0" fmla="*/ 0 w 813459"/>
              <a:gd name="connsiteY0" fmla="*/ 0 h 190192"/>
              <a:gd name="connsiteX1" fmla="*/ 59378 w 813459"/>
              <a:gd name="connsiteY1" fmla="*/ 106879 h 190192"/>
              <a:gd name="connsiteX2" fmla="*/ 130629 w 813459"/>
              <a:gd name="connsiteY2" fmla="*/ 190006 h 190192"/>
              <a:gd name="connsiteX3" fmla="*/ 700644 w 813459"/>
              <a:gd name="connsiteY3" fmla="*/ 130629 h 190192"/>
              <a:gd name="connsiteX4" fmla="*/ 813459 w 813459"/>
              <a:gd name="connsiteY4" fmla="*/ 172193 h 190192"/>
              <a:gd name="connsiteX0" fmla="*/ 0 w 813459"/>
              <a:gd name="connsiteY0" fmla="*/ 0 h 178352"/>
              <a:gd name="connsiteX1" fmla="*/ 59378 w 813459"/>
              <a:gd name="connsiteY1" fmla="*/ 106879 h 178352"/>
              <a:gd name="connsiteX2" fmla="*/ 213756 w 813459"/>
              <a:gd name="connsiteY2" fmla="*/ 178131 h 178352"/>
              <a:gd name="connsiteX3" fmla="*/ 700644 w 813459"/>
              <a:gd name="connsiteY3" fmla="*/ 130629 h 178352"/>
              <a:gd name="connsiteX4" fmla="*/ 813459 w 813459"/>
              <a:gd name="connsiteY4" fmla="*/ 172193 h 178352"/>
              <a:gd name="connsiteX0" fmla="*/ 0 w 813459"/>
              <a:gd name="connsiteY0" fmla="*/ 0 h 178131"/>
              <a:gd name="connsiteX1" fmla="*/ 83128 w 813459"/>
              <a:gd name="connsiteY1" fmla="*/ 130630 h 178131"/>
              <a:gd name="connsiteX2" fmla="*/ 213756 w 813459"/>
              <a:gd name="connsiteY2" fmla="*/ 178131 h 178131"/>
              <a:gd name="connsiteX3" fmla="*/ 700644 w 813459"/>
              <a:gd name="connsiteY3" fmla="*/ 130629 h 178131"/>
              <a:gd name="connsiteX4" fmla="*/ 813459 w 813459"/>
              <a:gd name="connsiteY4" fmla="*/ 172193 h 178131"/>
              <a:gd name="connsiteX0" fmla="*/ 0 w 813459"/>
              <a:gd name="connsiteY0" fmla="*/ 0 h 178131"/>
              <a:gd name="connsiteX1" fmla="*/ 83128 w 813459"/>
              <a:gd name="connsiteY1" fmla="*/ 130630 h 178131"/>
              <a:gd name="connsiteX2" fmla="*/ 213756 w 813459"/>
              <a:gd name="connsiteY2" fmla="*/ 178131 h 178131"/>
              <a:gd name="connsiteX3" fmla="*/ 700644 w 813459"/>
              <a:gd name="connsiteY3" fmla="*/ 130629 h 178131"/>
              <a:gd name="connsiteX4" fmla="*/ 813459 w 813459"/>
              <a:gd name="connsiteY4" fmla="*/ 172193 h 17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59" h="178131">
                <a:moveTo>
                  <a:pt x="0" y="0"/>
                </a:moveTo>
                <a:cubicBezTo>
                  <a:pt x="36616" y="31667"/>
                  <a:pt x="29689" y="89066"/>
                  <a:pt x="83128" y="130630"/>
                </a:cubicBezTo>
                <a:cubicBezTo>
                  <a:pt x="136567" y="172194"/>
                  <a:pt x="110837" y="178131"/>
                  <a:pt x="213756" y="178131"/>
                </a:cubicBezTo>
                <a:cubicBezTo>
                  <a:pt x="316675" y="178131"/>
                  <a:pt x="600694" y="131619"/>
                  <a:pt x="700644" y="130629"/>
                </a:cubicBezTo>
                <a:cubicBezTo>
                  <a:pt x="800594" y="129639"/>
                  <a:pt x="813459" y="172193"/>
                  <a:pt x="813459" y="172193"/>
                </a:cubicBezTo>
              </a:path>
            </a:pathLst>
          </a:custGeom>
          <a:noFill/>
          <a:ln w="63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6970734" y="5738811"/>
            <a:ext cx="813459" cy="178131"/>
          </a:xfrm>
          <a:custGeom>
            <a:avLst/>
            <a:gdLst>
              <a:gd name="connsiteX0" fmla="*/ 0 w 845333"/>
              <a:gd name="connsiteY0" fmla="*/ 0 h 190169"/>
              <a:gd name="connsiteX1" fmla="*/ 95003 w 845333"/>
              <a:gd name="connsiteY1" fmla="*/ 95003 h 190169"/>
              <a:gd name="connsiteX2" fmla="*/ 130629 w 845333"/>
              <a:gd name="connsiteY2" fmla="*/ 190006 h 190169"/>
              <a:gd name="connsiteX3" fmla="*/ 777834 w 845333"/>
              <a:gd name="connsiteY3" fmla="*/ 118754 h 190169"/>
              <a:gd name="connsiteX4" fmla="*/ 825335 w 845333"/>
              <a:gd name="connsiteY4" fmla="*/ 154380 h 190169"/>
              <a:gd name="connsiteX0" fmla="*/ 0 w 825335"/>
              <a:gd name="connsiteY0" fmla="*/ 0 h 190422"/>
              <a:gd name="connsiteX1" fmla="*/ 95003 w 825335"/>
              <a:gd name="connsiteY1" fmla="*/ 95003 h 190422"/>
              <a:gd name="connsiteX2" fmla="*/ 130629 w 825335"/>
              <a:gd name="connsiteY2" fmla="*/ 190006 h 190422"/>
              <a:gd name="connsiteX3" fmla="*/ 700644 w 825335"/>
              <a:gd name="connsiteY3" fmla="*/ 130629 h 190422"/>
              <a:gd name="connsiteX4" fmla="*/ 825335 w 825335"/>
              <a:gd name="connsiteY4" fmla="*/ 154380 h 190422"/>
              <a:gd name="connsiteX0" fmla="*/ 0 w 813459"/>
              <a:gd name="connsiteY0" fmla="*/ 0 h 190393"/>
              <a:gd name="connsiteX1" fmla="*/ 95003 w 813459"/>
              <a:gd name="connsiteY1" fmla="*/ 95003 h 190393"/>
              <a:gd name="connsiteX2" fmla="*/ 130629 w 813459"/>
              <a:gd name="connsiteY2" fmla="*/ 190006 h 190393"/>
              <a:gd name="connsiteX3" fmla="*/ 700644 w 813459"/>
              <a:gd name="connsiteY3" fmla="*/ 130629 h 190393"/>
              <a:gd name="connsiteX4" fmla="*/ 813459 w 813459"/>
              <a:gd name="connsiteY4" fmla="*/ 184068 h 190393"/>
              <a:gd name="connsiteX0" fmla="*/ 0 w 831272"/>
              <a:gd name="connsiteY0" fmla="*/ 0 h 190404"/>
              <a:gd name="connsiteX1" fmla="*/ 95003 w 831272"/>
              <a:gd name="connsiteY1" fmla="*/ 95003 h 190404"/>
              <a:gd name="connsiteX2" fmla="*/ 130629 w 831272"/>
              <a:gd name="connsiteY2" fmla="*/ 190006 h 190404"/>
              <a:gd name="connsiteX3" fmla="*/ 700644 w 831272"/>
              <a:gd name="connsiteY3" fmla="*/ 130629 h 190404"/>
              <a:gd name="connsiteX4" fmla="*/ 831272 w 831272"/>
              <a:gd name="connsiteY4" fmla="*/ 172193 h 190404"/>
              <a:gd name="connsiteX0" fmla="*/ 0 w 813459"/>
              <a:gd name="connsiteY0" fmla="*/ 0 h 190404"/>
              <a:gd name="connsiteX1" fmla="*/ 95003 w 813459"/>
              <a:gd name="connsiteY1" fmla="*/ 95003 h 190404"/>
              <a:gd name="connsiteX2" fmla="*/ 130629 w 813459"/>
              <a:gd name="connsiteY2" fmla="*/ 190006 h 190404"/>
              <a:gd name="connsiteX3" fmla="*/ 700644 w 813459"/>
              <a:gd name="connsiteY3" fmla="*/ 130629 h 190404"/>
              <a:gd name="connsiteX4" fmla="*/ 813459 w 813459"/>
              <a:gd name="connsiteY4" fmla="*/ 172193 h 190404"/>
              <a:gd name="connsiteX0" fmla="*/ 0 w 813459"/>
              <a:gd name="connsiteY0" fmla="*/ 0 h 190289"/>
              <a:gd name="connsiteX1" fmla="*/ 77190 w 813459"/>
              <a:gd name="connsiteY1" fmla="*/ 100941 h 190289"/>
              <a:gd name="connsiteX2" fmla="*/ 130629 w 813459"/>
              <a:gd name="connsiteY2" fmla="*/ 190006 h 190289"/>
              <a:gd name="connsiteX3" fmla="*/ 700644 w 813459"/>
              <a:gd name="connsiteY3" fmla="*/ 130629 h 190289"/>
              <a:gd name="connsiteX4" fmla="*/ 813459 w 813459"/>
              <a:gd name="connsiteY4" fmla="*/ 172193 h 190289"/>
              <a:gd name="connsiteX0" fmla="*/ 0 w 813459"/>
              <a:gd name="connsiteY0" fmla="*/ 0 h 190192"/>
              <a:gd name="connsiteX1" fmla="*/ 59378 w 813459"/>
              <a:gd name="connsiteY1" fmla="*/ 106879 h 190192"/>
              <a:gd name="connsiteX2" fmla="*/ 130629 w 813459"/>
              <a:gd name="connsiteY2" fmla="*/ 190006 h 190192"/>
              <a:gd name="connsiteX3" fmla="*/ 700644 w 813459"/>
              <a:gd name="connsiteY3" fmla="*/ 130629 h 190192"/>
              <a:gd name="connsiteX4" fmla="*/ 813459 w 813459"/>
              <a:gd name="connsiteY4" fmla="*/ 172193 h 190192"/>
              <a:gd name="connsiteX0" fmla="*/ 0 w 813459"/>
              <a:gd name="connsiteY0" fmla="*/ 0 h 178352"/>
              <a:gd name="connsiteX1" fmla="*/ 59378 w 813459"/>
              <a:gd name="connsiteY1" fmla="*/ 106879 h 178352"/>
              <a:gd name="connsiteX2" fmla="*/ 213756 w 813459"/>
              <a:gd name="connsiteY2" fmla="*/ 178131 h 178352"/>
              <a:gd name="connsiteX3" fmla="*/ 700644 w 813459"/>
              <a:gd name="connsiteY3" fmla="*/ 130629 h 178352"/>
              <a:gd name="connsiteX4" fmla="*/ 813459 w 813459"/>
              <a:gd name="connsiteY4" fmla="*/ 172193 h 178352"/>
              <a:gd name="connsiteX0" fmla="*/ 0 w 813459"/>
              <a:gd name="connsiteY0" fmla="*/ 0 h 178131"/>
              <a:gd name="connsiteX1" fmla="*/ 83128 w 813459"/>
              <a:gd name="connsiteY1" fmla="*/ 130630 h 178131"/>
              <a:gd name="connsiteX2" fmla="*/ 213756 w 813459"/>
              <a:gd name="connsiteY2" fmla="*/ 178131 h 178131"/>
              <a:gd name="connsiteX3" fmla="*/ 700644 w 813459"/>
              <a:gd name="connsiteY3" fmla="*/ 130629 h 178131"/>
              <a:gd name="connsiteX4" fmla="*/ 813459 w 813459"/>
              <a:gd name="connsiteY4" fmla="*/ 172193 h 178131"/>
              <a:gd name="connsiteX0" fmla="*/ 0 w 813459"/>
              <a:gd name="connsiteY0" fmla="*/ 0 h 178131"/>
              <a:gd name="connsiteX1" fmla="*/ 83128 w 813459"/>
              <a:gd name="connsiteY1" fmla="*/ 130630 h 178131"/>
              <a:gd name="connsiteX2" fmla="*/ 213756 w 813459"/>
              <a:gd name="connsiteY2" fmla="*/ 178131 h 178131"/>
              <a:gd name="connsiteX3" fmla="*/ 700644 w 813459"/>
              <a:gd name="connsiteY3" fmla="*/ 130629 h 178131"/>
              <a:gd name="connsiteX4" fmla="*/ 813459 w 813459"/>
              <a:gd name="connsiteY4" fmla="*/ 172193 h 17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59" h="178131">
                <a:moveTo>
                  <a:pt x="0" y="0"/>
                </a:moveTo>
                <a:cubicBezTo>
                  <a:pt x="36616" y="31667"/>
                  <a:pt x="29689" y="89066"/>
                  <a:pt x="83128" y="130630"/>
                </a:cubicBezTo>
                <a:cubicBezTo>
                  <a:pt x="136567" y="172194"/>
                  <a:pt x="110837" y="178131"/>
                  <a:pt x="213756" y="178131"/>
                </a:cubicBezTo>
                <a:cubicBezTo>
                  <a:pt x="316675" y="178131"/>
                  <a:pt x="600694" y="131619"/>
                  <a:pt x="700644" y="130629"/>
                </a:cubicBezTo>
                <a:cubicBezTo>
                  <a:pt x="800594" y="129639"/>
                  <a:pt x="813459" y="172193"/>
                  <a:pt x="813459" y="172193"/>
                </a:cubicBezTo>
              </a:path>
            </a:pathLst>
          </a:custGeom>
          <a:noFill/>
          <a:ln w="63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7211868" y="5738811"/>
            <a:ext cx="813459" cy="178131"/>
          </a:xfrm>
          <a:custGeom>
            <a:avLst/>
            <a:gdLst>
              <a:gd name="connsiteX0" fmla="*/ 0 w 845333"/>
              <a:gd name="connsiteY0" fmla="*/ 0 h 190169"/>
              <a:gd name="connsiteX1" fmla="*/ 95003 w 845333"/>
              <a:gd name="connsiteY1" fmla="*/ 95003 h 190169"/>
              <a:gd name="connsiteX2" fmla="*/ 130629 w 845333"/>
              <a:gd name="connsiteY2" fmla="*/ 190006 h 190169"/>
              <a:gd name="connsiteX3" fmla="*/ 777834 w 845333"/>
              <a:gd name="connsiteY3" fmla="*/ 118754 h 190169"/>
              <a:gd name="connsiteX4" fmla="*/ 825335 w 845333"/>
              <a:gd name="connsiteY4" fmla="*/ 154380 h 190169"/>
              <a:gd name="connsiteX0" fmla="*/ 0 w 825335"/>
              <a:gd name="connsiteY0" fmla="*/ 0 h 190422"/>
              <a:gd name="connsiteX1" fmla="*/ 95003 w 825335"/>
              <a:gd name="connsiteY1" fmla="*/ 95003 h 190422"/>
              <a:gd name="connsiteX2" fmla="*/ 130629 w 825335"/>
              <a:gd name="connsiteY2" fmla="*/ 190006 h 190422"/>
              <a:gd name="connsiteX3" fmla="*/ 700644 w 825335"/>
              <a:gd name="connsiteY3" fmla="*/ 130629 h 190422"/>
              <a:gd name="connsiteX4" fmla="*/ 825335 w 825335"/>
              <a:gd name="connsiteY4" fmla="*/ 154380 h 190422"/>
              <a:gd name="connsiteX0" fmla="*/ 0 w 813459"/>
              <a:gd name="connsiteY0" fmla="*/ 0 h 190393"/>
              <a:gd name="connsiteX1" fmla="*/ 95003 w 813459"/>
              <a:gd name="connsiteY1" fmla="*/ 95003 h 190393"/>
              <a:gd name="connsiteX2" fmla="*/ 130629 w 813459"/>
              <a:gd name="connsiteY2" fmla="*/ 190006 h 190393"/>
              <a:gd name="connsiteX3" fmla="*/ 700644 w 813459"/>
              <a:gd name="connsiteY3" fmla="*/ 130629 h 190393"/>
              <a:gd name="connsiteX4" fmla="*/ 813459 w 813459"/>
              <a:gd name="connsiteY4" fmla="*/ 184068 h 190393"/>
              <a:gd name="connsiteX0" fmla="*/ 0 w 831272"/>
              <a:gd name="connsiteY0" fmla="*/ 0 h 190404"/>
              <a:gd name="connsiteX1" fmla="*/ 95003 w 831272"/>
              <a:gd name="connsiteY1" fmla="*/ 95003 h 190404"/>
              <a:gd name="connsiteX2" fmla="*/ 130629 w 831272"/>
              <a:gd name="connsiteY2" fmla="*/ 190006 h 190404"/>
              <a:gd name="connsiteX3" fmla="*/ 700644 w 831272"/>
              <a:gd name="connsiteY3" fmla="*/ 130629 h 190404"/>
              <a:gd name="connsiteX4" fmla="*/ 831272 w 831272"/>
              <a:gd name="connsiteY4" fmla="*/ 172193 h 190404"/>
              <a:gd name="connsiteX0" fmla="*/ 0 w 813459"/>
              <a:gd name="connsiteY0" fmla="*/ 0 h 190404"/>
              <a:gd name="connsiteX1" fmla="*/ 95003 w 813459"/>
              <a:gd name="connsiteY1" fmla="*/ 95003 h 190404"/>
              <a:gd name="connsiteX2" fmla="*/ 130629 w 813459"/>
              <a:gd name="connsiteY2" fmla="*/ 190006 h 190404"/>
              <a:gd name="connsiteX3" fmla="*/ 700644 w 813459"/>
              <a:gd name="connsiteY3" fmla="*/ 130629 h 190404"/>
              <a:gd name="connsiteX4" fmla="*/ 813459 w 813459"/>
              <a:gd name="connsiteY4" fmla="*/ 172193 h 190404"/>
              <a:gd name="connsiteX0" fmla="*/ 0 w 813459"/>
              <a:gd name="connsiteY0" fmla="*/ 0 h 190289"/>
              <a:gd name="connsiteX1" fmla="*/ 77190 w 813459"/>
              <a:gd name="connsiteY1" fmla="*/ 100941 h 190289"/>
              <a:gd name="connsiteX2" fmla="*/ 130629 w 813459"/>
              <a:gd name="connsiteY2" fmla="*/ 190006 h 190289"/>
              <a:gd name="connsiteX3" fmla="*/ 700644 w 813459"/>
              <a:gd name="connsiteY3" fmla="*/ 130629 h 190289"/>
              <a:gd name="connsiteX4" fmla="*/ 813459 w 813459"/>
              <a:gd name="connsiteY4" fmla="*/ 172193 h 190289"/>
              <a:gd name="connsiteX0" fmla="*/ 0 w 813459"/>
              <a:gd name="connsiteY0" fmla="*/ 0 h 190192"/>
              <a:gd name="connsiteX1" fmla="*/ 59378 w 813459"/>
              <a:gd name="connsiteY1" fmla="*/ 106879 h 190192"/>
              <a:gd name="connsiteX2" fmla="*/ 130629 w 813459"/>
              <a:gd name="connsiteY2" fmla="*/ 190006 h 190192"/>
              <a:gd name="connsiteX3" fmla="*/ 700644 w 813459"/>
              <a:gd name="connsiteY3" fmla="*/ 130629 h 190192"/>
              <a:gd name="connsiteX4" fmla="*/ 813459 w 813459"/>
              <a:gd name="connsiteY4" fmla="*/ 172193 h 190192"/>
              <a:gd name="connsiteX0" fmla="*/ 0 w 813459"/>
              <a:gd name="connsiteY0" fmla="*/ 0 h 178352"/>
              <a:gd name="connsiteX1" fmla="*/ 59378 w 813459"/>
              <a:gd name="connsiteY1" fmla="*/ 106879 h 178352"/>
              <a:gd name="connsiteX2" fmla="*/ 213756 w 813459"/>
              <a:gd name="connsiteY2" fmla="*/ 178131 h 178352"/>
              <a:gd name="connsiteX3" fmla="*/ 700644 w 813459"/>
              <a:gd name="connsiteY3" fmla="*/ 130629 h 178352"/>
              <a:gd name="connsiteX4" fmla="*/ 813459 w 813459"/>
              <a:gd name="connsiteY4" fmla="*/ 172193 h 178352"/>
              <a:gd name="connsiteX0" fmla="*/ 0 w 813459"/>
              <a:gd name="connsiteY0" fmla="*/ 0 h 178131"/>
              <a:gd name="connsiteX1" fmla="*/ 83128 w 813459"/>
              <a:gd name="connsiteY1" fmla="*/ 130630 h 178131"/>
              <a:gd name="connsiteX2" fmla="*/ 213756 w 813459"/>
              <a:gd name="connsiteY2" fmla="*/ 178131 h 178131"/>
              <a:gd name="connsiteX3" fmla="*/ 700644 w 813459"/>
              <a:gd name="connsiteY3" fmla="*/ 130629 h 178131"/>
              <a:gd name="connsiteX4" fmla="*/ 813459 w 813459"/>
              <a:gd name="connsiteY4" fmla="*/ 172193 h 178131"/>
              <a:gd name="connsiteX0" fmla="*/ 0 w 813459"/>
              <a:gd name="connsiteY0" fmla="*/ 0 h 178131"/>
              <a:gd name="connsiteX1" fmla="*/ 83128 w 813459"/>
              <a:gd name="connsiteY1" fmla="*/ 130630 h 178131"/>
              <a:gd name="connsiteX2" fmla="*/ 213756 w 813459"/>
              <a:gd name="connsiteY2" fmla="*/ 178131 h 178131"/>
              <a:gd name="connsiteX3" fmla="*/ 700644 w 813459"/>
              <a:gd name="connsiteY3" fmla="*/ 130629 h 178131"/>
              <a:gd name="connsiteX4" fmla="*/ 813459 w 813459"/>
              <a:gd name="connsiteY4" fmla="*/ 172193 h 17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59" h="178131">
                <a:moveTo>
                  <a:pt x="0" y="0"/>
                </a:moveTo>
                <a:cubicBezTo>
                  <a:pt x="36616" y="31667"/>
                  <a:pt x="29689" y="89066"/>
                  <a:pt x="83128" y="130630"/>
                </a:cubicBezTo>
                <a:cubicBezTo>
                  <a:pt x="136567" y="172194"/>
                  <a:pt x="110837" y="178131"/>
                  <a:pt x="213756" y="178131"/>
                </a:cubicBezTo>
                <a:cubicBezTo>
                  <a:pt x="316675" y="178131"/>
                  <a:pt x="600694" y="131619"/>
                  <a:pt x="700644" y="130629"/>
                </a:cubicBezTo>
                <a:cubicBezTo>
                  <a:pt x="800594" y="129639"/>
                  <a:pt x="813459" y="172193"/>
                  <a:pt x="813459" y="172193"/>
                </a:cubicBezTo>
              </a:path>
            </a:pathLst>
          </a:custGeom>
          <a:noFill/>
          <a:ln w="63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057952" y="618086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ymm0</a:t>
            </a:r>
            <a:endParaRPr lang="en-US" sz="9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880095" y="5961168"/>
            <a:ext cx="905661" cy="219694"/>
            <a:chOff x="3880095" y="5961168"/>
            <a:chExt cx="1768841" cy="219694"/>
          </a:xfrm>
        </p:grpSpPr>
        <p:sp>
          <p:nvSpPr>
            <p:cNvPr id="109" name="Rectangle 108"/>
            <p:cNvSpPr/>
            <p:nvPr/>
          </p:nvSpPr>
          <p:spPr>
            <a:xfrm>
              <a:off x="3880095" y="5961169"/>
              <a:ext cx="219693" cy="219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099788" y="5961169"/>
              <a:ext cx="219693" cy="2196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319481" y="5961168"/>
              <a:ext cx="219693" cy="2196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542886" y="5961168"/>
              <a:ext cx="219693" cy="2196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766452" y="5961169"/>
              <a:ext cx="219693" cy="219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986145" y="5961169"/>
              <a:ext cx="219693" cy="2196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205838" y="5961168"/>
              <a:ext cx="219693" cy="2196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429243" y="5961168"/>
              <a:ext cx="219693" cy="2196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3964236" y="5159176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782976" y="48011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m</a:t>
            </a:r>
            <a:r>
              <a:rPr lang="en-US" sz="900" dirty="0" smtClean="0"/>
              <a:t>emory</a:t>
            </a:r>
          </a:p>
          <a:p>
            <a:pPr algn="ctr"/>
            <a:r>
              <a:rPr lang="en-US" sz="900" dirty="0" smtClean="0"/>
              <a:t>at [</a:t>
            </a:r>
            <a:r>
              <a:rPr lang="en-US" sz="900" dirty="0" err="1" smtClean="0"/>
              <a:t>rax</a:t>
            </a:r>
            <a:r>
              <a:rPr lang="en-US" sz="900" dirty="0" smtClean="0"/>
              <a:t>]</a:t>
            </a:r>
            <a:endParaRPr lang="en-US" sz="900" dirty="0"/>
          </a:p>
        </p:txBody>
      </p:sp>
      <p:cxnSp>
        <p:nvCxnSpPr>
          <p:cNvPr id="122" name="Straight Arrow Connector 121"/>
          <p:cNvCxnSpPr>
            <a:stCxn id="119" idx="2"/>
            <a:endCxn id="109" idx="0"/>
          </p:cNvCxnSpPr>
          <p:nvPr/>
        </p:nvCxnSpPr>
        <p:spPr>
          <a:xfrm flipH="1">
            <a:off x="3936338" y="5378869"/>
            <a:ext cx="137745" cy="58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9" idx="2"/>
            <a:endCxn id="110" idx="0"/>
          </p:cNvCxnSpPr>
          <p:nvPr/>
        </p:nvCxnSpPr>
        <p:spPr>
          <a:xfrm flipH="1">
            <a:off x="4048823" y="5378869"/>
            <a:ext cx="25260" cy="58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11" idx="0"/>
          </p:cNvCxnSpPr>
          <p:nvPr/>
        </p:nvCxnSpPr>
        <p:spPr>
          <a:xfrm>
            <a:off x="4074083" y="5396683"/>
            <a:ext cx="87224" cy="5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12" idx="0"/>
          </p:cNvCxnSpPr>
          <p:nvPr/>
        </p:nvCxnSpPr>
        <p:spPr>
          <a:xfrm>
            <a:off x="4074083" y="5396683"/>
            <a:ext cx="201609" cy="5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14" idx="0"/>
          </p:cNvCxnSpPr>
          <p:nvPr/>
        </p:nvCxnSpPr>
        <p:spPr>
          <a:xfrm>
            <a:off x="4074083" y="5396683"/>
            <a:ext cx="316077" cy="56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15" idx="0"/>
          </p:cNvCxnSpPr>
          <p:nvPr/>
        </p:nvCxnSpPr>
        <p:spPr>
          <a:xfrm>
            <a:off x="4074083" y="5396683"/>
            <a:ext cx="428562" cy="56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16" idx="0"/>
          </p:cNvCxnSpPr>
          <p:nvPr/>
        </p:nvCxnSpPr>
        <p:spPr>
          <a:xfrm>
            <a:off x="4074083" y="5396683"/>
            <a:ext cx="541046" cy="5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17" idx="0"/>
          </p:cNvCxnSpPr>
          <p:nvPr/>
        </p:nvCxnSpPr>
        <p:spPr>
          <a:xfrm>
            <a:off x="4074083" y="5396683"/>
            <a:ext cx="655431" cy="5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0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7" t="22379" r="15325" b="19057"/>
          <a:stretch/>
        </p:blipFill>
        <p:spPr>
          <a:xfrm>
            <a:off x="504701" y="4690755"/>
            <a:ext cx="2647171" cy="134191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1997"/>
              </p:ext>
            </p:extLst>
          </p:nvPr>
        </p:nvGraphicFramePr>
        <p:xfrm>
          <a:off x="3841669" y="2344025"/>
          <a:ext cx="49223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28"/>
                <a:gridCol w="807523"/>
                <a:gridCol w="825335"/>
                <a:gridCol w="1181594"/>
                <a:gridCol w="1015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 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Bandwidth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Technologies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Registers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~5K,</a:t>
                      </a:r>
                      <a:r>
                        <a:rPr lang="en-US" sz="1200" baseline="0" dirty="0" smtClean="0"/>
                        <a:t> 624B visible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SRAM/DFF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L1 cache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~5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64B</a:t>
                      </a:r>
                      <a:r>
                        <a:rPr lang="en-US" sz="1200" baseline="0" dirty="0" smtClean="0"/>
                        <a:t> read 32B write per cycle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SRAM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6"/>
                          </a:solidFill>
                        </a:rPr>
                        <a:t>L2 cache</a:t>
                      </a:r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256K-1M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~15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64B per cycle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SRAM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L3 cache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~1M-50M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~20-30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32B per cycle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SRAM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~100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~100GB/s</a:t>
                      </a:r>
                    </a:p>
                    <a:p>
                      <a:r>
                        <a:rPr lang="en-US" sz="1200" dirty="0" smtClean="0"/>
                        <a:t>(&lt;10B per cycle)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DRAM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Network</a:t>
                      </a:r>
                    </a:p>
                    <a:p>
                      <a:r>
                        <a:rPr lang="en-US" sz="1200" dirty="0" smtClean="0"/>
                        <a:t>(remote DMA)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1000s</a:t>
                      </a:r>
                      <a:r>
                        <a:rPr lang="en-US" sz="1200" baseline="0" dirty="0" smtClean="0"/>
                        <a:t> of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1-10GB/s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Ethernet, </a:t>
                      </a:r>
                      <a:r>
                        <a:rPr lang="en-US" sz="1200" dirty="0" err="1" smtClean="0"/>
                        <a:t>Infiniband</a:t>
                      </a:r>
                      <a:r>
                        <a:rPr lang="en-US" sz="1200" dirty="0" smtClean="0"/>
                        <a:t>, Custom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Disk (SSD)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&gt;100,000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~1GB/s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Flash memory, </a:t>
                      </a:r>
                      <a:r>
                        <a:rPr lang="en-US" sz="1200" dirty="0" err="1" smtClean="0"/>
                        <a:t>PCIe</a:t>
                      </a:r>
                      <a:r>
                        <a:rPr lang="en-US" sz="1200" dirty="0" smtClean="0"/>
                        <a:t> or SATA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4701" y="3437906"/>
            <a:ext cx="2647171" cy="9262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Shared L3 Cache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87" y="1633878"/>
            <a:ext cx="1308284" cy="944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4" y="1738190"/>
            <a:ext cx="1702222" cy="78265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033153" y="2535382"/>
            <a:ext cx="457200" cy="872836"/>
          </a:xfrm>
          <a:custGeom>
            <a:avLst/>
            <a:gdLst>
              <a:gd name="connsiteX0" fmla="*/ 0 w 457200"/>
              <a:gd name="connsiteY0" fmla="*/ 0 h 872836"/>
              <a:gd name="connsiteX1" fmla="*/ 71252 w 457200"/>
              <a:gd name="connsiteY1" fmla="*/ 338447 h 872836"/>
              <a:gd name="connsiteX2" fmla="*/ 374073 w 457200"/>
              <a:gd name="connsiteY2" fmla="*/ 641267 h 872836"/>
              <a:gd name="connsiteX3" fmla="*/ 457200 w 457200"/>
              <a:gd name="connsiteY3" fmla="*/ 872836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872836">
                <a:moveTo>
                  <a:pt x="0" y="0"/>
                </a:moveTo>
                <a:cubicBezTo>
                  <a:pt x="4453" y="115784"/>
                  <a:pt x="8907" y="231569"/>
                  <a:pt x="71252" y="338447"/>
                </a:cubicBezTo>
                <a:cubicBezTo>
                  <a:pt x="133597" y="445325"/>
                  <a:pt x="309748" y="552202"/>
                  <a:pt x="374073" y="641267"/>
                </a:cubicBezTo>
                <a:cubicBezTo>
                  <a:pt x="438398" y="730332"/>
                  <a:pt x="457200" y="872836"/>
                  <a:pt x="457200" y="872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H="1">
            <a:off x="2163564" y="2520847"/>
            <a:ext cx="457200" cy="872836"/>
          </a:xfrm>
          <a:custGeom>
            <a:avLst/>
            <a:gdLst>
              <a:gd name="connsiteX0" fmla="*/ 0 w 457200"/>
              <a:gd name="connsiteY0" fmla="*/ 0 h 872836"/>
              <a:gd name="connsiteX1" fmla="*/ 71252 w 457200"/>
              <a:gd name="connsiteY1" fmla="*/ 338447 h 872836"/>
              <a:gd name="connsiteX2" fmla="*/ 374073 w 457200"/>
              <a:gd name="connsiteY2" fmla="*/ 641267 h 872836"/>
              <a:gd name="connsiteX3" fmla="*/ 457200 w 457200"/>
              <a:gd name="connsiteY3" fmla="*/ 872836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872836">
                <a:moveTo>
                  <a:pt x="0" y="0"/>
                </a:moveTo>
                <a:cubicBezTo>
                  <a:pt x="4453" y="115784"/>
                  <a:pt x="8907" y="231569"/>
                  <a:pt x="71252" y="338447"/>
                </a:cubicBezTo>
                <a:cubicBezTo>
                  <a:pt x="133597" y="445325"/>
                  <a:pt x="309748" y="552202"/>
                  <a:pt x="374073" y="641267"/>
                </a:cubicBezTo>
                <a:cubicBezTo>
                  <a:pt x="438398" y="730332"/>
                  <a:pt x="457200" y="872836"/>
                  <a:pt x="457200" y="872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480207" y="4655130"/>
            <a:ext cx="920338" cy="843148"/>
          </a:xfrm>
          <a:prstGeom prst="frame">
            <a:avLst>
              <a:gd name="adj1" fmla="val 475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371602" y="4667006"/>
            <a:ext cx="834699" cy="397823"/>
          </a:xfrm>
          <a:prstGeom prst="frame">
            <a:avLst>
              <a:gd name="adj1" fmla="val 773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181376" y="4667003"/>
            <a:ext cx="994989" cy="552204"/>
          </a:xfrm>
          <a:prstGeom prst="frame">
            <a:avLst>
              <a:gd name="adj1" fmla="val 773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701" y="4383723"/>
            <a:ext cx="2647171" cy="2637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0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x86-64 processors have 16 64-bit </a:t>
            </a:r>
            <a:r>
              <a:rPr lang="en-US" sz="1400" b="1" dirty="0" smtClean="0">
                <a:solidFill>
                  <a:schemeClr val="accent1"/>
                </a:solidFill>
              </a:rPr>
              <a:t>integer registers </a:t>
            </a:r>
            <a:r>
              <a:rPr lang="en-US" sz="1400" dirty="0" smtClean="0"/>
              <a:t>and 16 128-bit </a:t>
            </a:r>
            <a:r>
              <a:rPr lang="en-US" sz="1400" b="1" dirty="0" smtClean="0">
                <a:solidFill>
                  <a:schemeClr val="accent6"/>
                </a:solidFill>
              </a:rPr>
              <a:t>vector registers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AVX extends the vector registers to 256 bits.</a:t>
            </a:r>
          </a:p>
          <a:p>
            <a:r>
              <a:rPr lang="en-US" sz="1400" dirty="0" smtClean="0"/>
              <a:t>AVX512 increases this to 32 512-bit vector registers.</a:t>
            </a:r>
          </a:p>
          <a:p>
            <a:r>
              <a:rPr lang="en-US" sz="1400" dirty="0" smtClean="0"/>
              <a:t>Most inputs and outputs of instructions must be registers. Some instructions allow one memory operand.</a:t>
            </a:r>
          </a:p>
          <a:p>
            <a:r>
              <a:rPr lang="en-US" sz="1400" dirty="0" smtClean="0"/>
              <a:t>The “name” of each register is not important to the compiler. </a:t>
            </a:r>
            <a:r>
              <a:rPr lang="en-US" sz="1400" b="1" dirty="0" smtClean="0">
                <a:solidFill>
                  <a:schemeClr val="accent2"/>
                </a:solidFill>
              </a:rPr>
              <a:t>Register renaming </a:t>
            </a:r>
            <a:r>
              <a:rPr lang="en-US" sz="1400" dirty="0" smtClean="0"/>
              <a:t>allows the processor to use different physical registers for instructions that use the same register name.</a:t>
            </a:r>
          </a:p>
          <a:p>
            <a:r>
              <a:rPr lang="en-US" sz="1400" dirty="0" smtClean="0"/>
              <a:t>Since the number of physical registers is much larger than the number of names (~10x), this avoids many false data dependencies.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04"/>
          <a:stretch/>
        </p:blipFill>
        <p:spPr>
          <a:xfrm>
            <a:off x="2497078" y="4458319"/>
            <a:ext cx="1513773" cy="2082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03" y="4458318"/>
            <a:ext cx="1890004" cy="2005981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3243072" y="4645152"/>
            <a:ext cx="767779" cy="755904"/>
          </a:xfrm>
          <a:prstGeom prst="noSmoking">
            <a:avLst>
              <a:gd name="adj" fmla="val 658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32304" y="4407408"/>
            <a:ext cx="737616" cy="1769555"/>
          </a:xfrm>
          <a:prstGeom prst="frame">
            <a:avLst>
              <a:gd name="adj1" fmla="val 197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093912" y="4407407"/>
            <a:ext cx="2026471" cy="2133877"/>
          </a:xfrm>
          <a:prstGeom prst="frame">
            <a:avLst>
              <a:gd name="adj1" fmla="val 77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2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level 1, 2, and 3 caches are all accessed in units of (generally) 64B, called a </a:t>
            </a:r>
            <a:r>
              <a:rPr lang="en-US" b="1" dirty="0" smtClean="0">
                <a:solidFill>
                  <a:schemeClr val="accent6"/>
                </a:solidFill>
              </a:rPr>
              <a:t>cache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entire cache line is not used, bandwidth can be wasted.</a:t>
            </a:r>
          </a:p>
          <a:p>
            <a:r>
              <a:rPr lang="en-US" dirty="0" smtClean="0"/>
              <a:t>When the caches become full, cache lines are </a:t>
            </a:r>
            <a:r>
              <a:rPr lang="en-US" b="1" dirty="0" smtClean="0">
                <a:solidFill>
                  <a:schemeClr val="accent2"/>
                </a:solidFill>
              </a:rPr>
              <a:t>evicted</a:t>
            </a:r>
            <a:r>
              <a:rPr lang="en-US" dirty="0" smtClean="0"/>
              <a:t> based on some policy such as least-recently used (LRU).</a:t>
            </a:r>
          </a:p>
          <a:p>
            <a:r>
              <a:rPr lang="en-US" dirty="0" smtClean="0"/>
              <a:t>If a piece of data is used again, it can be accessed using </a:t>
            </a:r>
            <a:r>
              <a:rPr lang="en-US" b="1" dirty="0" smtClean="0">
                <a:solidFill>
                  <a:schemeClr val="accent1"/>
                </a:solidFill>
              </a:rPr>
              <a:t>non-temporal</a:t>
            </a:r>
            <a:r>
              <a:rPr lang="en-US" dirty="0" smtClean="0"/>
              <a:t> loads and stores, to keep from evicting other data.</a:t>
            </a:r>
          </a:p>
          <a:p>
            <a:r>
              <a:rPr lang="en-US" dirty="0" smtClean="0"/>
              <a:t>Cache lines be proactively moved to one of the caches by a </a:t>
            </a:r>
            <a:r>
              <a:rPr lang="en-US" b="1" dirty="0" err="1" smtClean="0">
                <a:solidFill>
                  <a:schemeClr val="accent4"/>
                </a:solidFill>
              </a:rPr>
              <a:t>prefetch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instruction. The processor also does </a:t>
            </a:r>
            <a:r>
              <a:rPr lang="en-US" b="1" dirty="0" smtClean="0">
                <a:solidFill>
                  <a:schemeClr val="accent4"/>
                </a:solidFill>
              </a:rPr>
              <a:t>hardware prefetching </a:t>
            </a:r>
            <a:r>
              <a:rPr lang="en-US" dirty="0" smtClean="0"/>
              <a:t>based on observed usage patterns.</a:t>
            </a:r>
          </a:p>
          <a:p>
            <a:r>
              <a:rPr lang="en-US" dirty="0" smtClean="0"/>
              <a:t>A given entry in the cache can only store cache lines from certain memory locations. This is referred to as </a:t>
            </a:r>
            <a:r>
              <a:rPr lang="en-US" b="1" dirty="0" smtClean="0">
                <a:solidFill>
                  <a:srgbClr val="7030A0"/>
                </a:solidFill>
              </a:rPr>
              <a:t>cache associativity</a:t>
            </a:r>
            <a:r>
              <a:rPr lang="en-US" dirty="0" smtClean="0"/>
              <a:t>. One ramification of this is that repeated accesses to data at intervals of large powers of 2 in bytes (2</a:t>
            </a:r>
            <a:r>
              <a:rPr lang="en-US" baseline="30000" dirty="0" smtClean="0"/>
              <a:t>n</a:t>
            </a:r>
            <a:r>
              <a:rPr lang="en-US" dirty="0" smtClean="0"/>
              <a:t> ≥ 4KB) reduces effective the cache size drastically.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0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memory of a program is divided into </a:t>
            </a:r>
            <a:r>
              <a:rPr lang="en-US" b="1" dirty="0" smtClean="0">
                <a:solidFill>
                  <a:schemeClr val="accent2"/>
                </a:solidFill>
              </a:rPr>
              <a:t>pages</a:t>
            </a:r>
            <a:r>
              <a:rPr lang="en-US" dirty="0" smtClean="0"/>
              <a:t>, generally of size 4KB.</a:t>
            </a:r>
          </a:p>
          <a:p>
            <a:r>
              <a:rPr lang="en-US" dirty="0" smtClean="0"/>
              <a:t>The pages are mapped by the hardware and operating system onto the physical memory.</a:t>
            </a:r>
          </a:p>
          <a:p>
            <a:r>
              <a:rPr lang="en-US" dirty="0" smtClean="0"/>
              <a:t>Since the location of data doesn’t match the underlying hardware, this is called </a:t>
            </a:r>
            <a:r>
              <a:rPr lang="en-US" b="1" dirty="0" smtClean="0">
                <a:solidFill>
                  <a:schemeClr val="accent6"/>
                </a:solidFill>
              </a:rPr>
              <a:t>virtual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mapping from virtual to physical memory is cached in the </a:t>
            </a:r>
            <a:r>
              <a:rPr lang="en-US" b="1" dirty="0" smtClean="0">
                <a:solidFill>
                  <a:schemeClr val="accent4"/>
                </a:solidFill>
              </a:rPr>
              <a:t>TLB</a:t>
            </a:r>
            <a:r>
              <a:rPr lang="en-US" dirty="0" smtClean="0"/>
              <a:t>, but only for a limited number of pages.</a:t>
            </a:r>
          </a:p>
          <a:p>
            <a:r>
              <a:rPr lang="en-US" dirty="0" smtClean="0"/>
              <a:t>Accessing a page that does not have its mapping cached causes a </a:t>
            </a:r>
            <a:r>
              <a:rPr lang="en-US" b="1" dirty="0" smtClean="0">
                <a:solidFill>
                  <a:schemeClr val="accent1"/>
                </a:solidFill>
              </a:rPr>
              <a:t>TLB miss</a:t>
            </a:r>
            <a:r>
              <a:rPr lang="en-US" dirty="0" smtClean="0"/>
              <a:t>. This generally costs O(100) cycles.</a:t>
            </a:r>
          </a:p>
          <a:p>
            <a:r>
              <a:rPr lang="en-US" dirty="0" smtClean="0"/>
              <a:t>If the page has not been assigned a physical address (e.g. if it hasn’t been accessed before), then a </a:t>
            </a:r>
            <a:r>
              <a:rPr lang="en-US" b="1" dirty="0" smtClean="0">
                <a:solidFill>
                  <a:srgbClr val="7030A0"/>
                </a:solidFill>
              </a:rPr>
              <a:t>page fault </a:t>
            </a:r>
            <a:r>
              <a:rPr lang="en-US" dirty="0" smtClean="0"/>
              <a:t>occurs, costing an additional O(1000) 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6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processor can do lots of things at once:</a:t>
            </a:r>
          </a:p>
          <a:p>
            <a:pPr lvl="1"/>
            <a:r>
              <a:rPr lang="en-US" dirty="0" smtClean="0"/>
              <a:t>Execute </a:t>
            </a:r>
            <a:r>
              <a:rPr lang="en-US" b="1" dirty="0" smtClean="0"/>
              <a:t>out-of-order</a:t>
            </a:r>
          </a:p>
          <a:p>
            <a:pPr lvl="1"/>
            <a:r>
              <a:rPr lang="en-US" dirty="0" smtClean="0"/>
              <a:t>Execute multiple instructions (</a:t>
            </a:r>
            <a:r>
              <a:rPr lang="en-US" b="1" dirty="0" smtClean="0"/>
              <a:t>superscalar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Pipeline</a:t>
            </a:r>
            <a:r>
              <a:rPr lang="en-US" dirty="0" smtClean="0"/>
              <a:t> sequences of instructions</a:t>
            </a:r>
          </a:p>
          <a:p>
            <a:pPr lvl="1"/>
            <a:r>
              <a:rPr lang="en-US" b="1" dirty="0" smtClean="0"/>
              <a:t>Predict branches </a:t>
            </a:r>
            <a:r>
              <a:rPr lang="en-US" dirty="0" smtClean="0"/>
              <a:t>and speculatively execute</a:t>
            </a:r>
          </a:p>
          <a:p>
            <a:pPr lvl="1"/>
            <a:r>
              <a:rPr lang="en-US" dirty="0" smtClean="0"/>
              <a:t>Calculate multiple results simultaneously with </a:t>
            </a:r>
            <a:r>
              <a:rPr lang="en-US" b="1" dirty="0" smtClean="0"/>
              <a:t>SIMD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bottleneck is getting data from memory (or beyond)</a:t>
            </a:r>
          </a:p>
          <a:p>
            <a:pPr lvl="1"/>
            <a:r>
              <a:rPr lang="en-US" dirty="0" smtClean="0"/>
              <a:t>(Almost) all data has to be brought into </a:t>
            </a:r>
            <a:r>
              <a:rPr lang="en-US" b="1" dirty="0" smtClean="0"/>
              <a:t>registers</a:t>
            </a:r>
            <a:r>
              <a:rPr lang="en-US" dirty="0" smtClean="0"/>
              <a:t> before being used.</a:t>
            </a:r>
          </a:p>
          <a:p>
            <a:pPr lvl="1"/>
            <a:r>
              <a:rPr lang="en-US" b="1" dirty="0" smtClean="0"/>
              <a:t>Caches</a:t>
            </a:r>
            <a:r>
              <a:rPr lang="en-US" dirty="0" smtClean="0"/>
              <a:t> hold a small amount of data closer to the processor</a:t>
            </a:r>
          </a:p>
          <a:p>
            <a:pPr lvl="1"/>
            <a:r>
              <a:rPr lang="en-US" b="1" dirty="0" smtClean="0"/>
              <a:t>Cache lines </a:t>
            </a:r>
            <a:r>
              <a:rPr lang="en-US" dirty="0" smtClean="0"/>
              <a:t>and </a:t>
            </a:r>
            <a:r>
              <a:rPr lang="en-US" b="1" dirty="0" smtClean="0"/>
              <a:t>cache associativity </a:t>
            </a:r>
            <a:r>
              <a:rPr lang="en-US" dirty="0" smtClean="0"/>
              <a:t>make some access patterns more efficient</a:t>
            </a:r>
          </a:p>
          <a:p>
            <a:pPr lvl="1"/>
            <a:r>
              <a:rPr lang="en-US" b="1" dirty="0" smtClean="0"/>
              <a:t>Virtual memory </a:t>
            </a:r>
            <a:r>
              <a:rPr lang="en-US" dirty="0" smtClean="0"/>
              <a:t>paging can cause additional delays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Computing isn’t like your </a:t>
            </a:r>
            <a:r>
              <a:rPr lang="en-US" sz="3600" b="1" dirty="0" err="1" smtClean="0"/>
              <a:t>Gran^H^H^H^H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Advisor Remembers it</a:t>
            </a:r>
            <a:r>
              <a:rPr lang="is-IS" sz="3600" b="1" dirty="0" smtClean="0"/>
              <a:t>…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Computers have gotten faster (more GHz), but they’ve also changed and developed on a fundamental level</a:t>
            </a:r>
          </a:p>
          <a:p>
            <a:pPr lvl="1"/>
            <a:r>
              <a:rPr lang="en-US" dirty="0" smtClean="0"/>
              <a:t>Example: a Cray-YMP (1988) could deliver near-peak speed when streaming from memory</a:t>
            </a:r>
          </a:p>
          <a:p>
            <a:pPr lvl="1"/>
            <a:r>
              <a:rPr lang="en-US" dirty="0" smtClean="0"/>
              <a:t>A multi-core Broadwell Xeon can only deliver about 1% of peak performance from memory</a:t>
            </a:r>
          </a:p>
          <a:p>
            <a:endParaRPr lang="en-US" dirty="0" smtClean="0"/>
          </a:p>
          <a:p>
            <a:r>
              <a:rPr lang="en-US" dirty="0" smtClean="0"/>
              <a:t>New features make old optimization strategies obsolete:</a:t>
            </a:r>
          </a:p>
          <a:p>
            <a:pPr lvl="1"/>
            <a:r>
              <a:rPr lang="en-US" dirty="0" smtClean="0"/>
              <a:t>Out-of-order execution</a:t>
            </a:r>
          </a:p>
          <a:p>
            <a:pPr lvl="1"/>
            <a:r>
              <a:rPr lang="en-US" dirty="0" smtClean="0"/>
              <a:t>Superscalar execution</a:t>
            </a:r>
          </a:p>
          <a:p>
            <a:pPr lvl="1"/>
            <a:r>
              <a:rPr lang="en-US" dirty="0" smtClean="0"/>
              <a:t>Vectorization (aka SIMD, not to be confused with vector machines!)</a:t>
            </a:r>
          </a:p>
          <a:p>
            <a:pPr lvl="1"/>
            <a:r>
              <a:rPr lang="en-US" dirty="0" smtClean="0"/>
              <a:t>Multiple levels of cache</a:t>
            </a:r>
          </a:p>
          <a:p>
            <a:pPr lvl="1"/>
            <a:r>
              <a:rPr lang="en-US" dirty="0" smtClean="0"/>
              <a:t>Multi-core</a:t>
            </a:r>
          </a:p>
          <a:p>
            <a:pPr lvl="1"/>
            <a:r>
              <a:rPr lang="en-US" dirty="0" smtClean="0"/>
              <a:t>Many-core</a:t>
            </a:r>
          </a:p>
          <a:p>
            <a:pPr lvl="1"/>
            <a:r>
              <a:rPr lang="en-US" dirty="0" smtClean="0"/>
              <a:t>Multi-socket</a:t>
            </a:r>
          </a:p>
          <a:p>
            <a:pPr lvl="1"/>
            <a:r>
              <a:rPr lang="en-US" dirty="0" smtClean="0"/>
              <a:t>Distributed computing</a:t>
            </a:r>
          </a:p>
          <a:p>
            <a:pPr lvl="1"/>
            <a:r>
              <a:rPr lang="en-US" dirty="0" smtClean="0"/>
              <a:t>And so on</a:t>
            </a:r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r>
              <a:rPr lang="is-IS" dirty="0" smtClean="0"/>
              <a:t>Compilers (and languages) have gotten better too, but they aren’t magic. To get the best performance, you have to be aware of what the computer is actually doing.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8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Why is fast code important?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Writing fast code takes time and effort, but when done right it saves a lot more time than you put in.</a:t>
            </a:r>
          </a:p>
          <a:p>
            <a:endParaRPr lang="en-US" dirty="0"/>
          </a:p>
          <a:p>
            <a:r>
              <a:rPr lang="en-US" dirty="0" smtClean="0"/>
              <a:t>Computer time costs $$ and grant-writing time. Why not use it effectively?</a:t>
            </a:r>
          </a:p>
          <a:p>
            <a:endParaRPr lang="en-US" dirty="0"/>
          </a:p>
          <a:p>
            <a:r>
              <a:rPr lang="en-US" dirty="0" smtClean="0"/>
              <a:t>Fast code allows new and bigger simulations. Sometimes this leads to being able to do fundamentally new science.</a:t>
            </a:r>
          </a:p>
          <a:p>
            <a:endParaRPr lang="en-US" dirty="0"/>
          </a:p>
          <a:p>
            <a:r>
              <a:rPr lang="en-US" dirty="0" smtClean="0"/>
              <a:t>Execution time savings are multiplied by number of users and number of times run. So write code that can be reused and shared. Corollary: </a:t>
            </a:r>
            <a:r>
              <a:rPr lang="en-US" i="1" dirty="0" smtClean="0"/>
              <a:t>don’t</a:t>
            </a:r>
            <a:r>
              <a:rPr lang="en-US" dirty="0" smtClean="0"/>
              <a:t> write it if someone else already has.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in a modern computer?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81" y="2154939"/>
            <a:ext cx="2153269" cy="2439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3" b="24473"/>
          <a:stretch/>
        </p:blipFill>
        <p:spPr>
          <a:xfrm>
            <a:off x="875805" y="5432959"/>
            <a:ext cx="2110839" cy="1074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3" b="24473"/>
          <a:stretch/>
        </p:blipFill>
        <p:spPr>
          <a:xfrm>
            <a:off x="3296392" y="5410932"/>
            <a:ext cx="2110839" cy="1074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3" b="24473"/>
          <a:stretch/>
        </p:blipFill>
        <p:spPr>
          <a:xfrm>
            <a:off x="5716979" y="5410931"/>
            <a:ext cx="2110839" cy="1074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98" y="1536309"/>
            <a:ext cx="1628899" cy="1628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3618838"/>
            <a:ext cx="1799112" cy="1349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73" y="3434164"/>
            <a:ext cx="2036948" cy="1471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410" r="1160" b="941"/>
          <a:stretch/>
        </p:blipFill>
        <p:spPr>
          <a:xfrm>
            <a:off x="296765" y="2025995"/>
            <a:ext cx="2149552" cy="9184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8" t="13854" r="12297" b="14396"/>
          <a:stretch/>
        </p:blipFill>
        <p:spPr>
          <a:xfrm>
            <a:off x="5628905" y="3110953"/>
            <a:ext cx="827420" cy="646422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4702628" y="1828799"/>
            <a:ext cx="926276" cy="1603169"/>
          </a:xfrm>
          <a:custGeom>
            <a:avLst/>
            <a:gdLst>
              <a:gd name="connsiteX0" fmla="*/ 0 w 926276"/>
              <a:gd name="connsiteY0" fmla="*/ 314696 h 1603169"/>
              <a:gd name="connsiteX1" fmla="*/ 0 w 926276"/>
              <a:gd name="connsiteY1" fmla="*/ 0 h 1603169"/>
              <a:gd name="connsiteX2" fmla="*/ 718457 w 926276"/>
              <a:gd name="connsiteY2" fmla="*/ 0 h 1603169"/>
              <a:gd name="connsiteX3" fmla="*/ 718457 w 926276"/>
              <a:gd name="connsiteY3" fmla="*/ 1603169 h 1603169"/>
              <a:gd name="connsiteX4" fmla="*/ 926276 w 926276"/>
              <a:gd name="connsiteY4" fmla="*/ 1603169 h 160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276" h="1603169">
                <a:moveTo>
                  <a:pt x="0" y="314696"/>
                </a:moveTo>
                <a:lnTo>
                  <a:pt x="0" y="0"/>
                </a:lnTo>
                <a:lnTo>
                  <a:pt x="718457" y="0"/>
                </a:lnTo>
                <a:lnTo>
                  <a:pt x="718457" y="1603169"/>
                </a:lnTo>
                <a:lnTo>
                  <a:pt x="926276" y="16031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27563" y="1834737"/>
            <a:ext cx="1205346" cy="777834"/>
          </a:xfrm>
          <a:custGeom>
            <a:avLst/>
            <a:gdLst>
              <a:gd name="connsiteX0" fmla="*/ 1205346 w 1205346"/>
              <a:gd name="connsiteY0" fmla="*/ 308758 h 777834"/>
              <a:gd name="connsiteX1" fmla="*/ 1205346 w 1205346"/>
              <a:gd name="connsiteY1" fmla="*/ 0 h 777834"/>
              <a:gd name="connsiteX2" fmla="*/ 201881 w 1205346"/>
              <a:gd name="connsiteY2" fmla="*/ 0 h 777834"/>
              <a:gd name="connsiteX3" fmla="*/ 201881 w 1205346"/>
              <a:gd name="connsiteY3" fmla="*/ 771896 h 777834"/>
              <a:gd name="connsiteX4" fmla="*/ 0 w 1205346"/>
              <a:gd name="connsiteY4" fmla="*/ 771896 h 777834"/>
              <a:gd name="connsiteX5" fmla="*/ 5938 w 1205346"/>
              <a:gd name="connsiteY5" fmla="*/ 777834 h 77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5346" h="777834">
                <a:moveTo>
                  <a:pt x="1205346" y="308758"/>
                </a:moveTo>
                <a:lnTo>
                  <a:pt x="1205346" y="0"/>
                </a:lnTo>
                <a:lnTo>
                  <a:pt x="201881" y="0"/>
                </a:lnTo>
                <a:lnTo>
                  <a:pt x="201881" y="771896"/>
                </a:lnTo>
                <a:lnTo>
                  <a:pt x="0" y="771896"/>
                </a:lnTo>
                <a:lnTo>
                  <a:pt x="5938" y="77783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315688" y="1977241"/>
            <a:ext cx="1050966" cy="2101932"/>
          </a:xfrm>
          <a:custGeom>
            <a:avLst/>
            <a:gdLst>
              <a:gd name="connsiteX0" fmla="*/ 1050966 w 1050966"/>
              <a:gd name="connsiteY0" fmla="*/ 160317 h 2101932"/>
              <a:gd name="connsiteX1" fmla="*/ 1050966 w 1050966"/>
              <a:gd name="connsiteY1" fmla="*/ 0 h 2101932"/>
              <a:gd name="connsiteX2" fmla="*/ 374073 w 1050966"/>
              <a:gd name="connsiteY2" fmla="*/ 0 h 2101932"/>
              <a:gd name="connsiteX3" fmla="*/ 374073 w 1050966"/>
              <a:gd name="connsiteY3" fmla="*/ 2101932 h 2101932"/>
              <a:gd name="connsiteX4" fmla="*/ 0 w 1050966"/>
              <a:gd name="connsiteY4" fmla="*/ 2101932 h 210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966" h="2101932">
                <a:moveTo>
                  <a:pt x="1050966" y="160317"/>
                </a:moveTo>
                <a:lnTo>
                  <a:pt x="1050966" y="0"/>
                </a:lnTo>
                <a:lnTo>
                  <a:pt x="374073" y="0"/>
                </a:lnTo>
                <a:lnTo>
                  <a:pt x="374073" y="2101932"/>
                </a:lnTo>
                <a:lnTo>
                  <a:pt x="0" y="21019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032665" y="2404752"/>
            <a:ext cx="878774" cy="694707"/>
          </a:xfrm>
          <a:custGeom>
            <a:avLst/>
            <a:gdLst>
              <a:gd name="connsiteX0" fmla="*/ 0 w 878774"/>
              <a:gd name="connsiteY0" fmla="*/ 694707 h 694707"/>
              <a:gd name="connsiteX1" fmla="*/ 0 w 878774"/>
              <a:gd name="connsiteY1" fmla="*/ 0 h 694707"/>
              <a:gd name="connsiteX2" fmla="*/ 878774 w 878774"/>
              <a:gd name="connsiteY2" fmla="*/ 0 h 69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774" h="694707">
                <a:moveTo>
                  <a:pt x="0" y="694707"/>
                </a:moveTo>
                <a:lnTo>
                  <a:pt x="0" y="0"/>
                </a:lnTo>
                <a:lnTo>
                  <a:pt x="87877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20789" y="3758539"/>
            <a:ext cx="860961" cy="718458"/>
          </a:xfrm>
          <a:custGeom>
            <a:avLst/>
            <a:gdLst>
              <a:gd name="connsiteX0" fmla="*/ 0 w 860961"/>
              <a:gd name="connsiteY0" fmla="*/ 0 h 718458"/>
              <a:gd name="connsiteX1" fmla="*/ 0 w 860961"/>
              <a:gd name="connsiteY1" fmla="*/ 718458 h 718458"/>
              <a:gd name="connsiteX2" fmla="*/ 860961 w 860961"/>
              <a:gd name="connsiteY2" fmla="*/ 718458 h 71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61" h="718458">
                <a:moveTo>
                  <a:pt x="0" y="0"/>
                </a:moveTo>
                <a:lnTo>
                  <a:pt x="0" y="718458"/>
                </a:lnTo>
                <a:lnTo>
                  <a:pt x="860961" y="71845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83055" y="2970303"/>
            <a:ext cx="63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SATA</a:t>
            </a:r>
          </a:p>
          <a:p>
            <a:r>
              <a:rPr lang="en-US" dirty="0" smtClean="0"/>
              <a:t>USB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51456" y="142960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PCI-e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056567" y="4583875"/>
            <a:ext cx="283864" cy="878774"/>
          </a:xfrm>
          <a:custGeom>
            <a:avLst/>
            <a:gdLst>
              <a:gd name="connsiteX0" fmla="*/ 16669 w 283864"/>
              <a:gd name="connsiteY0" fmla="*/ 0 h 878774"/>
              <a:gd name="connsiteX1" fmla="*/ 22607 w 283864"/>
              <a:gd name="connsiteY1" fmla="*/ 290945 h 878774"/>
              <a:gd name="connsiteX2" fmla="*/ 236363 w 283864"/>
              <a:gd name="connsiteY2" fmla="*/ 534389 h 878774"/>
              <a:gd name="connsiteX3" fmla="*/ 283864 w 283864"/>
              <a:gd name="connsiteY3" fmla="*/ 878774 h 8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864" h="878774">
                <a:moveTo>
                  <a:pt x="16669" y="0"/>
                </a:moveTo>
                <a:cubicBezTo>
                  <a:pt x="1330" y="100940"/>
                  <a:pt x="-14009" y="201880"/>
                  <a:pt x="22607" y="290945"/>
                </a:cubicBezTo>
                <a:cubicBezTo>
                  <a:pt x="59223" y="380010"/>
                  <a:pt x="192820" y="436418"/>
                  <a:pt x="236363" y="534389"/>
                </a:cubicBezTo>
                <a:cubicBezTo>
                  <a:pt x="279906" y="632360"/>
                  <a:pt x="281885" y="755567"/>
                  <a:pt x="283864" y="878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846613" y="4595750"/>
            <a:ext cx="1846613" cy="878774"/>
          </a:xfrm>
          <a:custGeom>
            <a:avLst/>
            <a:gdLst>
              <a:gd name="connsiteX0" fmla="*/ 1846613 w 1846613"/>
              <a:gd name="connsiteY0" fmla="*/ 0 h 878774"/>
              <a:gd name="connsiteX1" fmla="*/ 1537854 w 1846613"/>
              <a:gd name="connsiteY1" fmla="*/ 320634 h 878774"/>
              <a:gd name="connsiteX2" fmla="*/ 362197 w 1846613"/>
              <a:gd name="connsiteY2" fmla="*/ 528452 h 878774"/>
              <a:gd name="connsiteX3" fmla="*/ 59376 w 1846613"/>
              <a:gd name="connsiteY3" fmla="*/ 730332 h 878774"/>
              <a:gd name="connsiteX4" fmla="*/ 0 w 1846613"/>
              <a:gd name="connsiteY4" fmla="*/ 878774 h 878774"/>
              <a:gd name="connsiteX0" fmla="*/ 1846613 w 1846613"/>
              <a:gd name="connsiteY0" fmla="*/ 0 h 878774"/>
              <a:gd name="connsiteX1" fmla="*/ 1537854 w 1846613"/>
              <a:gd name="connsiteY1" fmla="*/ 320634 h 878774"/>
              <a:gd name="connsiteX2" fmla="*/ 362197 w 1846613"/>
              <a:gd name="connsiteY2" fmla="*/ 528452 h 878774"/>
              <a:gd name="connsiteX3" fmla="*/ 77189 w 1846613"/>
              <a:gd name="connsiteY3" fmla="*/ 682830 h 878774"/>
              <a:gd name="connsiteX4" fmla="*/ 0 w 1846613"/>
              <a:gd name="connsiteY4" fmla="*/ 878774 h 8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613" h="878774">
                <a:moveTo>
                  <a:pt x="1846613" y="0"/>
                </a:moveTo>
                <a:cubicBezTo>
                  <a:pt x="1815935" y="116279"/>
                  <a:pt x="1785257" y="232559"/>
                  <a:pt x="1537854" y="320634"/>
                </a:cubicBezTo>
                <a:cubicBezTo>
                  <a:pt x="1290451" y="408709"/>
                  <a:pt x="605641" y="468086"/>
                  <a:pt x="362197" y="528452"/>
                </a:cubicBezTo>
                <a:cubicBezTo>
                  <a:pt x="118753" y="588818"/>
                  <a:pt x="137555" y="624443"/>
                  <a:pt x="77189" y="682830"/>
                </a:cubicBezTo>
                <a:cubicBezTo>
                  <a:pt x="16823" y="741217"/>
                  <a:pt x="0" y="878774"/>
                  <a:pt x="0" y="878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671859" y="4589812"/>
            <a:ext cx="2061287" cy="884712"/>
          </a:xfrm>
          <a:custGeom>
            <a:avLst/>
            <a:gdLst>
              <a:gd name="connsiteX0" fmla="*/ 79929 w 2193072"/>
              <a:gd name="connsiteY0" fmla="*/ 0 h 872836"/>
              <a:gd name="connsiteX1" fmla="*/ 210558 w 2193072"/>
              <a:gd name="connsiteY1" fmla="*/ 397823 h 872836"/>
              <a:gd name="connsiteX2" fmla="*/ 1884978 w 2193072"/>
              <a:gd name="connsiteY2" fmla="*/ 712519 h 872836"/>
              <a:gd name="connsiteX3" fmla="*/ 2187799 w 2193072"/>
              <a:gd name="connsiteY3" fmla="*/ 872836 h 872836"/>
              <a:gd name="connsiteX0" fmla="*/ 66897 w 2215666"/>
              <a:gd name="connsiteY0" fmla="*/ 0 h 878774"/>
              <a:gd name="connsiteX1" fmla="*/ 233152 w 2215666"/>
              <a:gd name="connsiteY1" fmla="*/ 403761 h 878774"/>
              <a:gd name="connsiteX2" fmla="*/ 1907572 w 2215666"/>
              <a:gd name="connsiteY2" fmla="*/ 718457 h 878774"/>
              <a:gd name="connsiteX3" fmla="*/ 2210393 w 2215666"/>
              <a:gd name="connsiteY3" fmla="*/ 878774 h 878774"/>
              <a:gd name="connsiteX0" fmla="*/ 35233 w 2184002"/>
              <a:gd name="connsiteY0" fmla="*/ 0 h 878774"/>
              <a:gd name="connsiteX1" fmla="*/ 201488 w 2184002"/>
              <a:gd name="connsiteY1" fmla="*/ 403761 h 878774"/>
              <a:gd name="connsiteX2" fmla="*/ 1875908 w 2184002"/>
              <a:gd name="connsiteY2" fmla="*/ 718457 h 878774"/>
              <a:gd name="connsiteX3" fmla="*/ 2178729 w 2184002"/>
              <a:gd name="connsiteY3" fmla="*/ 878774 h 878774"/>
              <a:gd name="connsiteX0" fmla="*/ 1080 w 2149849"/>
              <a:gd name="connsiteY0" fmla="*/ 0 h 878774"/>
              <a:gd name="connsiteX1" fmla="*/ 167335 w 2149849"/>
              <a:gd name="connsiteY1" fmla="*/ 403761 h 878774"/>
              <a:gd name="connsiteX2" fmla="*/ 1841755 w 2149849"/>
              <a:gd name="connsiteY2" fmla="*/ 718457 h 878774"/>
              <a:gd name="connsiteX3" fmla="*/ 2144576 w 2149849"/>
              <a:gd name="connsiteY3" fmla="*/ 878774 h 878774"/>
              <a:gd name="connsiteX0" fmla="*/ 1080 w 2146048"/>
              <a:gd name="connsiteY0" fmla="*/ 0 h 878774"/>
              <a:gd name="connsiteX1" fmla="*/ 167335 w 2146048"/>
              <a:gd name="connsiteY1" fmla="*/ 403761 h 878774"/>
              <a:gd name="connsiteX2" fmla="*/ 1841755 w 2146048"/>
              <a:gd name="connsiteY2" fmla="*/ 718457 h 878774"/>
              <a:gd name="connsiteX3" fmla="*/ 2144576 w 2146048"/>
              <a:gd name="connsiteY3" fmla="*/ 878774 h 878774"/>
              <a:gd name="connsiteX0" fmla="*/ 1080 w 2076753"/>
              <a:gd name="connsiteY0" fmla="*/ 0 h 884712"/>
              <a:gd name="connsiteX1" fmla="*/ 167335 w 2076753"/>
              <a:gd name="connsiteY1" fmla="*/ 403761 h 884712"/>
              <a:gd name="connsiteX2" fmla="*/ 1841755 w 2076753"/>
              <a:gd name="connsiteY2" fmla="*/ 718457 h 884712"/>
              <a:gd name="connsiteX3" fmla="*/ 2055511 w 2076753"/>
              <a:gd name="connsiteY3" fmla="*/ 884712 h 884712"/>
              <a:gd name="connsiteX0" fmla="*/ 1080 w 2061287"/>
              <a:gd name="connsiteY0" fmla="*/ 0 h 884712"/>
              <a:gd name="connsiteX1" fmla="*/ 167335 w 2061287"/>
              <a:gd name="connsiteY1" fmla="*/ 403761 h 884712"/>
              <a:gd name="connsiteX2" fmla="*/ 1841755 w 2061287"/>
              <a:gd name="connsiteY2" fmla="*/ 718457 h 884712"/>
              <a:gd name="connsiteX3" fmla="*/ 2055511 w 2061287"/>
              <a:gd name="connsiteY3" fmla="*/ 884712 h 88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287" h="884712">
                <a:moveTo>
                  <a:pt x="1080" y="0"/>
                </a:moveTo>
                <a:cubicBezTo>
                  <a:pt x="-6836" y="175161"/>
                  <a:pt x="26810" y="284018"/>
                  <a:pt x="167335" y="403761"/>
                </a:cubicBezTo>
                <a:cubicBezTo>
                  <a:pt x="307860" y="523504"/>
                  <a:pt x="1527059" y="638299"/>
                  <a:pt x="1841755" y="718457"/>
                </a:cubicBezTo>
                <a:cubicBezTo>
                  <a:pt x="2156451" y="798615"/>
                  <a:pt x="2033244" y="838200"/>
                  <a:pt x="2055511" y="8847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model: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97" y="2431803"/>
            <a:ext cx="5698342" cy="3503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268" y="3574473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00252" y="17854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4667" y="41834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70615" y="3556659"/>
            <a:ext cx="385948" cy="1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77453" y="3893334"/>
            <a:ext cx="479110" cy="138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2910594" y="2154804"/>
            <a:ext cx="50997" cy="123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>
            <a:off x="7379212" y="4368099"/>
            <a:ext cx="515455" cy="30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0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vs.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9096" y="1439651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Harvard Architecture: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7636" y="1439651"/>
            <a:ext cx="28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Von Neumann Architecture: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38414" y="2253183"/>
            <a:ext cx="1138894" cy="869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413757" y="2503195"/>
            <a:ext cx="14814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Instructions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20518" y="2503195"/>
            <a:ext cx="14814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>
            <a:off x="1388421" y="2687860"/>
            <a:ext cx="48476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58648" y="2687860"/>
            <a:ext cx="484762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9217" y="3791833"/>
            <a:ext cx="289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Modern Architectures: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0357" y="5553876"/>
            <a:ext cx="1138894" cy="8693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2593201" y="5732991"/>
            <a:ext cx="1086447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Instruction cache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99961" y="5744865"/>
            <a:ext cx="1086445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 cache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endCxn id="14" idx="2"/>
          </p:cNvCxnSpPr>
          <p:nvPr/>
        </p:nvCxnSpPr>
        <p:spPr>
          <a:xfrm flipV="1">
            <a:off x="3485342" y="5988554"/>
            <a:ext cx="369784" cy="71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24482" y="5995688"/>
            <a:ext cx="369784" cy="338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61366" y="2699384"/>
            <a:ext cx="1138894" cy="869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70845" y="1877079"/>
            <a:ext cx="23199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Instructions and Data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30813" y="2298222"/>
            <a:ext cx="0" cy="22048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0417" y="4220085"/>
            <a:ext cx="219977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Instructions and Data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357996" y="4643253"/>
            <a:ext cx="1" cy="18521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43410" y="4869344"/>
            <a:ext cx="219977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Unified cache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30365" y="5258019"/>
            <a:ext cx="1" cy="185215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78931" y="5275436"/>
            <a:ext cx="1" cy="18521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0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823"/>
            <a:ext cx="7886700" cy="4351338"/>
          </a:xfrm>
        </p:spPr>
        <p:txBody>
          <a:bodyPr/>
          <a:lstStyle/>
          <a:p>
            <a:r>
              <a:rPr lang="en-US" dirty="0" smtClean="0"/>
              <a:t>Math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Logic</a:t>
            </a:r>
          </a:p>
          <a:p>
            <a:endParaRPr lang="en-US" dirty="0"/>
          </a:p>
          <a:p>
            <a:r>
              <a:rPr lang="en-US" dirty="0" smtClean="0"/>
              <a:t>Memory</a:t>
            </a:r>
          </a:p>
          <a:p>
            <a:endParaRPr lang="en-US" dirty="0"/>
          </a:p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45" y="1562823"/>
            <a:ext cx="526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	SUB	MUL	DIV	SHL/SHR/SAR</a:t>
            </a:r>
          </a:p>
          <a:p>
            <a:endParaRPr lang="en-US" dirty="0"/>
          </a:p>
          <a:p>
            <a:r>
              <a:rPr lang="en-US" dirty="0" smtClean="0"/>
              <a:t>VADDPD	</a:t>
            </a:r>
            <a:r>
              <a:rPr lang="en-US" dirty="0"/>
              <a:t> </a:t>
            </a:r>
            <a:r>
              <a:rPr lang="en-US" dirty="0" smtClean="0"/>
              <a:t>     VFMA231SD        VSQRTSD      VRCP28PS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399" y="3140262"/>
            <a:ext cx="573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	CMP	</a:t>
            </a:r>
            <a:r>
              <a:rPr lang="en-US" dirty="0" err="1" smtClean="0"/>
              <a:t>SETxx</a:t>
            </a:r>
            <a:r>
              <a:rPr lang="en-US" dirty="0" smtClean="0"/>
              <a:t>	</a:t>
            </a:r>
            <a:r>
              <a:rPr lang="en-US" dirty="0" err="1" smtClean="0"/>
              <a:t>CMOVxx</a:t>
            </a:r>
            <a:r>
              <a:rPr lang="en-US" dirty="0" smtClean="0"/>
              <a:t>	      AND/OR/XOR/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4182918"/>
            <a:ext cx="628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MOV	LEA	PREFETCH        VMOVUPS	VBROADCASTSS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3399" y="5225574"/>
            <a:ext cx="441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CALL/RET	</a:t>
            </a:r>
            <a:r>
              <a:rPr lang="en-US" dirty="0"/>
              <a:t> </a:t>
            </a:r>
            <a:r>
              <a:rPr lang="en-US" dirty="0" smtClean="0"/>
              <a:t>        JMP	         </a:t>
            </a:r>
            <a:r>
              <a:rPr lang="en-US" dirty="0" err="1" smtClean="0"/>
              <a:t>Jxx</a:t>
            </a:r>
            <a:r>
              <a:rPr lang="en-US" dirty="0" smtClean="0"/>
              <a:t>	         REP/</a:t>
            </a:r>
            <a:r>
              <a:rPr lang="en-US" dirty="0" err="1" smtClean="0"/>
              <a:t>REPxx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8525" y="6046210"/>
            <a:ext cx="21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(xx = AE, NZ, GE,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latency and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</a:rPr>
              <a:t>Latency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is how long it will take in cycles for the results of the instruction to be ready.                                                                                                                           </a:t>
            </a:r>
            <a:r>
              <a:rPr lang="en-US" sz="1800" i="1" dirty="0" smtClean="0"/>
              <a:t>Lower is better.</a:t>
            </a:r>
          </a:p>
          <a:p>
            <a:endParaRPr lang="en-US" sz="1800" dirty="0"/>
          </a:p>
          <a:p>
            <a:r>
              <a:rPr lang="en-US" sz="1800" b="1" dirty="0" smtClean="0">
                <a:solidFill>
                  <a:schemeClr val="accent5"/>
                </a:solidFill>
              </a:rPr>
              <a:t>(Reciprocal) Throughput</a:t>
            </a:r>
            <a:r>
              <a:rPr lang="en-US" sz="1800" dirty="0" smtClean="0">
                <a:solidFill>
                  <a:schemeClr val="accent5"/>
                </a:solidFill>
              </a:rPr>
              <a:t> </a:t>
            </a:r>
            <a:r>
              <a:rPr lang="en-US" sz="1800" dirty="0" smtClean="0"/>
              <a:t>is how many cycles on average do you have to wait between two instructions of the same type. This can be lower than the latency because of </a:t>
            </a:r>
            <a:r>
              <a:rPr lang="en-US" sz="1800" b="1" dirty="0" smtClean="0"/>
              <a:t>pipelining </a:t>
            </a:r>
            <a:r>
              <a:rPr lang="en-US" sz="1800" dirty="0" smtClean="0"/>
              <a:t>and </a:t>
            </a:r>
            <a:r>
              <a:rPr lang="en-US" sz="1800" b="1" dirty="0" smtClean="0"/>
              <a:t>superscalar execution</a:t>
            </a:r>
            <a:r>
              <a:rPr lang="en-US" sz="1800" dirty="0" smtClean="0"/>
              <a:t>.</a:t>
            </a:r>
            <a:r>
              <a:rPr lang="en-US" sz="1800" b="1" dirty="0" smtClean="0"/>
              <a:t> </a:t>
            </a:r>
            <a:r>
              <a:rPr lang="en-US" sz="1800" dirty="0" smtClean="0"/>
              <a:t>This is also called </a:t>
            </a:r>
            <a:r>
              <a:rPr lang="en-US" sz="1800" b="1" dirty="0" smtClean="0"/>
              <a:t>CPI</a:t>
            </a:r>
            <a:r>
              <a:rPr lang="en-US" sz="1800" dirty="0" smtClean="0"/>
              <a:t> (the inverse of </a:t>
            </a:r>
            <a:r>
              <a:rPr lang="en-US" sz="1800" b="1" dirty="0" smtClean="0"/>
              <a:t>IPC</a:t>
            </a:r>
            <a:r>
              <a:rPr lang="en-US" sz="1800" dirty="0" smtClean="0"/>
              <a:t>).                                                    </a:t>
            </a:r>
            <a:r>
              <a:rPr lang="en-US" sz="1800" b="1" dirty="0" smtClean="0"/>
              <a:t>                                                      </a:t>
            </a:r>
            <a:r>
              <a:rPr lang="en-US" sz="1800" i="1" dirty="0" smtClean="0"/>
              <a:t>Lower </a:t>
            </a:r>
            <a:r>
              <a:rPr lang="en-US" sz="1800" i="1" dirty="0"/>
              <a:t>is better.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46" y="4704518"/>
            <a:ext cx="2511631" cy="197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55" y="4868046"/>
            <a:ext cx="2439802" cy="1757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9717" y="449871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VMULPD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1649" y="431404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VDIVPD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6" y="183750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Modern processor break instructions down in smaller pieces called </a:t>
            </a:r>
            <a:r>
              <a:rPr lang="en-US" sz="2000" b="1" dirty="0" smtClean="0">
                <a:solidFill>
                  <a:schemeClr val="accent2"/>
                </a:solidFill>
              </a:rPr>
              <a:t>µops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rate at which instructions can be completed is limited by 1) instruction </a:t>
            </a:r>
            <a:r>
              <a:rPr lang="en-US" sz="2000" b="1" dirty="0" smtClean="0">
                <a:solidFill>
                  <a:schemeClr val="accent5"/>
                </a:solidFill>
              </a:rPr>
              <a:t>fetch and decode</a:t>
            </a:r>
            <a:r>
              <a:rPr lang="en-US" sz="2000" dirty="0" smtClean="0"/>
              <a:t>, and 2) availability of </a:t>
            </a:r>
            <a:r>
              <a:rPr lang="en-US" sz="2000" b="1" dirty="0" smtClean="0">
                <a:solidFill>
                  <a:schemeClr val="accent6"/>
                </a:solidFill>
              </a:rPr>
              <a:t>execution ports </a:t>
            </a:r>
            <a:r>
              <a:rPr lang="en-US" sz="2000" dirty="0" smtClean="0"/>
              <a:t>for the resulting </a:t>
            </a:r>
            <a:r>
              <a:rPr lang="en-US" sz="2000" dirty="0"/>
              <a:t>µops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1901" y="3741511"/>
            <a:ext cx="2196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 Fetcher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901" y="4589905"/>
            <a:ext cx="2196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Instruction Decoder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00" y="5462740"/>
            <a:ext cx="21969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Scheduler and Queue</a:t>
            </a:r>
          </a:p>
          <a:p>
            <a:pPr algn="ctr"/>
            <a:r>
              <a:rPr lang="en-US" dirty="0" smtClean="0"/>
              <a:t>(~50-100 entries)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01" y="3530619"/>
            <a:ext cx="3088904" cy="28572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597231" y="4168239"/>
            <a:ext cx="5938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91293" y="5024643"/>
            <a:ext cx="5938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451605" y="4880758"/>
            <a:ext cx="2399465" cy="1795647"/>
          </a:xfrm>
          <a:custGeom>
            <a:avLst/>
            <a:gdLst>
              <a:gd name="connsiteX0" fmla="*/ 6587 w 2399465"/>
              <a:gd name="connsiteY0" fmla="*/ 1246910 h 1847871"/>
              <a:gd name="connsiteX1" fmla="*/ 125340 w 2399465"/>
              <a:gd name="connsiteY1" fmla="*/ 1638795 h 1847871"/>
              <a:gd name="connsiteX2" fmla="*/ 861611 w 2399465"/>
              <a:gd name="connsiteY2" fmla="*/ 1793174 h 1847871"/>
              <a:gd name="connsiteX3" fmla="*/ 1752260 w 2399465"/>
              <a:gd name="connsiteY3" fmla="*/ 1704110 h 1847871"/>
              <a:gd name="connsiteX4" fmla="*/ 1853200 w 2399465"/>
              <a:gd name="connsiteY4" fmla="*/ 290946 h 1847871"/>
              <a:gd name="connsiteX5" fmla="*/ 2399465 w 2399465"/>
              <a:gd name="connsiteY5" fmla="*/ 0 h 1847871"/>
              <a:gd name="connsiteX0" fmla="*/ 6587 w 2399465"/>
              <a:gd name="connsiteY0" fmla="*/ 1246910 h 1842097"/>
              <a:gd name="connsiteX1" fmla="*/ 125340 w 2399465"/>
              <a:gd name="connsiteY1" fmla="*/ 1638795 h 1842097"/>
              <a:gd name="connsiteX2" fmla="*/ 861611 w 2399465"/>
              <a:gd name="connsiteY2" fmla="*/ 1793174 h 1842097"/>
              <a:gd name="connsiteX3" fmla="*/ 1752260 w 2399465"/>
              <a:gd name="connsiteY3" fmla="*/ 1704110 h 1842097"/>
              <a:gd name="connsiteX4" fmla="*/ 1853200 w 2399465"/>
              <a:gd name="connsiteY4" fmla="*/ 290946 h 1842097"/>
              <a:gd name="connsiteX5" fmla="*/ 2399465 w 2399465"/>
              <a:gd name="connsiteY5" fmla="*/ 0 h 1842097"/>
              <a:gd name="connsiteX0" fmla="*/ 6587 w 2399465"/>
              <a:gd name="connsiteY0" fmla="*/ 1246910 h 1795647"/>
              <a:gd name="connsiteX1" fmla="*/ 125340 w 2399465"/>
              <a:gd name="connsiteY1" fmla="*/ 1638795 h 1795647"/>
              <a:gd name="connsiteX2" fmla="*/ 861611 w 2399465"/>
              <a:gd name="connsiteY2" fmla="*/ 1793174 h 1795647"/>
              <a:gd name="connsiteX3" fmla="*/ 1633507 w 2399465"/>
              <a:gd name="connsiteY3" fmla="*/ 1531918 h 1795647"/>
              <a:gd name="connsiteX4" fmla="*/ 1853200 w 2399465"/>
              <a:gd name="connsiteY4" fmla="*/ 290946 h 1795647"/>
              <a:gd name="connsiteX5" fmla="*/ 2399465 w 2399465"/>
              <a:gd name="connsiteY5" fmla="*/ 0 h 1795647"/>
              <a:gd name="connsiteX0" fmla="*/ 6587 w 2399465"/>
              <a:gd name="connsiteY0" fmla="*/ 1246910 h 1795647"/>
              <a:gd name="connsiteX1" fmla="*/ 125340 w 2399465"/>
              <a:gd name="connsiteY1" fmla="*/ 1638795 h 1795647"/>
              <a:gd name="connsiteX2" fmla="*/ 861611 w 2399465"/>
              <a:gd name="connsiteY2" fmla="*/ 1793174 h 1795647"/>
              <a:gd name="connsiteX3" fmla="*/ 1633507 w 2399465"/>
              <a:gd name="connsiteY3" fmla="*/ 1531918 h 1795647"/>
              <a:gd name="connsiteX4" fmla="*/ 1853200 w 2399465"/>
              <a:gd name="connsiteY4" fmla="*/ 290946 h 1795647"/>
              <a:gd name="connsiteX5" fmla="*/ 2399465 w 2399465"/>
              <a:gd name="connsiteY5" fmla="*/ 0 h 179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9465" h="1795647">
                <a:moveTo>
                  <a:pt x="6587" y="1246910"/>
                </a:moveTo>
                <a:cubicBezTo>
                  <a:pt x="-5289" y="1397330"/>
                  <a:pt x="-17164" y="1547751"/>
                  <a:pt x="125340" y="1638795"/>
                </a:cubicBezTo>
                <a:cubicBezTo>
                  <a:pt x="267844" y="1729839"/>
                  <a:pt x="610250" y="1810987"/>
                  <a:pt x="861611" y="1793174"/>
                </a:cubicBezTo>
                <a:cubicBezTo>
                  <a:pt x="1112972" y="1775361"/>
                  <a:pt x="1497931" y="1705100"/>
                  <a:pt x="1633507" y="1531918"/>
                </a:cubicBezTo>
                <a:cubicBezTo>
                  <a:pt x="1769083" y="1358736"/>
                  <a:pt x="1725540" y="546265"/>
                  <a:pt x="1853200" y="290946"/>
                </a:cubicBezTo>
                <a:cubicBezTo>
                  <a:pt x="1980860" y="35627"/>
                  <a:pt x="2180266" y="3464"/>
                  <a:pt x="239946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97695" y="4161703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~16B/cycle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90700" y="5010097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</a:t>
            </a:r>
            <a:r>
              <a:rPr lang="en-US" smtClean="0"/>
              <a:t>5-6 </a:t>
            </a:r>
            <a:r>
              <a:rPr lang="en-US" smtClean="0"/>
              <a:t>µops</a:t>
            </a:r>
            <a:r>
              <a:rPr lang="en-US" smtClean="0"/>
              <a:t>/cycle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0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1414</Words>
  <Application>Microsoft Macintosh PowerPoint</Application>
  <PresentationFormat>On-screen Show (4:3)</PresentationFormat>
  <Paragraphs>213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Computer Architecture (x86-64)</vt:lpstr>
      <vt:lpstr>Computing isn’t like your Gran^H^H^H^H Advisor Remembers it…</vt:lpstr>
      <vt:lpstr>Why is fast code important?</vt:lpstr>
      <vt:lpstr>So what’s in a modern computer?</vt:lpstr>
      <vt:lpstr>A simple model:</vt:lpstr>
      <vt:lpstr>Instructions vs. data</vt:lpstr>
      <vt:lpstr>Instruction examples</vt:lpstr>
      <vt:lpstr>Instruction latency and throughput</vt:lpstr>
      <vt:lpstr>Superscalar execution</vt:lpstr>
      <vt:lpstr>Out-of-order execution</vt:lpstr>
      <vt:lpstr>Pipelining</vt:lpstr>
      <vt:lpstr>Branches</vt:lpstr>
      <vt:lpstr>Single Instruction Multiple Data (SIMD)</vt:lpstr>
      <vt:lpstr>The memory hierarchy</vt:lpstr>
      <vt:lpstr>Registers</vt:lpstr>
      <vt:lpstr>Cache</vt:lpstr>
      <vt:lpstr>Virtual memory</vt:lpstr>
      <vt:lpstr>Summary so far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(x86-64)</dc:title>
  <dc:creator>Microsoft Office User</dc:creator>
  <cp:lastModifiedBy>Microsoft Office User</cp:lastModifiedBy>
  <cp:revision>31</cp:revision>
  <dcterms:created xsi:type="dcterms:W3CDTF">2017-07-21T15:42:00Z</dcterms:created>
  <dcterms:modified xsi:type="dcterms:W3CDTF">2017-07-21T21:29:35Z</dcterms:modified>
</cp:coreProperties>
</file>