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82" r:id="rId18"/>
    <p:sldId id="276" r:id="rId19"/>
    <p:sldId id="272" r:id="rId20"/>
    <p:sldId id="273" r:id="rId21"/>
    <p:sldId id="274" r:id="rId22"/>
    <p:sldId id="275" r:id="rId23"/>
    <p:sldId id="293" r:id="rId24"/>
    <p:sldId id="283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8" r:id="rId34"/>
    <p:sldId id="292" r:id="rId35"/>
    <p:sldId id="289" r:id="rId36"/>
    <p:sldId id="290" r:id="rId37"/>
    <p:sldId id="291" r:id="rId38"/>
    <p:sldId id="287" r:id="rId39"/>
    <p:sldId id="294" r:id="rId40"/>
    <p:sldId id="295" r:id="rId41"/>
    <p:sldId id="296" r:id="rId42"/>
    <p:sldId id="314" r:id="rId43"/>
    <p:sldId id="315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8" r:id="rId63"/>
    <p:sldId id="319" r:id="rId64"/>
    <p:sldId id="31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84" autoAdjust="0"/>
  </p:normalViewPr>
  <p:slideViewPr>
    <p:cSldViewPr snapToGrid="0" snapToObjects="1">
      <p:cViewPr varScale="1">
        <p:scale>
          <a:sx n="119" d="100"/>
          <a:sy n="119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106-1E39-5548-AEBE-508C0C28E37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" TargetMode="External"/><Relationship Id="rId4" Type="http://schemas.openxmlformats.org/officeDocument/2006/relationships/hyperlink" Target="http://www.cplusplus.com/doc/tutorial" TargetMode="External"/><Relationship Id="rId5" Type="http://schemas.openxmlformats.org/officeDocument/2006/relationships/hyperlink" Target="http://en.cppreferen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ocpp.org/get-started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C++ in a Nutshell</a:t>
            </a:r>
            <a:endParaRPr lang="en-US" sz="5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pic>
        <p:nvPicPr>
          <p:cNvPr id="25" name="Picture 24" descr="Screen Shot 2017-07-22 at 4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" y="1347252"/>
            <a:ext cx="5868211" cy="49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7-07-22 at 4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" y="1347252"/>
            <a:ext cx="5868211" cy="4963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619" y="1860889"/>
            <a:ext cx="2503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doesn’t care about extra whitespace (including newlines).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1288" y="3269793"/>
            <a:ext cx="21366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So, the end of a </a:t>
            </a:r>
            <a:r>
              <a:rPr lang="en-US" b="1" dirty="0" smtClean="0">
                <a:solidFill>
                  <a:schemeClr val="accent6"/>
                </a:solidFill>
              </a:rPr>
              <a:t>statement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has to have a semicolon.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3681" y="5549184"/>
            <a:ext cx="41519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put more than one statement (or even the whole program!) on one line, but this is usually bad style.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59643" y="2294449"/>
            <a:ext cx="2123905" cy="747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20670" y="4642256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72447" y="4922717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96267" y="3610080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88184" y="3727472"/>
            <a:ext cx="1550550" cy="8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512" y="4097992"/>
            <a:ext cx="419222" cy="469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71288" y="4300758"/>
            <a:ext cx="312728" cy="62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8908" y="1225230"/>
            <a:ext cx="26401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Comments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start with // or are surrounded by /*</a:t>
            </a:r>
            <a:r>
              <a:rPr lang="is-IS" dirty="0" smtClean="0"/>
              <a:t>…*/.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778204" y="2006309"/>
            <a:ext cx="718064" cy="19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1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7-07-22 at 4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" y="1347252"/>
            <a:ext cx="5868211" cy="4963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619" y="1860889"/>
            <a:ext cx="2503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Braces ({}) denote a </a:t>
            </a:r>
            <a:r>
              <a:rPr lang="en-US" b="1" dirty="0" smtClean="0">
                <a:solidFill>
                  <a:schemeClr val="accent3"/>
                </a:solidFill>
              </a:rPr>
              <a:t>block</a:t>
            </a:r>
            <a:r>
              <a:rPr lang="en-US" dirty="0" smtClean="0"/>
              <a:t>. Each block defines a </a:t>
            </a:r>
            <a:r>
              <a:rPr lang="en-US" b="1" dirty="0" smtClean="0">
                <a:solidFill>
                  <a:schemeClr val="accent6"/>
                </a:solidFill>
              </a:rPr>
              <a:t>scope</a:t>
            </a:r>
            <a:r>
              <a:rPr lang="en-US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3619" y="2995098"/>
            <a:ext cx="2503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 can be defined in any scope, and live until the end of the containing scope.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5270" y="2934760"/>
            <a:ext cx="0" cy="30201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2859" y="4748975"/>
            <a:ext cx="0" cy="4055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84690" y="5613395"/>
            <a:ext cx="7364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0710" y="5407385"/>
            <a:ext cx="423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reference to “continent” here is an error.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0556" y="4413066"/>
            <a:ext cx="201624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 in an inner scope can have the same name as variables in an outer scope. This is called </a:t>
            </a:r>
            <a:r>
              <a:rPr lang="en-US" b="1" dirty="0" smtClean="0">
                <a:solidFill>
                  <a:schemeClr val="accent1"/>
                </a:solidFill>
              </a:rPr>
              <a:t>shadowing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creen Shot 2017-07-22 at 4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" y="1347252"/>
            <a:ext cx="5868211" cy="4963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10914" y="2283776"/>
            <a:ext cx="853832" cy="373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2865" y="2809691"/>
            <a:ext cx="1555263" cy="373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3914" y="4111657"/>
            <a:ext cx="530665" cy="37351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3819" y="4623906"/>
            <a:ext cx="1629974" cy="37351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3241" y="2286769"/>
            <a:ext cx="541338" cy="37351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8143" y="1836011"/>
            <a:ext cx="2503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is a </a:t>
            </a:r>
            <a:r>
              <a:rPr lang="en-US" b="1" dirty="0" smtClean="0">
                <a:solidFill>
                  <a:schemeClr val="accent6"/>
                </a:solidFill>
              </a:rPr>
              <a:t>strongly-typed language</a:t>
            </a:r>
            <a:r>
              <a:rPr lang="en-US" dirty="0" smtClean="0"/>
              <a:t>. Every variables has a type, and the type cannot change.</a:t>
            </a:r>
          </a:p>
        </p:txBody>
      </p:sp>
      <p:sp>
        <p:nvSpPr>
          <p:cNvPr id="10" name="Oval 9"/>
          <p:cNvSpPr/>
          <p:nvPr/>
        </p:nvSpPr>
        <p:spPr>
          <a:xfrm>
            <a:off x="7399293" y="2411298"/>
            <a:ext cx="562685" cy="373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81961" y="3288556"/>
            <a:ext cx="2340107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supports the usual logic and math operators: +, -, *, /, %, ++, --, &lt;, &gt;, &lt;=, &gt;=, ==,</a:t>
            </a:r>
          </a:p>
          <a:p>
            <a:pPr algn="ctr"/>
            <a:r>
              <a:rPr lang="en-US" dirty="0" smtClean="0"/>
              <a:t>!=, ~, |, &amp;, ^, ||, &amp;&amp;, !, =, |=, &amp;=, ^=, +=, -=,*=,</a:t>
            </a:r>
          </a:p>
          <a:p>
            <a:pPr algn="ctr"/>
            <a:r>
              <a:rPr lang="en-US" dirty="0" smtClean="0"/>
              <a:t>/=, &lt;&lt;, &gt;&gt;, &lt;&lt;=, &gt;&gt;=, as well as some others: (),[], -&gt;, &amp;, *, ?:, .*, and ”,” (comma)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2838" y="5411980"/>
            <a:ext cx="37141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Many operators can be overloaded (i.e. they do different things to different types). Ex: what does this “&lt;&lt;“ do? (Hint, it’s not shift left)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67064" y="5186522"/>
            <a:ext cx="522972" cy="22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07438" y="2809691"/>
            <a:ext cx="26682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3325" y="4111657"/>
            <a:ext cx="26682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67064" y="4095847"/>
            <a:ext cx="245477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9426" y="4112053"/>
            <a:ext cx="253169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5700" y="4623906"/>
            <a:ext cx="266821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46878" y="4904367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80989" y="4893695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1156" y="4904367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75194" y="4623906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84209" y="3871935"/>
            <a:ext cx="989599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has the basic types:</a:t>
            </a:r>
          </a:p>
          <a:p>
            <a:pPr lvl="1"/>
            <a:r>
              <a:rPr lang="en-US" dirty="0" smtClean="0"/>
              <a:t>Integral:</a:t>
            </a:r>
          </a:p>
          <a:p>
            <a:pPr lvl="2"/>
            <a:r>
              <a:rPr lang="en-US" b="1" dirty="0" smtClean="0"/>
              <a:t>char</a:t>
            </a:r>
            <a:r>
              <a:rPr lang="en-US" dirty="0" smtClean="0"/>
              <a:t> (1 byte), </a:t>
            </a:r>
            <a:r>
              <a:rPr lang="en-US" b="1" dirty="0" smtClean="0"/>
              <a:t>short</a:t>
            </a:r>
            <a:r>
              <a:rPr lang="en-US" dirty="0" smtClean="0"/>
              <a:t> (2 bytes), </a:t>
            </a:r>
            <a:r>
              <a:rPr lang="en-US" b="1" dirty="0" err="1" smtClean="0"/>
              <a:t>int</a:t>
            </a:r>
            <a:r>
              <a:rPr lang="en-US" dirty="0" smtClean="0"/>
              <a:t> (4 bytes), </a:t>
            </a:r>
            <a:r>
              <a:rPr lang="en-US" b="1" dirty="0" smtClean="0"/>
              <a:t>long</a:t>
            </a:r>
            <a:r>
              <a:rPr lang="en-US" dirty="0" smtClean="0"/>
              <a:t> (4 or 8 bytes), and </a:t>
            </a:r>
            <a:r>
              <a:rPr lang="en-US" b="1" dirty="0" smtClean="0"/>
              <a:t>long long</a:t>
            </a:r>
            <a:r>
              <a:rPr lang="en-US" dirty="0" smtClean="0"/>
              <a:t> (8 bytes). Each of these can be either </a:t>
            </a:r>
            <a:r>
              <a:rPr lang="en-US" i="1" dirty="0" smtClean="0"/>
              <a:t>signed</a:t>
            </a:r>
            <a:r>
              <a:rPr lang="en-US" dirty="0" smtClean="0"/>
              <a:t> (default except char) or </a:t>
            </a:r>
            <a:r>
              <a:rPr lang="en-US" i="1" dirty="0" smtClean="0"/>
              <a:t>unsigned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Floating point:</a:t>
            </a:r>
          </a:p>
          <a:p>
            <a:pPr lvl="2"/>
            <a:r>
              <a:rPr lang="en-US" b="1" dirty="0"/>
              <a:t>f</a:t>
            </a:r>
            <a:r>
              <a:rPr lang="en-US" b="1" dirty="0" smtClean="0"/>
              <a:t>loat</a:t>
            </a:r>
            <a:r>
              <a:rPr lang="en-US" dirty="0" smtClean="0"/>
              <a:t> (4 bytes), </a:t>
            </a:r>
            <a:r>
              <a:rPr lang="en-US" b="1" dirty="0" smtClean="0"/>
              <a:t>double</a:t>
            </a:r>
            <a:r>
              <a:rPr lang="en-US" dirty="0" smtClean="0"/>
              <a:t> (8 bytes), and </a:t>
            </a:r>
            <a:r>
              <a:rPr lang="en-US" b="1" dirty="0" smtClean="0"/>
              <a:t>long double</a:t>
            </a:r>
            <a:r>
              <a:rPr lang="en-US" dirty="0" smtClean="0"/>
              <a:t> (8-16 bytes—not very useful in practice).</a:t>
            </a:r>
          </a:p>
          <a:p>
            <a:pPr lvl="1"/>
            <a:r>
              <a:rPr lang="en-US" dirty="0" smtClean="0"/>
              <a:t>Boolean:</a:t>
            </a:r>
          </a:p>
          <a:p>
            <a:pPr lvl="2"/>
            <a:r>
              <a:rPr lang="en-US" b="1" dirty="0" err="1"/>
              <a:t>b</a:t>
            </a:r>
            <a:r>
              <a:rPr lang="en-US" b="1" dirty="0" err="1" smtClean="0"/>
              <a:t>ool</a:t>
            </a:r>
            <a:r>
              <a:rPr lang="en-US" dirty="0" smtClean="0"/>
              <a:t> (1 byte usually, possible values are </a:t>
            </a:r>
            <a:r>
              <a:rPr lang="en-US" b="1" dirty="0" smtClean="0"/>
              <a:t>true</a:t>
            </a:r>
            <a:r>
              <a:rPr lang="en-US" dirty="0" smtClean="0"/>
              <a:t> and </a:t>
            </a:r>
            <a:r>
              <a:rPr lang="en-US" b="1" dirty="0" smtClean="0"/>
              <a:t>false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Character types:</a:t>
            </a:r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har</a:t>
            </a:r>
            <a:r>
              <a:rPr lang="en-US" dirty="0" smtClean="0"/>
              <a:t> (again), </a:t>
            </a:r>
            <a:r>
              <a:rPr lang="en-US" b="1" dirty="0" err="1" smtClean="0"/>
              <a:t>wchar_t</a:t>
            </a:r>
            <a:r>
              <a:rPr lang="en-US" dirty="0" smtClean="0"/>
              <a:t>, </a:t>
            </a:r>
            <a:r>
              <a:rPr lang="en-US" b="1" dirty="0" smtClean="0"/>
              <a:t>char16_t</a:t>
            </a:r>
            <a:r>
              <a:rPr lang="en-US" dirty="0" smtClean="0"/>
              <a:t>, </a:t>
            </a:r>
            <a:r>
              <a:rPr lang="en-US" b="1" dirty="0" smtClean="0"/>
              <a:t>char32_t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b="1" dirty="0" smtClean="0"/>
              <a:t>void </a:t>
            </a:r>
            <a:r>
              <a:rPr lang="en-US" dirty="0" smtClean="0"/>
              <a:t>(i.e. “no type”), </a:t>
            </a:r>
            <a:r>
              <a:rPr lang="en-US" b="1" dirty="0" err="1" smtClean="0"/>
              <a:t>nullptr_t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08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types can be built using </a:t>
            </a:r>
            <a:r>
              <a:rPr lang="en-US" b="1" dirty="0" smtClean="0">
                <a:solidFill>
                  <a:srgbClr val="F79646"/>
                </a:solidFill>
              </a:rPr>
              <a:t>classes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(discussed later), but we can also make new names (called </a:t>
            </a:r>
            <a:r>
              <a:rPr lang="en-US" b="1" dirty="0" err="1" smtClean="0">
                <a:solidFill>
                  <a:schemeClr val="accent1"/>
                </a:solidFill>
              </a:rPr>
              <a:t>typedefs</a:t>
            </a:r>
            <a:r>
              <a:rPr lang="en-US" dirty="0" smtClean="0"/>
              <a:t>) for existing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t</a:t>
            </a:r>
            <a:r>
              <a:rPr lang="en-US" dirty="0" err="1" smtClean="0">
                <a:latin typeface="Courier New"/>
                <a:cs typeface="Courier New"/>
              </a:rPr>
              <a:t>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sing </a:t>
            </a:r>
            <a:r>
              <a:rPr lang="en-US" dirty="0" err="1" smtClean="0">
                <a:latin typeface="Courier New"/>
                <a:cs typeface="Courier New"/>
              </a:rPr>
              <a:t>my_double</a:t>
            </a:r>
            <a:r>
              <a:rPr lang="en-US" dirty="0" smtClean="0">
                <a:latin typeface="Courier New"/>
                <a:cs typeface="Courier New"/>
              </a:rPr>
              <a:t> = double;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y_double</a:t>
            </a:r>
            <a:r>
              <a:rPr lang="en-US" dirty="0" smtClean="0">
                <a:latin typeface="Courier New"/>
                <a:cs typeface="Courier New"/>
              </a:rPr>
              <a:t> z = 1.0;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standard library defines many </a:t>
            </a:r>
            <a:r>
              <a:rPr lang="en-US" dirty="0" err="1" smtClean="0"/>
              <a:t>typedefs</a:t>
            </a:r>
            <a:r>
              <a:rPr lang="en-US" dirty="0" smtClean="0"/>
              <a:t> such as </a:t>
            </a:r>
            <a:r>
              <a:rPr lang="en-US" b="1" dirty="0" err="1" smtClean="0"/>
              <a:t>size_t</a:t>
            </a:r>
            <a:r>
              <a:rPr lang="en-US" dirty="0" smtClean="0"/>
              <a:t>, </a:t>
            </a:r>
            <a:r>
              <a:rPr lang="en-US" b="1" dirty="0" err="1" smtClean="0"/>
              <a:t>ptrdiff_t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[8/16/32/64]_t</a:t>
            </a:r>
            <a:r>
              <a:rPr lang="en-US" dirty="0" smtClean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940" y="4126764"/>
            <a:ext cx="227906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preferred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2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For </a:t>
            </a:r>
            <a:r>
              <a:rPr lang="en-US" sz="2800" dirty="0" smtClean="0"/>
              <a:t>every type</a:t>
            </a:r>
            <a:r>
              <a:rPr lang="en-US" sz="2800" dirty="0" smtClean="0"/>
              <a:t>, there is also a special type called a </a:t>
            </a:r>
            <a:r>
              <a:rPr lang="en-US" sz="2800" b="1" dirty="0" smtClean="0">
                <a:solidFill>
                  <a:schemeClr val="accent6"/>
                </a:solidFill>
              </a:rPr>
              <a:t>pointer</a:t>
            </a:r>
            <a:r>
              <a:rPr lang="en-US" sz="2800" dirty="0" smtClean="0"/>
              <a:t>. E.g.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*</a:t>
            </a:r>
            <a:r>
              <a:rPr lang="en-US" sz="2800" dirty="0" smtClean="0"/>
              <a:t> is a pointer to an </a:t>
            </a:r>
            <a:r>
              <a:rPr lang="en-US" sz="2800" b="1" dirty="0" smtClean="0"/>
              <a:t>int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You get pointers by taking the address of objects with </a:t>
            </a:r>
            <a:r>
              <a:rPr lang="en-US" sz="2400" b="1" dirty="0" smtClean="0"/>
              <a:t>&amp;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You access the object being pointed to with the dereference operator </a:t>
            </a:r>
            <a:r>
              <a:rPr lang="en-US" sz="2400" b="1" dirty="0" smtClean="0"/>
              <a:t>*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A pointer stores the location in memory of an object. It is not an integer, but you can do some math with it: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 x = 3;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* </a:t>
            </a:r>
            <a:r>
              <a:rPr lang="en-US" sz="2000" dirty="0" err="1" smtClean="0">
                <a:latin typeface="Courier New"/>
                <a:cs typeface="Courier New"/>
              </a:rPr>
              <a:t>ptr_to_x</a:t>
            </a:r>
            <a:r>
              <a:rPr lang="en-US" sz="2000" dirty="0" smtClean="0">
                <a:latin typeface="Courier New"/>
                <a:cs typeface="Courier New"/>
              </a:rPr>
              <a:t> = &amp;x;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* </a:t>
            </a:r>
            <a:r>
              <a:rPr lang="en-US" sz="2000" dirty="0" err="1" smtClean="0">
                <a:latin typeface="Courier New"/>
                <a:cs typeface="Courier New"/>
              </a:rPr>
              <a:t>new_ptr</a:t>
            </a:r>
            <a:r>
              <a:rPr lang="en-US" sz="2000" dirty="0" smtClean="0">
                <a:latin typeface="Courier New"/>
                <a:cs typeface="Courier New"/>
              </a:rPr>
              <a:t> = ptr_to_x+4;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this is a bad idea because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nothing exists there</a:t>
            </a:r>
            <a:r>
              <a:rPr lang="is-IS" sz="2000" dirty="0" smtClean="0">
                <a:latin typeface="Courier New"/>
                <a:cs typeface="Courier New"/>
              </a:rPr>
              <a:t>...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new_ptr</a:t>
            </a:r>
            <a:r>
              <a:rPr lang="en-US" sz="2000" dirty="0" smtClean="0">
                <a:latin typeface="Courier New"/>
                <a:cs typeface="Courier New"/>
              </a:rPr>
              <a:t> = 6;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369" y="4588991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6349" y="4268804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26349" y="4909178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6349" y="5229365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6349" y="5549567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6349" y="5859414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6349" y="6179601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284" y="4881377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6760" y="4529174"/>
            <a:ext cx="99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tr_to_x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2430" y="5811522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ew_ptr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39452" y="4756528"/>
            <a:ext cx="47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61600" y="6040866"/>
            <a:ext cx="47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4618" y="5261381"/>
            <a:ext cx="0" cy="769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7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075"/>
            <a:ext cx="8229600" cy="49950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is declared using [] after the name:</a:t>
            </a:r>
            <a:endParaRPr lang="en-US" dirty="0" smtClean="0"/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array_of_5_ints[5]; // uninitialized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[3] = {1.0, 2.0, 3.0};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another_array</a:t>
            </a:r>
            <a:r>
              <a:rPr lang="en-US" sz="1400" dirty="0" smtClean="0">
                <a:latin typeface="Courier New"/>
                <a:cs typeface="Courier New"/>
              </a:rPr>
              <a:t>[] = {1.0, 2.0}; // size is 2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big_array</a:t>
            </a:r>
            <a:r>
              <a:rPr lang="en-US" sz="1400" dirty="0" smtClean="0">
                <a:latin typeface="Courier New"/>
                <a:cs typeface="Courier New"/>
              </a:rPr>
              <a:t>[100] = {}; // zero-initialize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twod_array</a:t>
            </a:r>
            <a:r>
              <a:rPr lang="en-US" sz="1400" dirty="0" smtClean="0">
                <a:latin typeface="Courier New"/>
                <a:cs typeface="Courier New"/>
              </a:rPr>
              <a:t>[3][3] = {{1,2,3},{4,5,6},{7,8,9}}; // row-major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Elements are accessed with [] too: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a</a:t>
            </a:r>
            <a:r>
              <a:rPr lang="en-US" sz="1400" dirty="0" err="1" smtClean="0">
                <a:latin typeface="Courier New"/>
                <a:cs typeface="Courier New"/>
              </a:rPr>
              <a:t>rray_of_doubles</a:t>
            </a:r>
            <a:r>
              <a:rPr lang="en-US" sz="1400" dirty="0" smtClean="0">
                <a:latin typeface="Courier New"/>
                <a:cs typeface="Courier New"/>
              </a:rPr>
              <a:t>[1] = 5; // now it holds {1.0, 5.0, 3.0}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t</a:t>
            </a:r>
            <a:r>
              <a:rPr lang="en-US" sz="1400" dirty="0" err="1" smtClean="0">
                <a:latin typeface="Courier New"/>
                <a:cs typeface="Courier New"/>
              </a:rPr>
              <a:t>wod_array</a:t>
            </a:r>
            <a:r>
              <a:rPr lang="en-US" sz="1400" dirty="0" smtClean="0">
                <a:latin typeface="Courier New"/>
                <a:cs typeface="Courier New"/>
              </a:rPr>
              <a:t>[0][0] *= 5;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Arrays are basically just pointers and vice versa, but some times casts are needed: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double* 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; // error, it needs a cast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ouble* 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 = (double*)</a:t>
            </a:r>
            <a:r>
              <a:rPr lang="en-US" sz="1400" dirty="0" err="1" smtClean="0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p</a:t>
            </a:r>
            <a:r>
              <a:rPr lang="en-US" sz="1400" dirty="0" err="1" smtClean="0">
                <a:latin typeface="Courier New"/>
                <a:cs typeface="Courier New"/>
              </a:rPr>
              <a:t>tr</a:t>
            </a:r>
            <a:r>
              <a:rPr lang="en-US" sz="1400" dirty="0" smtClean="0">
                <a:latin typeface="Courier New"/>
                <a:cs typeface="Courier New"/>
              </a:rPr>
              <a:t>[1] = 5; // exactly the same as above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1[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] = 5; // bonus Q: does this compile and what does it do?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3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new and heap vs.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979"/>
            <a:ext cx="8229600" cy="51667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Variables declared directly in a scope are put on the </a:t>
            </a:r>
            <a:r>
              <a:rPr lang="en-US" b="1" dirty="0" smtClean="0">
                <a:solidFill>
                  <a:schemeClr val="accent6"/>
                </a:solidFill>
              </a:rPr>
              <a:t>stack</a:t>
            </a:r>
            <a:r>
              <a:rPr lang="en-US" dirty="0" smtClean="0"/>
              <a:t>, a special area of memory. Putting something on the stack costs almost nothing.</a:t>
            </a:r>
          </a:p>
          <a:p>
            <a:r>
              <a:rPr lang="en-US" dirty="0" smtClean="0"/>
              <a:t>Other variables can be put on the </a:t>
            </a:r>
            <a:r>
              <a:rPr lang="en-US" b="1" dirty="0" smtClean="0">
                <a:solidFill>
                  <a:schemeClr val="accent1"/>
                </a:solidFill>
              </a:rPr>
              <a:t>heap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(memory outside the stack) with the </a:t>
            </a:r>
            <a:r>
              <a:rPr lang="en-US" b="1" dirty="0" smtClean="0">
                <a:solidFill>
                  <a:schemeClr val="accent3"/>
                </a:solidFill>
              </a:rPr>
              <a:t>new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operator:</a:t>
            </a:r>
          </a:p>
          <a:p>
            <a:pPr marL="0" indent="0">
              <a:buNone/>
            </a:pP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you can only get to the heap with a pointer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en-US" sz="2600" dirty="0" smtClean="0">
                <a:latin typeface="Courier New"/>
                <a:cs typeface="Courier New"/>
              </a:rPr>
              <a:t>ouble* x = new double();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*x = 4.0;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alternatively: double* x = new double(4.0);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But you have to remember to release the memory with the </a:t>
            </a:r>
            <a:r>
              <a:rPr lang="en-US" b="1" dirty="0" smtClean="0">
                <a:solidFill>
                  <a:schemeClr val="accent4"/>
                </a:solidFill>
              </a:rPr>
              <a:t>delete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operator (C++ doesn’t have garbage collection):</a:t>
            </a:r>
          </a:p>
          <a:p>
            <a:pPr marL="0" indent="0">
              <a:buNone/>
            </a:pP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delete x;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on the stack are automatically cleaned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509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Well-written C++ programs have </a:t>
            </a:r>
            <a:r>
              <a:rPr lang="en-US" sz="6000" b="1" i="1" dirty="0" smtClean="0"/>
              <a:t>few or no</a:t>
            </a:r>
            <a:r>
              <a:rPr lang="en-US" sz="6000" dirty="0" smtClean="0"/>
              <a:t> pointers in </a:t>
            </a:r>
            <a:r>
              <a:rPr lang="en-US" sz="6000" dirty="0" smtClean="0"/>
              <a:t>them and </a:t>
            </a:r>
            <a:r>
              <a:rPr lang="en-US" sz="6000" b="1" i="1" dirty="0" smtClean="0"/>
              <a:t>never</a:t>
            </a:r>
            <a:r>
              <a:rPr lang="en-US" sz="6000" dirty="0" smtClean="0"/>
              <a:t> use new/delete directly!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616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a big and complex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pic>
        <p:nvPicPr>
          <p:cNvPr id="4" name="Picture 3" descr="wg21-tim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04" y="1515680"/>
            <a:ext cx="6745766" cy="49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052" y="2685942"/>
            <a:ext cx="187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 standard (C++14) is more than 1300 pages!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196537" y="3147607"/>
            <a:ext cx="2467202" cy="943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5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accent6"/>
                </a:solidFill>
              </a:rPr>
              <a:t>reference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is an alias to another variable. Unlike pointers, they can’t be changed once initialized (i.e. references are </a:t>
            </a:r>
            <a:r>
              <a:rPr lang="en-US" sz="2400" i="1" dirty="0" smtClean="0"/>
              <a:t>usually</a:t>
            </a:r>
            <a:r>
              <a:rPr lang="en-US" sz="2400" dirty="0" smtClean="0"/>
              <a:t> “safe”).</a:t>
            </a:r>
          </a:p>
          <a:p>
            <a:r>
              <a:rPr lang="en-US" sz="2400" dirty="0" smtClean="0"/>
              <a:t>References are initialized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1"/>
                </a:solidFill>
              </a:rPr>
              <a:t>bound</a:t>
            </a:r>
            <a:r>
              <a:rPr lang="en-US" sz="2400" dirty="0" smtClean="0"/>
              <a:t>) </a:t>
            </a:r>
            <a:r>
              <a:rPr lang="en-US" sz="2400" i="1" dirty="0" smtClean="0"/>
              <a:t>without</a:t>
            </a:r>
            <a:r>
              <a:rPr lang="en-US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 smtClean="0"/>
              <a:t>&amp;</a:t>
            </a:r>
            <a:r>
              <a:rPr lang="en-US" sz="2400" dirty="0" smtClean="0"/>
              <a:t> operator.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73883"/>
            <a:ext cx="8229600" cy="2254696"/>
          </a:xfrm>
          <a:prstGeom prst="rect">
            <a:avLst/>
          </a:prstGeom>
        </p:spPr>
        <p:txBody>
          <a:bodyPr vert="horz" lIns="91440" tIns="45720" rIns="91440" bIns="45720" numCol="2" spcCol="2743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&amp; y = x;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y = 4;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x is now also 4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bonus Q: what is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the value of z?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double z;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alternative syntax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d</a:t>
            </a:r>
            <a:r>
              <a:rPr lang="en-US" sz="2400" dirty="0" smtClean="0">
                <a:latin typeface="Courier New"/>
                <a:cs typeface="Courier New"/>
              </a:rPr>
              <a:t>ouble&amp; w(z);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926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Lvalues</a:t>
            </a:r>
            <a:r>
              <a:rPr lang="en-US" dirty="0" smtClean="0"/>
              <a:t> and </a:t>
            </a:r>
            <a:r>
              <a:rPr lang="en-US" dirty="0" err="1"/>
              <a:t>r</a:t>
            </a:r>
            <a:r>
              <a:rPr lang="en-US" dirty="0" err="1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494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 smtClean="0">
                <a:solidFill>
                  <a:schemeClr val="accent6"/>
                </a:solidFill>
              </a:rPr>
              <a:t>Rvalues</a:t>
            </a:r>
            <a:r>
              <a:rPr lang="en-US" sz="2600" dirty="0" smtClean="0">
                <a:solidFill>
                  <a:schemeClr val="accent6"/>
                </a:solidFill>
              </a:rPr>
              <a:t> </a:t>
            </a:r>
            <a:r>
              <a:rPr lang="en-US" sz="2600" dirty="0" smtClean="0"/>
              <a:t>are things that can only go on the </a:t>
            </a:r>
            <a:r>
              <a:rPr lang="en-US" sz="2600" b="1" u="sng" dirty="0" smtClean="0"/>
              <a:t>r</a:t>
            </a:r>
            <a:r>
              <a:rPr lang="en-US" sz="2600" dirty="0" smtClean="0"/>
              <a:t>ight side of an assignment (= operator):</a:t>
            </a:r>
            <a:endParaRPr lang="en-US" dirty="0" smtClean="0"/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x; x = 3; // OK,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so x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is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not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an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rvalue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1 = 0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; /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 nope,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“1”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is an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rvalue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(act</a:t>
            </a:r>
            <a:r>
              <a:rPr lang="en-US" sz="1800" dirty="0" smtClean="0">
                <a:latin typeface="Courier New"/>
                <a:cs typeface="Courier New"/>
              </a:rPr>
              <a:t>ually a 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literal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function_that_returns_an_int</a:t>
            </a:r>
            <a:r>
              <a:rPr lang="en-US" sz="1800" dirty="0" smtClean="0">
                <a:latin typeface="Courier New"/>
                <a:cs typeface="Courier New"/>
              </a:rPr>
              <a:t>() = 0;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// doesn’t work, the return value is a </a:t>
            </a:r>
            <a:r>
              <a:rPr 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temporary</a:t>
            </a:r>
          </a:p>
          <a:p>
            <a:r>
              <a:rPr lang="en-US" sz="2600" b="1" dirty="0" err="1" smtClean="0">
                <a:solidFill>
                  <a:schemeClr val="accent3"/>
                </a:solidFill>
              </a:rPr>
              <a:t>Lvalues</a:t>
            </a:r>
            <a:r>
              <a:rPr lang="en-US" sz="2600" dirty="0" smtClean="0">
                <a:solidFill>
                  <a:schemeClr val="accent3"/>
                </a:solidFill>
              </a:rPr>
              <a:t> </a:t>
            </a:r>
            <a:r>
              <a:rPr lang="en-US" sz="2600" dirty="0" smtClean="0"/>
              <a:t>are things that can go on the </a:t>
            </a:r>
            <a:r>
              <a:rPr lang="en-US" sz="2600" b="1" u="sng" dirty="0" smtClean="0"/>
              <a:t>l</a:t>
            </a:r>
            <a:r>
              <a:rPr lang="en-US" sz="2600" dirty="0" smtClean="0"/>
              <a:t>eft of =:</a:t>
            </a:r>
            <a:endParaRPr lang="en-US" dirty="0" smtClean="0"/>
          </a:p>
          <a:p>
            <a:pPr lvl="1"/>
            <a:r>
              <a:rPr lang="fr-FR" sz="1800" dirty="0" err="1">
                <a:latin typeface="Courier New"/>
                <a:cs typeface="Courier New"/>
              </a:rPr>
              <a:t>int</a:t>
            </a:r>
            <a:r>
              <a:rPr lang="fr-FR" sz="1800" dirty="0">
                <a:latin typeface="Courier New"/>
                <a:cs typeface="Courier New"/>
              </a:rPr>
              <a:t> x; x = 3;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function_that_returns_an_int_ref</a:t>
            </a:r>
            <a:r>
              <a:rPr lang="en-US" sz="1800" dirty="0" smtClean="0">
                <a:latin typeface="Courier New"/>
                <a:cs typeface="Courier New"/>
              </a:rPr>
              <a:t>() = 6;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OK, normal references are “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lvalue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references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2600" dirty="0" smtClean="0"/>
              <a:t>If we want to reference an </a:t>
            </a:r>
            <a:r>
              <a:rPr lang="en-US" sz="2600" dirty="0" err="1" smtClean="0"/>
              <a:t>rvalue</a:t>
            </a:r>
            <a:r>
              <a:rPr lang="en-US" sz="2600" dirty="0" smtClean="0"/>
              <a:t> we can use a special </a:t>
            </a:r>
            <a:r>
              <a:rPr lang="en-US" sz="2600" b="1" dirty="0" err="1" smtClean="0">
                <a:solidFill>
                  <a:schemeClr val="accent5"/>
                </a:solidFill>
              </a:rPr>
              <a:t>rvalue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smtClean="0">
                <a:solidFill>
                  <a:schemeClr val="accent5"/>
                </a:solidFill>
              </a:rPr>
              <a:t>reference</a:t>
            </a:r>
            <a:r>
              <a:rPr lang="en-US" sz="2600" dirty="0" smtClean="0"/>
              <a:t>: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&amp; x = </a:t>
            </a:r>
            <a:r>
              <a:rPr lang="en-US" sz="1800" dirty="0" err="1">
                <a:latin typeface="Courier New"/>
                <a:cs typeface="Courier New"/>
              </a:rPr>
              <a:t>function_that_returns_an_int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 // doesn’t work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&amp;&amp; x </a:t>
            </a:r>
            <a:r>
              <a:rPr lang="en-US" sz="1800" dirty="0">
                <a:latin typeface="Courier New"/>
                <a:cs typeface="Courier New"/>
              </a:rPr>
              <a:t>= </a:t>
            </a:r>
            <a:r>
              <a:rPr lang="en-US" sz="1800" dirty="0" err="1">
                <a:latin typeface="Courier New"/>
                <a:cs typeface="Courier New"/>
              </a:rPr>
              <a:t>function_that_returns_an_int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smtClean="0">
                <a:latin typeface="Courier New"/>
                <a:cs typeface="Courier New"/>
              </a:rPr>
              <a:t>	// OK, we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capture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the temporary</a:t>
            </a:r>
            <a:endParaRPr lang="en-US" sz="14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x = 3; // (Why does this work? </a:t>
            </a:r>
            <a:r>
              <a:rPr lang="en-US" sz="1800" b="1" i="1" dirty="0" smtClean="0">
                <a:latin typeface="Courier New"/>
                <a:cs typeface="Courier New"/>
              </a:rPr>
              <a:t>Once it has a name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  // </a:t>
            </a:r>
            <a:r>
              <a:rPr lang="en-US" sz="1800" b="1" i="1" dirty="0" smtClean="0">
                <a:latin typeface="Courier New"/>
                <a:cs typeface="Courier New"/>
              </a:rPr>
              <a:t>it is now an </a:t>
            </a:r>
            <a:r>
              <a:rPr lang="en-US" sz="1800" b="1" i="1" dirty="0" err="1" smtClean="0">
                <a:latin typeface="Courier New"/>
                <a:cs typeface="Courier New"/>
              </a:rPr>
              <a:t>lvalue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885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const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Sometimes we want to indicate to the compiler that the value of a variable shouldn’t change. This is indicated with the </a:t>
            </a:r>
            <a:r>
              <a:rPr lang="en-US" b="1" dirty="0" err="1" smtClean="0">
                <a:solidFill>
                  <a:srgbClr val="F79646"/>
                </a:solidFill>
              </a:rPr>
              <a:t>const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c</a:t>
            </a:r>
            <a:r>
              <a:rPr lang="en-US" sz="2600" dirty="0" err="1" smtClean="0">
                <a:latin typeface="Courier New"/>
                <a:cs typeface="Courier New"/>
              </a:rPr>
              <a:t>onst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x = 3; // x will always be 3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x</a:t>
            </a:r>
            <a:r>
              <a:rPr lang="en-US" sz="2600" dirty="0" smtClean="0">
                <a:latin typeface="Courier New"/>
                <a:cs typeface="Courier New"/>
              </a:rPr>
              <a:t> = 4; // compiler error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 err="1" smtClean="0">
                <a:latin typeface="Courier New"/>
                <a:cs typeface="Courier New"/>
              </a:rPr>
              <a:t>nt</a:t>
            </a:r>
            <a:r>
              <a:rPr lang="en-US" sz="2600" dirty="0" smtClean="0">
                <a:latin typeface="Courier New"/>
                <a:cs typeface="Courier New"/>
              </a:rPr>
              <a:t>&amp; y = x; // also an error, otherwise we could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		  // change </a:t>
            </a:r>
            <a:r>
              <a:rPr lang="en-US" sz="2600" dirty="0">
                <a:latin typeface="Courier New"/>
                <a:cs typeface="Courier New"/>
              </a:rPr>
              <a:t>x</a:t>
            </a:r>
            <a:r>
              <a:rPr lang="en-US" sz="2600" dirty="0" smtClean="0">
                <a:latin typeface="Courier New"/>
                <a:cs typeface="Courier New"/>
              </a:rPr>
              <a:t> through y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doesn’t suddenly change how the program runs when you take it out (usually!), but it helps the programmer to keep </a:t>
            </a:r>
            <a:r>
              <a:rPr lang="en-US" dirty="0" err="1" smtClean="0"/>
              <a:t>shklerself</a:t>
            </a:r>
            <a:r>
              <a:rPr lang="en-US" dirty="0" smtClean="0"/>
              <a:t> from making dumb mistakes.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is also useful in public interfaces where you don’t want users messing with your data.</a:t>
            </a:r>
          </a:p>
          <a:p>
            <a:r>
              <a:rPr lang="en-US" dirty="0" smtClean="0"/>
              <a:t>A program where every variable that should not change is marked </a:t>
            </a:r>
            <a:r>
              <a:rPr lang="en-US" dirty="0" err="1" smtClean="0"/>
              <a:t>const</a:t>
            </a:r>
            <a:r>
              <a:rPr lang="en-US" dirty="0" smtClean="0"/>
              <a:t> is called </a:t>
            </a:r>
            <a:r>
              <a:rPr lang="en-US" b="1" dirty="0" err="1" smtClean="0">
                <a:solidFill>
                  <a:schemeClr val="accent1"/>
                </a:solidFill>
              </a:rPr>
              <a:t>const</a:t>
            </a:r>
            <a:r>
              <a:rPr lang="en-US" b="1" dirty="0" smtClean="0">
                <a:solidFill>
                  <a:schemeClr val="accent1"/>
                </a:solidFill>
              </a:rPr>
              <a:t>-correct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997"/>
            <a:ext cx="8518702" cy="577577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6"/>
                </a:solidFill>
              </a:rPr>
              <a:t>Casts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/>
              <a:t>transform one type into another (a </a:t>
            </a:r>
            <a:r>
              <a:rPr lang="en-US" sz="1800" b="1" dirty="0" smtClean="0">
                <a:solidFill>
                  <a:schemeClr val="accent1"/>
                </a:solidFill>
              </a:rPr>
              <a:t>conversion</a:t>
            </a:r>
            <a:r>
              <a:rPr lang="en-US" sz="1800" dirty="0" smtClean="0"/>
              <a:t>). They come in several flavors:</a:t>
            </a:r>
            <a:endParaRPr lang="en-US" sz="2000" dirty="0" smtClean="0"/>
          </a:p>
          <a:p>
            <a:pPr lvl="1"/>
            <a:r>
              <a:rPr lang="en-US" sz="1600" b="1" dirty="0" err="1" smtClean="0">
                <a:latin typeface="Courier New"/>
                <a:cs typeface="Courier New"/>
              </a:rPr>
              <a:t>static_cast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Converts ‘a’ into a meaningful value of type ‘</a:t>
            </a:r>
            <a:r>
              <a:rPr lang="en-US" sz="1400" dirty="0" err="1" smtClean="0"/>
              <a:t>TypeB</a:t>
            </a:r>
            <a:r>
              <a:rPr lang="en-US" sz="1400" dirty="0" smtClean="0"/>
              <a:t>’ if possible.</a:t>
            </a:r>
          </a:p>
          <a:p>
            <a:pPr lvl="2"/>
            <a:r>
              <a:rPr lang="en-US" sz="1400" dirty="0" smtClean="0"/>
              <a:t>Ex: </a:t>
            </a:r>
            <a:r>
              <a:rPr lang="en-US" sz="1400" dirty="0" smtClean="0">
                <a:latin typeface="Courier New"/>
                <a:cs typeface="Courier New"/>
              </a:rPr>
              <a:t>double x = </a:t>
            </a:r>
            <a:r>
              <a:rPr lang="en-US" sz="1400" dirty="0" err="1" smtClean="0">
                <a:latin typeface="Courier New"/>
                <a:cs typeface="Courier New"/>
              </a:rPr>
              <a:t>static_cast</a:t>
            </a:r>
            <a:r>
              <a:rPr lang="en-US" sz="1400" dirty="0" smtClean="0">
                <a:latin typeface="Courier New"/>
                <a:cs typeface="Courier New"/>
              </a:rPr>
              <a:t>&lt;double&gt;(4);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c</a:t>
            </a:r>
            <a:r>
              <a:rPr lang="en-US" sz="1600" b="1" dirty="0" err="1" smtClean="0">
                <a:latin typeface="Courier New"/>
                <a:cs typeface="Courier New"/>
              </a:rPr>
              <a:t>onst_cast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MutableType</a:t>
            </a:r>
            <a:r>
              <a:rPr lang="en-US" sz="1600" b="1" dirty="0" smtClean="0">
                <a:latin typeface="Courier New"/>
                <a:cs typeface="Courier New"/>
              </a:rPr>
              <a:t>&gt;(</a:t>
            </a:r>
            <a:r>
              <a:rPr lang="en-US" sz="1600" b="1" dirty="0" err="1" smtClean="0">
                <a:latin typeface="Courier New"/>
                <a:cs typeface="Courier New"/>
              </a:rPr>
              <a:t>const_value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Adds or gets rid of the </a:t>
            </a:r>
            <a:r>
              <a:rPr lang="en-US" sz="1400" dirty="0" err="1" smtClean="0"/>
              <a:t>const</a:t>
            </a:r>
            <a:r>
              <a:rPr lang="en-US" sz="1400" dirty="0" smtClean="0"/>
              <a:t> qualifier. Avoid unless absolutely necessary.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d</a:t>
            </a:r>
            <a:r>
              <a:rPr lang="en-US" sz="1600" b="1" dirty="0" err="1" smtClean="0">
                <a:latin typeface="Courier New"/>
                <a:cs typeface="Courier New"/>
              </a:rPr>
              <a:t>ynamic_cast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Cast which can look up the “real” type of ‘value’ at run-time. Outside our scope.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r</a:t>
            </a:r>
            <a:r>
              <a:rPr lang="en-US" sz="1600" b="1" dirty="0" err="1" smtClean="0">
                <a:latin typeface="Courier New"/>
                <a:cs typeface="Courier New"/>
              </a:rPr>
              <a:t>einterpret_cast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Pretend that the raw storage of ‘value’ is of type ‘</a:t>
            </a:r>
            <a:r>
              <a:rPr lang="en-US" sz="1400" dirty="0" err="1" smtClean="0"/>
              <a:t>NewType</a:t>
            </a:r>
            <a:r>
              <a:rPr lang="en-US" sz="1400" dirty="0" smtClean="0"/>
              <a:t>’.</a:t>
            </a:r>
          </a:p>
          <a:p>
            <a:pPr lvl="2"/>
            <a:r>
              <a:rPr lang="en-US" sz="1400" dirty="0" smtClean="0"/>
              <a:t>Ex: </a:t>
            </a:r>
            <a:r>
              <a:rPr lang="en-US" sz="1400" dirty="0" smtClean="0">
                <a:latin typeface="Courier New"/>
                <a:cs typeface="Courier New"/>
              </a:rPr>
              <a:t>int64_t&amp; bits = </a:t>
            </a:r>
            <a:r>
              <a:rPr lang="en-US" sz="1400" dirty="0" err="1" smtClean="0">
                <a:latin typeface="Courier New"/>
                <a:cs typeface="Courier New"/>
              </a:rPr>
              <a:t>reinterpret_cast</a:t>
            </a:r>
            <a:r>
              <a:rPr lang="en-US" sz="1400" dirty="0" smtClean="0">
                <a:latin typeface="Courier New"/>
                <a:cs typeface="Courier New"/>
              </a:rPr>
              <a:t>&lt;int64_t&amp;&gt;(</a:t>
            </a:r>
            <a:r>
              <a:rPr lang="en-US" sz="1400" dirty="0" err="1" smtClean="0">
                <a:latin typeface="Courier New"/>
                <a:cs typeface="Courier New"/>
              </a:rPr>
              <a:t>double_value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sz="1800" dirty="0" smtClean="0"/>
              <a:t>C-style cast: 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)value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Can do any of the above when you least expect it. Generally avoid.</a:t>
            </a:r>
          </a:p>
          <a:p>
            <a:r>
              <a:rPr lang="en-US" sz="2000" dirty="0" smtClean="0"/>
              <a:t>Some conversions are </a:t>
            </a:r>
            <a:r>
              <a:rPr lang="en-US" sz="2000" b="1" dirty="0" smtClean="0">
                <a:solidFill>
                  <a:schemeClr val="accent3"/>
                </a:solidFill>
              </a:rPr>
              <a:t>implicit</a:t>
            </a:r>
            <a:r>
              <a:rPr lang="en-US" sz="2000" dirty="0" smtClean="0"/>
              <a:t>, i.e. you don’t have to explicitly tell the compiler to do the cast.</a:t>
            </a:r>
          </a:p>
          <a:p>
            <a:pPr lvl="1"/>
            <a:r>
              <a:rPr lang="en-US" sz="1800" dirty="0" smtClean="0"/>
              <a:t>Ex (numeric conversions): </a:t>
            </a:r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x = 4;</a:t>
            </a:r>
          </a:p>
          <a:p>
            <a:pPr lvl="1"/>
            <a:r>
              <a:rPr lang="en-US" sz="1800" dirty="0"/>
              <a:t>Ex </a:t>
            </a:r>
            <a:r>
              <a:rPr lang="en-US" sz="1800" dirty="0" smtClean="0"/>
              <a:t>(adding </a:t>
            </a:r>
            <a:r>
              <a:rPr lang="en-US" sz="1800" dirty="0" err="1" smtClean="0"/>
              <a:t>const</a:t>
            </a:r>
            <a:r>
              <a:rPr lang="en-US" sz="1800" dirty="0" smtClean="0"/>
              <a:t>)</a:t>
            </a:r>
            <a:r>
              <a:rPr lang="en-US" sz="1800" dirty="0"/>
              <a:t>: 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&amp; y = </a:t>
            </a:r>
            <a:r>
              <a:rPr lang="en-US" sz="1600" dirty="0" err="1" smtClean="0">
                <a:latin typeface="Courier New"/>
                <a:cs typeface="Courier New"/>
              </a:rPr>
              <a:t>non_const_int_ref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/>
              <a:t>When implicit casting can happen can be controlled (advanced topic).</a:t>
            </a:r>
          </a:p>
        </p:txBody>
      </p:sp>
    </p:spTree>
    <p:extLst>
      <p:ext uri="{BB962C8B-B14F-4D97-AF65-F5344CB8AC3E}">
        <p14:creationId xmlns:p14="http://schemas.microsoft.com/office/powerpoint/2010/main" val="324881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and </a:t>
            </a:r>
            <a:r>
              <a:rPr lang="en-US" dirty="0" err="1" smtClean="0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times you don’t really care what the type of a variable is (but it still has one!) or the type name is too long to type out all the time. The compiler can </a:t>
            </a:r>
            <a:r>
              <a:rPr lang="en-US" b="1" dirty="0" smtClean="0">
                <a:solidFill>
                  <a:schemeClr val="accent6"/>
                </a:solidFill>
              </a:rPr>
              <a:t>deduce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the type with </a:t>
            </a:r>
            <a:r>
              <a:rPr lang="en-US" b="1" dirty="0" smtClean="0">
                <a:solidFill>
                  <a:schemeClr val="accent3"/>
                </a:solidFill>
              </a:rPr>
              <a:t>auto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x = 3; // x is an ‘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’ b/c integer literals are </a:t>
            </a:r>
            <a:r>
              <a:rPr lang="en-US" sz="2600" dirty="0" err="1" smtClean="0">
                <a:latin typeface="Courier New"/>
                <a:cs typeface="Courier New"/>
              </a:rPr>
              <a:t>ints</a:t>
            </a: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y = </a:t>
            </a:r>
            <a:r>
              <a:rPr lang="en-US" sz="2600" dirty="0" err="1" smtClean="0">
                <a:latin typeface="Courier New"/>
                <a:cs typeface="Courier New"/>
              </a:rPr>
              <a:t>crazy_long_return_type</a:t>
            </a:r>
            <a:r>
              <a:rPr lang="en-US" sz="2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c</a:t>
            </a:r>
            <a:r>
              <a:rPr lang="en-US" sz="2600" dirty="0" err="1" smtClean="0">
                <a:latin typeface="Courier New"/>
                <a:cs typeface="Courier New"/>
              </a:rPr>
              <a:t>onst</a:t>
            </a:r>
            <a:r>
              <a:rPr lang="en-US" sz="2600" dirty="0" smtClean="0">
                <a:latin typeface="Courier New"/>
                <a:cs typeface="Courier New"/>
              </a:rPr>
              <a:t> auto&amp; z = y; // can be references too</a:t>
            </a:r>
          </a:p>
          <a:p>
            <a:endParaRPr lang="en-US" dirty="0"/>
          </a:p>
          <a:p>
            <a:r>
              <a:rPr lang="en-US" dirty="0" smtClean="0"/>
              <a:t>You can also get the type of a variable of expression and use it (to declare another variable for example) with the </a:t>
            </a:r>
            <a:r>
              <a:rPr lang="en-US" b="1" dirty="0" err="1" smtClean="0">
                <a:solidFill>
                  <a:schemeClr val="accent1"/>
                </a:solidFill>
              </a:rPr>
              <a:t>decltype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foo = </a:t>
            </a:r>
            <a:r>
              <a:rPr lang="is-IS" sz="2600" dirty="0" smtClean="0">
                <a:latin typeface="Courier New"/>
                <a:cs typeface="Courier New"/>
              </a:rPr>
              <a:t>...;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is-IS" sz="2600" dirty="0" smtClean="0">
                <a:latin typeface="Courier New"/>
                <a:cs typeface="Courier New"/>
              </a:rPr>
              <a:t>ecltype(foo) bar;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is-IS" sz="2600" dirty="0" smtClean="0">
                <a:latin typeface="Courier New"/>
                <a:cs typeface="Courier New"/>
              </a:rPr>
              <a:t>ecltype(array_of_somethings[4]) baz;</a:t>
            </a: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0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23" y="1454455"/>
            <a:ext cx="8229600" cy="5728881"/>
          </a:xfrm>
        </p:spPr>
        <p:txBody>
          <a:bodyPr numCol="2" spcCol="274320">
            <a:normAutofit fontScale="55000" lnSpcReduction="20000"/>
          </a:bodyPr>
          <a:lstStyle/>
          <a:p>
            <a:r>
              <a:rPr lang="en-US" dirty="0" smtClean="0">
                <a:cs typeface="Courier New"/>
              </a:rPr>
              <a:t>Basic one-liner: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if </a:t>
            </a:r>
            <a:r>
              <a:rPr lang="en-US" sz="2600" dirty="0">
                <a:latin typeface="Courier New"/>
                <a:cs typeface="Courier New"/>
              </a:rPr>
              <a:t>(condition) statement</a:t>
            </a:r>
            <a:r>
              <a:rPr lang="en-US" sz="2600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If with block scope: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if </a:t>
            </a:r>
            <a:r>
              <a:rPr lang="en-US" sz="2600" dirty="0">
                <a:latin typeface="Courier New"/>
                <a:cs typeface="Courier New"/>
              </a:rPr>
              <a:t>(condition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else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  <a:endParaRPr lang="en-US" sz="2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	</a:t>
            </a:r>
            <a:r>
              <a:rPr lang="is-IS" sz="2500" dirty="0" smtClean="0">
                <a:latin typeface="Courier New"/>
                <a:cs typeface="Courier New"/>
              </a:rPr>
              <a:t>statement</a:t>
            </a:r>
            <a:r>
              <a:rPr lang="is-IS" sz="2500" dirty="0">
                <a:latin typeface="Courier New"/>
                <a:cs typeface="Courier New"/>
              </a:rPr>
              <a:t>(s)</a:t>
            </a:r>
            <a:r>
              <a:rPr lang="is-IS" sz="25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is-IS" sz="2500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</a:t>
            </a:r>
            <a:r>
              <a:rPr lang="is-IS" sz="2500" dirty="0" smtClean="0">
                <a:latin typeface="Courier New"/>
                <a:cs typeface="Courier New"/>
              </a:rPr>
              <a:t>lse</a:t>
            </a:r>
          </a:p>
          <a:p>
            <a:pPr marL="0" indent="0">
              <a:buNone/>
            </a:pPr>
            <a:r>
              <a:rPr lang="is-IS" sz="2500" dirty="0" smtClean="0">
                <a:latin typeface="Courier New"/>
                <a:cs typeface="Courier New"/>
              </a:rPr>
              <a:t>{</a:t>
            </a:r>
            <a:endParaRPr lang="en-US" sz="2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</a:t>
            </a:r>
            <a:r>
              <a:rPr lang="is-IS" sz="2500" dirty="0" smtClean="0">
                <a:latin typeface="Courier New"/>
                <a:cs typeface="Courier New"/>
              </a:rPr>
              <a:t>statement(s);</a:t>
            </a:r>
            <a:endParaRPr lang="en-US" sz="2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Chaining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(condition1)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else if (condition2)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Prefer {} for safety: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	statement;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	statement; // oops!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669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23" y="1454455"/>
            <a:ext cx="8229600" cy="5197935"/>
          </a:xfrm>
        </p:spPr>
        <p:txBody>
          <a:bodyPr numCol="2" spcCol="274320"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Traditional for loop: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for (setup; check; increment)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900" b="1" dirty="0">
                <a:solidFill>
                  <a:srgbClr val="000000"/>
                </a:solidFill>
                <a:cs typeface="Courier New"/>
              </a:rPr>
              <a:t>s</a:t>
            </a:r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etup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a variable declaration. </a:t>
            </a:r>
          </a:p>
          <a:p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check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a </a:t>
            </a:r>
            <a:r>
              <a:rPr lang="en-US" sz="2900" dirty="0" err="1" smtClean="0">
                <a:solidFill>
                  <a:srgbClr val="000000"/>
                </a:solidFill>
                <a:cs typeface="Courier New"/>
              </a:rPr>
              <a:t>boolean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expression which will exit the loop when false.</a:t>
            </a:r>
          </a:p>
          <a:p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increment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executed after each loop iteration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::vector&lt;double&gt; x(10);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= 0;i &lt;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x.size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x[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] &lt;&lt; ‘\n’;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Range-based for loop: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(value : container)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/>
              </a:rPr>
              <a:t>v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alue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is a variable declaration.</a:t>
            </a:r>
            <a:endParaRPr lang="en-US" dirty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container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is something that can be iterated over.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::vector&lt;double&gt; x(10);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(double&amp; y : x)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y &lt;&lt; ‘\n’;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28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while and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978"/>
          </a:xfrm>
        </p:spPr>
        <p:txBody>
          <a:bodyPr numCol="2" spcCol="27432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While loop: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(condition)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For any loop, </a:t>
            </a:r>
            <a:r>
              <a:rPr lang="en-US" sz="2000" b="1" dirty="0" smtClean="0">
                <a:solidFill>
                  <a:srgbClr val="000000"/>
                </a:solidFill>
                <a:cs typeface="Courier New"/>
              </a:rPr>
              <a:t>continue </a:t>
            </a: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goes to next iteration while </a:t>
            </a:r>
            <a:r>
              <a:rPr lang="en-US" sz="2000" b="1" dirty="0" smtClean="0">
                <a:solidFill>
                  <a:srgbClr val="000000"/>
                </a:solidFill>
                <a:cs typeface="Courier New"/>
              </a:rPr>
              <a:t>break</a:t>
            </a: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 stops the loop.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while (condition)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if (skip) continue;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if (done) 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“Still going!\n”;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Do while loop: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o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(condition);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Example:</a:t>
            </a:r>
            <a:endParaRPr lang="en-US" sz="2000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ool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done;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o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done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am_i_done_yet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(!done);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46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4775"/>
          </a:xfrm>
        </p:spPr>
        <p:txBody>
          <a:bodyPr/>
          <a:lstStyle/>
          <a:p>
            <a:r>
              <a:rPr lang="en-US" dirty="0" smtClean="0"/>
              <a:t>Switch selects something to do based on the value of an </a:t>
            </a:r>
            <a:r>
              <a:rPr lang="en-US" i="1" dirty="0" smtClean="0"/>
              <a:t>integral</a:t>
            </a:r>
            <a:r>
              <a:rPr lang="en-US" dirty="0" smtClean="0"/>
              <a:t> variable: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786911"/>
            <a:ext cx="8229600" cy="357084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switch (value)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0: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4: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3: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default: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>
                <a:latin typeface="Courier New"/>
                <a:cs typeface="Courier New"/>
              </a:rPr>
              <a:t>witch (value)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3: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x = 4;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// x not visible here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// fall through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45: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2570" y="2522729"/>
            <a:ext cx="1833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Switch cases don’t have their own scope unless you put in your own {}.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1224" y="5129656"/>
            <a:ext cx="18332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no </a:t>
            </a:r>
            <a:r>
              <a:rPr lang="en-US" b="1" dirty="0" smtClean="0"/>
              <a:t>break</a:t>
            </a:r>
            <a:r>
              <a:rPr lang="en-US" dirty="0" smtClean="0"/>
              <a:t>, execution </a:t>
            </a:r>
            <a:r>
              <a:rPr lang="en-US" b="1" dirty="0" smtClean="0">
                <a:solidFill>
                  <a:schemeClr val="accent6"/>
                </a:solidFill>
              </a:rPr>
              <a:t>falls through</a:t>
            </a:r>
            <a:r>
              <a:rPr lang="en-US" dirty="0" smtClean="0"/>
              <a:t> to the next case.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2094" y="5953459"/>
            <a:ext cx="3281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efault</a:t>
            </a:r>
            <a:r>
              <a:rPr lang="en-US" dirty="0" smtClean="0"/>
              <a:t> gets executed if no other case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Functions take zero or more </a:t>
            </a:r>
            <a:r>
              <a:rPr lang="en-US" sz="2000" b="1" dirty="0" smtClean="0">
                <a:solidFill>
                  <a:srgbClr val="F79646"/>
                </a:solidFill>
              </a:rPr>
              <a:t>arguments</a:t>
            </a:r>
            <a:r>
              <a:rPr lang="en-US" sz="2000" dirty="0" smtClean="0">
                <a:solidFill>
                  <a:srgbClr val="F79646"/>
                </a:solidFill>
              </a:rPr>
              <a:t> </a:t>
            </a:r>
            <a:r>
              <a:rPr lang="en-US" sz="2000" dirty="0" smtClean="0"/>
              <a:t>and return either exactly zero (void) or one </a:t>
            </a:r>
            <a:r>
              <a:rPr lang="en-US" sz="2000" b="1" dirty="0" smtClean="0">
                <a:solidFill>
                  <a:schemeClr val="accent1"/>
                </a:solidFill>
              </a:rPr>
              <a:t>return values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854" y="2562743"/>
            <a:ext cx="4171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v</a:t>
            </a:r>
            <a:r>
              <a:rPr lang="en-US" sz="1400" dirty="0" smtClean="0">
                <a:latin typeface="Courier New"/>
                <a:cs typeface="Courier New"/>
              </a:rPr>
              <a:t>oid foo(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arg1, double arg2)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return_early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return;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//do some stuff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void(</a:t>
            </a:r>
            <a:r>
              <a:rPr lang="en-US" sz="1400" dirty="0">
                <a:latin typeface="Courier New"/>
                <a:cs typeface="Courier New"/>
              </a:rPr>
              <a:t>*</a:t>
            </a:r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)(</a:t>
            </a:r>
            <a:r>
              <a:rPr lang="en-US" sz="1400" dirty="0" err="1" smtClean="0">
                <a:latin typeface="Courier New"/>
                <a:cs typeface="Courier New"/>
              </a:rPr>
              <a:t>int,double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smtClean="0">
                <a:latin typeface="Courier New"/>
                <a:cs typeface="Courier New"/>
              </a:rPr>
              <a:t>&amp;foo;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//easier: auto </a:t>
            </a:r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smtClean="0">
                <a:latin typeface="Courier New"/>
                <a:cs typeface="Courier New"/>
              </a:rPr>
              <a:t>&amp;foo;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(4, 1.0);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2388" y="3683288"/>
            <a:ext cx="3124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bar(long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= 0)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 == 0) return 1;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return 2*bar(num-1);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or: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a</a:t>
            </a:r>
            <a:r>
              <a:rPr lang="en-US" sz="1400" dirty="0" smtClean="0">
                <a:latin typeface="Courier New"/>
                <a:cs typeface="Courier New"/>
              </a:rPr>
              <a:t>uto bar(long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 = 0)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-&gt; double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...;</a:t>
            </a:r>
          </a:p>
          <a:p>
            <a:r>
              <a:rPr lang="is-IS" sz="1400" dirty="0">
                <a:latin typeface="Courier New"/>
                <a:cs typeface="Courier New"/>
              </a:rPr>
              <a:t>}</a:t>
            </a: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8281" y="2209567"/>
            <a:ext cx="1951138" cy="13234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Functions can return at any time and from multiple points (of course just one is reached each time).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720969" y="2723353"/>
            <a:ext cx="1731962" cy="8309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Trailing arguments can have default values.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74642" y="5806712"/>
            <a:ext cx="2123879" cy="8309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Trailing return type syntax is sometimes necessary.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25401" y="5371029"/>
            <a:ext cx="2550485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You can have pointers to functions and call them. The types get pretty complex, so auto is helpful.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68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…but “you don’t pay for</a:t>
            </a:r>
            <a:br>
              <a:rPr lang="is-IS" dirty="0" smtClean="0"/>
            </a:br>
            <a:r>
              <a:rPr lang="is-IS" dirty="0" smtClean="0"/>
              <a:t>what you don’t use”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features are designed to be </a:t>
            </a:r>
            <a:r>
              <a:rPr lang="en-US" b="1" dirty="0" smtClean="0">
                <a:solidFill>
                  <a:schemeClr val="accent6"/>
                </a:solidFill>
              </a:rPr>
              <a:t>zero-cost</a:t>
            </a:r>
            <a:r>
              <a:rPr lang="en-US" dirty="0" smtClean="0"/>
              <a:t>, i.e. if your program doesn’t use a feature, it won’t slow it down.</a:t>
            </a:r>
          </a:p>
          <a:p>
            <a:r>
              <a:rPr lang="en-US" dirty="0" smtClean="0"/>
              <a:t>This is especially important for more complex features.</a:t>
            </a:r>
          </a:p>
          <a:p>
            <a:r>
              <a:rPr lang="en-US" dirty="0" smtClean="0"/>
              <a:t>Very few people know </a:t>
            </a:r>
            <a:r>
              <a:rPr lang="en-US" i="1" dirty="0" smtClean="0"/>
              <a:t>all</a:t>
            </a:r>
            <a:r>
              <a:rPr lang="en-US" dirty="0" smtClean="0"/>
              <a:t> of the standard. You can use what you are comfortable with and learn as you go along.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Multiple functions can have the same name as long as they have different </a:t>
            </a:r>
            <a:r>
              <a:rPr lang="en-US" b="1" dirty="0" smtClean="0">
                <a:solidFill>
                  <a:schemeClr val="accent6"/>
                </a:solidFill>
              </a:rPr>
              <a:t>function signatures</a:t>
            </a:r>
            <a:r>
              <a:rPr lang="en-US" dirty="0" smtClean="0"/>
              <a:t> (name + types of arguments, but not return type!):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 err="1" smtClean="0">
                <a:latin typeface="Courier New"/>
                <a:cs typeface="Courier New"/>
              </a:rPr>
              <a:t>nt</a:t>
            </a:r>
            <a:r>
              <a:rPr lang="en-US" sz="2400" dirty="0" smtClean="0">
                <a:latin typeface="Courier New"/>
                <a:cs typeface="Courier New"/>
              </a:rPr>
              <a:t> foo(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x) { ...;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 smtClean="0">
                <a:latin typeface="Courier New"/>
                <a:cs typeface="Courier New"/>
              </a:rPr>
              <a:t>ong foo(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x) { ...; } // not OK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 smtClean="0">
                <a:latin typeface="Courier New"/>
                <a:cs typeface="Courier New"/>
              </a:rPr>
              <a:t>ong foo(double x,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y) { ...; } // OK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oo(4); // calls the first one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oo(1.0, 2); // calls the third one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The compiler picks the function to call through </a:t>
            </a:r>
            <a:r>
              <a:rPr lang="en-US" b="1" dirty="0" smtClean="0">
                <a:solidFill>
                  <a:schemeClr val="accent3"/>
                </a:solidFill>
                <a:cs typeface="Courier New"/>
              </a:rPr>
              <a:t>overload resolution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Find all </a:t>
            </a:r>
            <a:r>
              <a:rPr lang="en-US" b="1" dirty="0" smtClean="0">
                <a:solidFill>
                  <a:schemeClr val="accent1"/>
                </a:solidFill>
                <a:cs typeface="Courier New"/>
              </a:rPr>
              <a:t>visible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functions with the same name (the overload candidates). This involves </a:t>
            </a:r>
            <a:r>
              <a:rPr lang="en-US" b="1" dirty="0" smtClean="0">
                <a:solidFill>
                  <a:schemeClr val="accent2"/>
                </a:solidFill>
                <a:cs typeface="Courier New"/>
              </a:rPr>
              <a:t>name lookup</a:t>
            </a:r>
            <a:r>
              <a:rPr lang="en-US" dirty="0" smtClean="0">
                <a:cs typeface="Courier New"/>
              </a:rPr>
              <a:t> which can be quite complex.</a:t>
            </a:r>
          </a:p>
          <a:p>
            <a:pPr lvl="1"/>
            <a:r>
              <a:rPr lang="en-US" dirty="0" smtClean="0">
                <a:cs typeface="Courier New"/>
              </a:rPr>
              <a:t>Select viable functions (mainly means argument types match)</a:t>
            </a:r>
          </a:p>
          <a:p>
            <a:pPr lvl="1"/>
            <a:r>
              <a:rPr lang="en-US" dirty="0" smtClean="0">
                <a:cs typeface="Courier New"/>
              </a:rPr>
              <a:t>Rank the candidates by some complicated criteria</a:t>
            </a:r>
          </a:p>
          <a:p>
            <a:pPr lvl="1"/>
            <a:r>
              <a:rPr lang="en-US" dirty="0" smtClean="0">
                <a:cs typeface="Courier New"/>
              </a:rPr>
              <a:t>If exactly one candidate is the “best”, call it. Otherwise it is an error.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6779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512"/>
            <a:ext cx="8229600" cy="512306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Namespaces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form a scope for global names. They can be used to compartmentalize code and resolve ambiguous naming.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amespace foo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oid bar(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) { </a:t>
            </a:r>
            <a:r>
              <a:rPr lang="is-IS" sz="2400" dirty="0" smtClean="0">
                <a:latin typeface="Courier New"/>
                <a:cs typeface="Courier New"/>
              </a:rPr>
              <a:t>...; }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is-IS" sz="2400" dirty="0" smtClean="0">
                <a:latin typeface="Courier New"/>
                <a:cs typeface="Courier New"/>
              </a:rPr>
              <a:t>oid bar(int) { ...; 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is-IS" sz="2400" dirty="0" smtClean="0">
                <a:latin typeface="Courier New"/>
                <a:cs typeface="Courier New"/>
              </a:rPr>
              <a:t>nt main()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bar(1); // calls the second one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foo::bar(3); // calls the first one through a </a:t>
            </a:r>
            <a:r>
              <a:rPr lang="is-IS" sz="2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qualified access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using namespace bar; // like import &lt;blah&gt; in Python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bar(6); // calls the first one (why?)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r>
              <a:rPr lang="en-US" sz="3300" dirty="0" smtClean="0">
                <a:cs typeface="Courier New"/>
              </a:rPr>
              <a:t>Namespaces can be nested arbitrarily: </a:t>
            </a:r>
            <a:r>
              <a:rPr lang="en-US" sz="2900" dirty="0" smtClean="0">
                <a:latin typeface="Courier New"/>
                <a:cs typeface="Courier New"/>
              </a:rPr>
              <a:t>foo::bar::</a:t>
            </a:r>
            <a:r>
              <a:rPr lang="en-US" sz="2900" dirty="0" err="1" smtClean="0">
                <a:latin typeface="Courier New"/>
                <a:cs typeface="Courier New"/>
              </a:rPr>
              <a:t>baz</a:t>
            </a:r>
            <a:r>
              <a:rPr lang="en-US" sz="2900" dirty="0" smtClean="0">
                <a:latin typeface="Courier New"/>
                <a:cs typeface="Courier New"/>
              </a:rPr>
              <a:t>::</a:t>
            </a:r>
            <a:r>
              <a:rPr lang="en-US" sz="2900" dirty="0" err="1" smtClean="0">
                <a:latin typeface="Courier New"/>
                <a:cs typeface="Courier New"/>
              </a:rPr>
              <a:t>quux</a:t>
            </a:r>
            <a:r>
              <a:rPr lang="en-US" sz="2900" dirty="0" smtClean="0">
                <a:latin typeface="Courier New"/>
                <a:cs typeface="Courier New"/>
              </a:rPr>
              <a:t>()</a:t>
            </a:r>
            <a:r>
              <a:rPr lang="en-US" sz="3300" dirty="0" smtClean="0">
                <a:cs typeface="Courier New"/>
              </a:rPr>
              <a:t>.</a:t>
            </a:r>
            <a:endParaRPr lang="en-US" sz="29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552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263"/>
            <a:ext cx="82296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Classes and </a:t>
            </a:r>
            <a:r>
              <a:rPr lang="en-US" sz="2000" b="1" dirty="0" err="1" smtClean="0">
                <a:solidFill>
                  <a:schemeClr val="accent6"/>
                </a:solidFill>
              </a:rPr>
              <a:t>structs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combine data (</a:t>
            </a:r>
            <a:r>
              <a:rPr lang="en-US" sz="2000" b="1" dirty="0" smtClean="0">
                <a:solidFill>
                  <a:schemeClr val="accent3"/>
                </a:solidFill>
              </a:rPr>
              <a:t>member variables</a:t>
            </a:r>
            <a:r>
              <a:rPr lang="en-US" sz="2000" dirty="0" smtClean="0"/>
              <a:t>) and functions (</a:t>
            </a:r>
            <a:r>
              <a:rPr lang="en-US" sz="2000" b="1" dirty="0" smtClean="0">
                <a:solidFill>
                  <a:schemeClr val="accent1"/>
                </a:solidFill>
              </a:rPr>
              <a:t>member methods</a:t>
            </a:r>
            <a:r>
              <a:rPr lang="en-US" sz="2000" dirty="0" smtClean="0"/>
              <a:t>) in one package.</a:t>
            </a:r>
          </a:p>
          <a:p>
            <a:r>
              <a:rPr lang="en-US" sz="2000" dirty="0" smtClean="0"/>
              <a:t>An object of class type is an </a:t>
            </a:r>
            <a:r>
              <a:rPr lang="en-US" sz="2000" b="1" dirty="0" smtClean="0">
                <a:solidFill>
                  <a:schemeClr val="accent2"/>
                </a:solidFill>
              </a:rPr>
              <a:t>instance</a:t>
            </a:r>
            <a:r>
              <a:rPr lang="en-US" sz="2000" dirty="0" smtClean="0"/>
              <a:t>. The class itself doesn’t have any data (except for static members).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this defines the class type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some_data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double* data;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static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max_size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void </a:t>
            </a:r>
            <a:r>
              <a:rPr lang="en-US" sz="1400" dirty="0" err="1" smtClean="0">
                <a:latin typeface="Courier New"/>
                <a:cs typeface="Courier New"/>
              </a:rPr>
              <a:t>set_size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n)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	int get_size() { return this-&gt;num; }</a:t>
            </a:r>
          </a:p>
          <a:p>
            <a:pPr marL="0" indent="0">
              <a:buNone/>
            </a:pPr>
            <a:r>
              <a:rPr lang="is-I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static int get_max_size() ...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	double* get_data() { return data; }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i</a:t>
            </a:r>
            <a:r>
              <a:rPr lang="is-IS" sz="1400" dirty="0" smtClean="0">
                <a:latin typeface="Courier New"/>
                <a:cs typeface="Courier New"/>
              </a:rPr>
              <a:t>nt some_data::max_size = 1000000;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</a:t>
            </a:r>
            <a:r>
              <a:rPr lang="is-IS" sz="1400" dirty="0" smtClean="0">
                <a:latin typeface="Courier New"/>
                <a:cs typeface="Courier New"/>
              </a:rPr>
              <a:t>ome_data x;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// call a member method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x.set_size(some_data::get_max_size());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90639" y="5672746"/>
            <a:ext cx="375685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static variables</a:t>
            </a:r>
            <a:r>
              <a:rPr lang="en-US" sz="1600" dirty="0" smtClean="0"/>
              <a:t> and methods exist without an instance. They can be used with a qualified accessed or through an instance.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72272" y="2542896"/>
            <a:ext cx="3775225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Methods and member variables have to be accessed through an instance using the “.” (dot) operator.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2645" y="4888577"/>
            <a:ext cx="3134852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 and </a:t>
            </a:r>
            <a:r>
              <a:rPr lang="en-US" sz="1600" dirty="0" err="1" smtClean="0">
                <a:solidFill>
                  <a:srgbClr val="000000"/>
                </a:solidFill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</a:rPr>
              <a:t> definitions have to end with a semicolon.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2645" y="3611614"/>
            <a:ext cx="3134852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Members can also be accessed with the </a:t>
            </a:r>
            <a:r>
              <a:rPr lang="en-US" sz="1600" b="1" dirty="0" smtClean="0">
                <a:solidFill>
                  <a:schemeClr val="accent5"/>
                </a:solidFill>
              </a:rPr>
              <a:t>this pointer</a:t>
            </a:r>
            <a:r>
              <a:rPr lang="en-US" sz="1600" dirty="0" smtClean="0">
                <a:solidFill>
                  <a:srgbClr val="000000"/>
                </a:solidFill>
              </a:rPr>
              <a:t>. Accesses to members of pointers to classes use the “-&gt;” operator.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5491" y="5741457"/>
            <a:ext cx="1312766" cy="2454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278" y="5424297"/>
            <a:ext cx="2345057" cy="2454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7192" y="3632293"/>
            <a:ext cx="2032563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7192" y="4425033"/>
            <a:ext cx="2512844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4586" y="6210226"/>
            <a:ext cx="2512844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82389" y="5189516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662" y="5015771"/>
            <a:ext cx="178459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74032" y="3911235"/>
            <a:ext cx="1067292" cy="2507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332919" y="4219927"/>
            <a:ext cx="701434" cy="2507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1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a class instance is created, a special function called a </a:t>
            </a:r>
            <a:r>
              <a:rPr lang="en-US" b="1" dirty="0" smtClean="0">
                <a:solidFill>
                  <a:srgbClr val="F79646"/>
                </a:solidFill>
              </a:rPr>
              <a:t>constructor </a:t>
            </a:r>
            <a:r>
              <a:rPr lang="en-US" dirty="0" smtClean="0"/>
              <a:t>is called. Constructors are defined as overloaded methods with no return type and the name of the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r>
              <a:rPr lang="en-US" dirty="0" smtClean="0"/>
              <a:t>Similarly when an instance goes out of scope or is </a:t>
            </a:r>
            <a:r>
              <a:rPr lang="en-US" b="1" dirty="0" smtClean="0"/>
              <a:t>delete</a:t>
            </a:r>
            <a:r>
              <a:rPr lang="en-US" dirty="0" smtClean="0"/>
              <a:t>d the </a:t>
            </a:r>
            <a:r>
              <a:rPr lang="en-US" b="1" dirty="0" smtClean="0">
                <a:solidFill>
                  <a:schemeClr val="accent3"/>
                </a:solidFill>
              </a:rPr>
              <a:t>destructor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is called.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85" y="2507885"/>
            <a:ext cx="366303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lass foo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// the “default constructor”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foo() ...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// the “copy constructor”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foo(</a:t>
            </a:r>
            <a:r>
              <a:rPr lang="en-US" sz="1400" dirty="0" err="1" smtClean="0">
                <a:latin typeface="Courier New"/>
                <a:cs typeface="Courier New"/>
              </a:rPr>
              <a:t>const</a:t>
            </a:r>
            <a:r>
              <a:rPr lang="en-US" sz="1400" dirty="0" smtClean="0">
                <a:latin typeface="Courier New"/>
                <a:cs typeface="Courier New"/>
              </a:rPr>
              <a:t> foo&amp; other)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is-IS" sz="1400" dirty="0" smtClean="0">
                <a:latin typeface="Courier New"/>
                <a:cs typeface="Courier New"/>
              </a:rPr>
              <a:t>	// a custom constructor</a:t>
            </a:r>
          </a:p>
          <a:p>
            <a:r>
              <a:rPr lang="is-I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foo(int x, int y) ...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endParaRPr lang="is-IS" sz="1400" dirty="0" smtClean="0">
              <a:latin typeface="Courier New"/>
              <a:cs typeface="Courier New"/>
            </a:endParaRPr>
          </a:p>
          <a:p>
            <a:endParaRPr lang="is-IS" sz="1400" dirty="0">
              <a:latin typeface="Courier New"/>
              <a:cs typeface="Courier New"/>
            </a:endParaRPr>
          </a:p>
          <a:p>
            <a:endParaRPr lang="is-IS" sz="1400" dirty="0" smtClean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~foo()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is-I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566" y="2713571"/>
            <a:ext cx="21849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foo x;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foo y(x);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foo z(1, 5);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 smtClean="0">
                <a:latin typeface="Courier New"/>
                <a:cs typeface="Courier New"/>
              </a:rPr>
              <a:t>z.</a:t>
            </a:r>
            <a:r>
              <a:rPr lang="en-US" sz="1400" dirty="0" err="1">
                <a:latin typeface="Courier New"/>
                <a:cs typeface="Courier New"/>
              </a:rPr>
              <a:t>~foo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 smtClean="0">
                <a:latin typeface="Courier New"/>
                <a:cs typeface="Courier New"/>
              </a:rPr>
              <a:t>y.</a:t>
            </a:r>
            <a:r>
              <a:rPr lang="en-US" sz="1400" dirty="0" err="1">
                <a:latin typeface="Courier New"/>
                <a:cs typeface="Courier New"/>
              </a:rPr>
              <a:t>~foo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>
                <a:latin typeface="Courier New"/>
                <a:cs typeface="Courier New"/>
              </a:rPr>
              <a:t>x.~foo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0570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member variables can (and should) be </a:t>
            </a:r>
            <a:r>
              <a:rPr lang="en-US" b="1" dirty="0" smtClean="0">
                <a:solidFill>
                  <a:schemeClr val="accent6"/>
                </a:solidFill>
              </a:rPr>
              <a:t>initialized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(why is this different that </a:t>
            </a:r>
            <a:r>
              <a:rPr lang="en-US" b="1" dirty="0" smtClean="0">
                <a:solidFill>
                  <a:schemeClr val="accent3"/>
                </a:solidFill>
              </a:rPr>
              <a:t>assigned</a:t>
            </a:r>
            <a:r>
              <a:rPr lang="en-US" dirty="0" smtClean="0"/>
              <a:t>?) in a constructor </a:t>
            </a:r>
            <a:r>
              <a:rPr lang="en-US" b="1" dirty="0" smtClean="0">
                <a:solidFill>
                  <a:schemeClr val="accent1"/>
                </a:solidFill>
              </a:rPr>
              <a:t>initializer 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truct</a:t>
            </a:r>
            <a:r>
              <a:rPr lang="en-US" dirty="0" smtClean="0">
                <a:latin typeface="Courier New"/>
                <a:cs typeface="Courier New"/>
              </a:rPr>
              <a:t> point3d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x,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z = 0;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point3d() </a:t>
            </a:r>
            <a:r>
              <a:rPr lang="en-US" b="1" dirty="0" smtClean="0">
                <a:latin typeface="Courier New"/>
                <a:cs typeface="Courier New"/>
              </a:rPr>
              <a:t>: x(0), y(0), z(0)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point3d(double x, double y, double z)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: x(x), y(y), z(z)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// note we could also do this for both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point3d(double x=0, double y=0, double z=0)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</a:t>
            </a:r>
            <a:r>
              <a:rPr lang="en-US" b="1" dirty="0" smtClean="0">
                <a:latin typeface="Courier New"/>
                <a:cs typeface="Courier New"/>
              </a:rPr>
              <a:t>: x(x), y(y), z(z)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is-IS" dirty="0" smtClean="0">
                <a:latin typeface="Courier New"/>
                <a:cs typeface="Courier New"/>
              </a:rPr>
              <a:t>...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495" y="2415245"/>
            <a:ext cx="351137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Initializers should be in the same order as the variables are declared.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8024" y="3453408"/>
            <a:ext cx="2500122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have to use this-&gt; when member variables are shadowed.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4686" y="5975746"/>
            <a:ext cx="605286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of the member variables should initializer, or given </a:t>
            </a:r>
            <a:r>
              <a:rPr lang="en-US" b="1" dirty="0" smtClean="0">
                <a:solidFill>
                  <a:schemeClr val="accent2"/>
                </a:solidFill>
              </a:rPr>
              <a:t>default values</a:t>
            </a:r>
            <a:r>
              <a:rPr lang="en-US" dirty="0" smtClean="0"/>
              <a:t>. (Q: what happens when a member is not initialized?)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06987" y="6061613"/>
            <a:ext cx="800467" cy="22410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378" y="6355280"/>
            <a:ext cx="695069" cy="22410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4459" y="3050905"/>
            <a:ext cx="775782" cy="2433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Methods can either be defined inside the class definition (an </a:t>
            </a:r>
            <a:r>
              <a:rPr lang="en-US" b="1" dirty="0" smtClean="0">
                <a:solidFill>
                  <a:schemeClr val="accent6"/>
                </a:solidFill>
              </a:rPr>
              <a:t>inline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definition), or outside the class: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c</a:t>
            </a:r>
            <a:r>
              <a:rPr lang="en-US" sz="2300" dirty="0" smtClean="0">
                <a:latin typeface="Courier New"/>
                <a:cs typeface="Courier New"/>
              </a:rPr>
              <a:t>lass foo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void method1()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3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void method2(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) 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v</a:t>
            </a:r>
            <a:r>
              <a:rPr lang="en-US" sz="2300" dirty="0" smtClean="0">
                <a:latin typeface="Courier New"/>
                <a:cs typeface="Courier New"/>
              </a:rPr>
              <a:t>oid foo::method2(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x) 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endParaRPr lang="en-US" sz="23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5505" y="3165184"/>
            <a:ext cx="4431295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part in the class is a </a:t>
            </a:r>
            <a:r>
              <a:rPr lang="en-US" sz="1700" b="1" dirty="0" smtClean="0">
                <a:solidFill>
                  <a:schemeClr val="accent3"/>
                </a:solidFill>
              </a:rPr>
              <a:t>prototype</a:t>
            </a:r>
            <a:r>
              <a:rPr lang="en-US" sz="1700" dirty="0" smtClean="0">
                <a:solidFill>
                  <a:schemeClr val="accent3"/>
                </a:solidFill>
              </a:rPr>
              <a:t> </a:t>
            </a:r>
            <a:r>
              <a:rPr lang="en-US" sz="1700" dirty="0" smtClean="0"/>
              <a:t>(more on these later). Argument names are optional.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698392" y="2407979"/>
            <a:ext cx="2988408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Inline definitions are usually reserved for short methods.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4962895" y="4941204"/>
            <a:ext cx="3723905" cy="8771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external definition has to be fully qualified with the class name. Qualifiers are repeated (except for static).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4829173" y="5960018"/>
            <a:ext cx="3857627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Method definitions can be in an entirely different translation unit (file).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5253108" y="3922389"/>
            <a:ext cx="3433692" cy="8771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Methods can also be </a:t>
            </a:r>
            <a:r>
              <a:rPr lang="en-US" sz="1700" b="1" dirty="0" err="1" smtClean="0">
                <a:solidFill>
                  <a:schemeClr val="accent1"/>
                </a:solidFill>
              </a:rPr>
              <a:t>const</a:t>
            </a:r>
            <a:r>
              <a:rPr lang="en-US" sz="1700" b="1" dirty="0" smtClean="0">
                <a:solidFill>
                  <a:schemeClr val="accent1"/>
                </a:solidFill>
              </a:rPr>
              <a:t> qualified</a:t>
            </a:r>
            <a:r>
              <a:rPr lang="en-US" sz="1700" dirty="0" smtClean="0"/>
              <a:t>. Non-</a:t>
            </a:r>
            <a:r>
              <a:rPr lang="en-US" sz="1700" dirty="0" err="1" smtClean="0"/>
              <a:t>const</a:t>
            </a:r>
            <a:r>
              <a:rPr lang="en-US" sz="1700" dirty="0" smtClean="0"/>
              <a:t> methods can’t be called on a </a:t>
            </a:r>
            <a:r>
              <a:rPr lang="en-US" sz="1700" dirty="0" err="1" smtClean="0"/>
              <a:t>const</a:t>
            </a:r>
            <a:r>
              <a:rPr lang="en-US" sz="1700" dirty="0" smtClean="0"/>
              <a:t> instance.</a:t>
            </a:r>
          </a:p>
        </p:txBody>
      </p:sp>
      <p:sp>
        <p:nvSpPr>
          <p:cNvPr id="9" name="Oval 8"/>
          <p:cNvSpPr/>
          <p:nvPr/>
        </p:nvSpPr>
        <p:spPr>
          <a:xfrm>
            <a:off x="3348309" y="4598806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36593" y="5438861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08146" y="3994268"/>
            <a:ext cx="1600000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8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79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Classes can contain special methods called </a:t>
            </a:r>
            <a:r>
              <a:rPr lang="en-US" b="1" dirty="0" smtClean="0">
                <a:solidFill>
                  <a:schemeClr val="accent6"/>
                </a:solidFill>
              </a:rPr>
              <a:t>operator overloads</a:t>
            </a:r>
            <a:r>
              <a:rPr lang="en-US" dirty="0" smtClean="0"/>
              <a:t>. The most important operator overload is </a:t>
            </a:r>
            <a:r>
              <a:rPr lang="en-US" b="1" dirty="0" smtClean="0"/>
              <a:t>operator=</a:t>
            </a:r>
            <a:r>
              <a:rPr lang="en-US" dirty="0" smtClean="0"/>
              <a:t> (the </a:t>
            </a:r>
            <a:r>
              <a:rPr lang="en-US" b="1" dirty="0" smtClean="0">
                <a:solidFill>
                  <a:schemeClr val="accent3"/>
                </a:solidFill>
              </a:rPr>
              <a:t>assignment operator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c</a:t>
            </a:r>
            <a:r>
              <a:rPr lang="en-US" sz="2300" dirty="0" smtClean="0">
                <a:latin typeface="Courier New"/>
                <a:cs typeface="Courier New"/>
              </a:rPr>
              <a:t>lass operations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// the most common signature for operator=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aka the “copy assignment” operator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operations&amp; operator=(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r>
              <a:rPr lang="en-US" sz="2300" dirty="0" smtClean="0">
                <a:latin typeface="Courier New"/>
                <a:cs typeface="Courier New"/>
              </a:rPr>
              <a:t> operations&amp;);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“move assignment” operator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operations&amp; operator=(operations&amp;&amp;);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“function call” operator (any number of arguments)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double operator()(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x, double x);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indexing operator (one argument)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&amp; operator[](long index);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math operators</a:t>
            </a: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operations&amp; operator+=(</a:t>
            </a:r>
            <a:r>
              <a:rPr lang="en-US" sz="2300" dirty="0" err="1">
                <a:latin typeface="Courier New"/>
                <a:cs typeface="Courier New"/>
              </a:rPr>
              <a:t>const</a:t>
            </a:r>
            <a:r>
              <a:rPr lang="en-US" sz="2300" dirty="0">
                <a:latin typeface="Courier New"/>
                <a:cs typeface="Courier New"/>
              </a:rPr>
              <a:t> operations&amp;)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 </a:t>
            </a:r>
            <a:r>
              <a:rPr lang="en-US" sz="2300" dirty="0">
                <a:latin typeface="Courier New"/>
                <a:cs typeface="Courier New"/>
              </a:rPr>
              <a:t>operator</a:t>
            </a:r>
            <a:r>
              <a:rPr lang="en-US" sz="2300" dirty="0" smtClean="0">
                <a:latin typeface="Courier New"/>
                <a:cs typeface="Courier New"/>
              </a:rPr>
              <a:t>+(</a:t>
            </a:r>
            <a:r>
              <a:rPr lang="en-US" sz="2300" dirty="0" err="1">
                <a:latin typeface="Courier New"/>
                <a:cs typeface="Courier New"/>
              </a:rPr>
              <a:t>const</a:t>
            </a:r>
            <a:r>
              <a:rPr lang="en-US" sz="2300" dirty="0">
                <a:latin typeface="Courier New"/>
                <a:cs typeface="Courier New"/>
              </a:rPr>
              <a:t> operations&amp;)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// etc.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837" y="2566834"/>
            <a:ext cx="2229702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compiler will generate operator= (copy and move) for you in most cases.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966" y="4603034"/>
            <a:ext cx="3405589" cy="19236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</a:t>
            </a:r>
            <a:r>
              <a:rPr lang="en-US" sz="1700" b="1" dirty="0" smtClean="0">
                <a:solidFill>
                  <a:schemeClr val="accent1"/>
                </a:solidFill>
              </a:rPr>
              <a:t>move assignment</a:t>
            </a:r>
            <a:r>
              <a:rPr lang="en-US" sz="1700" dirty="0" smtClean="0"/>
              <a:t> operator take an </a:t>
            </a:r>
            <a:r>
              <a:rPr lang="en-US" sz="1700" dirty="0" err="1" smtClean="0"/>
              <a:t>rvalue</a:t>
            </a:r>
            <a:r>
              <a:rPr lang="en-US" sz="1700" dirty="0" smtClean="0"/>
              <a:t> reference. Since </a:t>
            </a:r>
            <a:r>
              <a:rPr lang="en-US" sz="1700" dirty="0" err="1" smtClean="0"/>
              <a:t>rvalues</a:t>
            </a:r>
            <a:r>
              <a:rPr lang="en-US" sz="1700" dirty="0" smtClean="0"/>
              <a:t> represent things like temporaries, we can steal the other object’s resources. But, we have to leave it in a </a:t>
            </a:r>
            <a:r>
              <a:rPr lang="en-US" sz="1700" b="1" dirty="0" smtClean="0">
                <a:solidFill>
                  <a:schemeClr val="accent2"/>
                </a:solidFill>
              </a:rPr>
              <a:t>well-defined state</a:t>
            </a:r>
            <a:r>
              <a:rPr lang="en-US" sz="1700" dirty="0" smtClean="0"/>
              <a:t>. You can also have a </a:t>
            </a:r>
            <a:r>
              <a:rPr lang="en-US" sz="1700" b="1" dirty="0" smtClean="0">
                <a:solidFill>
                  <a:schemeClr val="accent4"/>
                </a:solidFill>
              </a:rPr>
              <a:t>move constructor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05450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6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“Big 5” include: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/>
                </a:solidFill>
              </a:rPr>
              <a:t>copy constructor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3"/>
                </a:solidFill>
              </a:rPr>
              <a:t>move constructor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destructor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copy assignment operator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move assignment operator</a:t>
            </a:r>
          </a:p>
          <a:p>
            <a:r>
              <a:rPr lang="en-US" dirty="0" smtClean="0"/>
              <a:t>Normally, the compiler writes default versions of all five of these for you.</a:t>
            </a:r>
          </a:p>
          <a:p>
            <a:r>
              <a:rPr lang="en-US" dirty="0" smtClean="0"/>
              <a:t>If you have to write a custom version of any one of these, then </a:t>
            </a:r>
            <a:r>
              <a:rPr lang="en-US" b="1" i="1" dirty="0" smtClean="0"/>
              <a:t>write a corresponding version of all five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this is only necessary if the class manages some resources, e.g. through new/delete or by opening files.</a:t>
            </a:r>
          </a:p>
        </p:txBody>
      </p:sp>
    </p:spTree>
    <p:extLst>
      <p:ext uri="{BB962C8B-B14F-4D97-AF65-F5344CB8AC3E}">
        <p14:creationId xmlns:p14="http://schemas.microsoft.com/office/powerpoint/2010/main" val="237234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protected,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 and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members have three access levels: </a:t>
            </a:r>
            <a:r>
              <a:rPr lang="en-US" sz="2000" b="1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(anyone can access), </a:t>
            </a:r>
            <a:r>
              <a:rPr lang="en-US" sz="2000" b="1" dirty="0" smtClean="0">
                <a:solidFill>
                  <a:schemeClr val="accent3"/>
                </a:solidFill>
              </a:rPr>
              <a:t>protected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(only derived classes and friends can access), and </a:t>
            </a:r>
            <a:r>
              <a:rPr lang="en-US" sz="2000" b="1" dirty="0" smtClean="0">
                <a:solidFill>
                  <a:schemeClr val="accent2"/>
                </a:solidFill>
              </a:rPr>
              <a:t>private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(only this class can access).</a:t>
            </a:r>
          </a:p>
          <a:p>
            <a:r>
              <a:rPr lang="en-US" sz="2000" dirty="0" smtClean="0"/>
              <a:t>The </a:t>
            </a:r>
            <a:r>
              <a:rPr lang="en-US" sz="2000" b="1" i="1" dirty="0" smtClean="0"/>
              <a:t>only</a:t>
            </a:r>
            <a:r>
              <a:rPr lang="en-US" sz="2000" dirty="0" smtClean="0"/>
              <a:t> difference between a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is that class defaults to private and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defaults to public.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15986"/>
            <a:ext cx="434017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lass foo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get_value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// </a:t>
            </a:r>
            <a:r>
              <a:rPr lang="en-US" sz="1400" dirty="0">
                <a:latin typeface="Courier New"/>
                <a:cs typeface="Courier New"/>
              </a:rPr>
              <a:t>OK here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do_some_stuff_first</a:t>
            </a:r>
            <a:r>
              <a:rPr lang="en-US" sz="1400" dirty="0" smtClean="0">
                <a:latin typeface="Courier New"/>
                <a:cs typeface="Courier New"/>
              </a:rPr>
              <a:t>();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	/</a:t>
            </a:r>
            <a:r>
              <a:rPr lang="en-US" sz="1400" dirty="0">
                <a:latin typeface="Courier New"/>
                <a:cs typeface="Courier New"/>
              </a:rPr>
              <a:t>/ and here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return </a:t>
            </a:r>
            <a:r>
              <a:rPr lang="en-US" sz="1400" dirty="0" err="1" smtClean="0">
                <a:latin typeface="Courier New"/>
                <a:cs typeface="Courier New"/>
              </a:rPr>
              <a:t>my_value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protected: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void </a:t>
            </a:r>
            <a:r>
              <a:rPr lang="en-US" sz="1400" dirty="0" err="1" smtClean="0">
                <a:latin typeface="Courier New"/>
                <a:cs typeface="Courier New"/>
              </a:rPr>
              <a:t>do_some_stuff_first</a:t>
            </a:r>
            <a:r>
              <a:rPr lang="en-US" sz="1400" dirty="0" smtClean="0">
                <a:latin typeface="Courier New"/>
                <a:cs typeface="Courier New"/>
              </a:rPr>
              <a:t>() ...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my_value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9379" y="3777529"/>
            <a:ext cx="35245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f</a:t>
            </a:r>
            <a:r>
              <a:rPr lang="en-US" sz="1400" dirty="0" smtClean="0">
                <a:latin typeface="Courier New"/>
                <a:cs typeface="Courier New"/>
              </a:rPr>
              <a:t>oo instance;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this is an error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nstance.my_value</a:t>
            </a:r>
            <a:r>
              <a:rPr lang="en-US" sz="1400" dirty="0" smtClean="0">
                <a:latin typeface="Courier New"/>
                <a:cs typeface="Courier New"/>
              </a:rPr>
              <a:t> = 4;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this too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nstance.do_some_stuff_first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but this is OK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nstance.get_value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840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class can have zero of more </a:t>
            </a:r>
            <a:r>
              <a:rPr lang="en-US" sz="1800" b="1" dirty="0" smtClean="0">
                <a:solidFill>
                  <a:schemeClr val="accent6"/>
                </a:solidFill>
              </a:rPr>
              <a:t>base classes</a:t>
            </a:r>
            <a:r>
              <a:rPr lang="en-US" sz="1800" dirty="0" smtClean="0"/>
              <a:t>. The class </a:t>
            </a:r>
            <a:r>
              <a:rPr lang="en-US" sz="1800" b="1" dirty="0" smtClean="0">
                <a:solidFill>
                  <a:schemeClr val="accent3"/>
                </a:solidFill>
              </a:rPr>
              <a:t>inherits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smtClean="0"/>
              <a:t>all of the base classes’ member variables and methods. This class is now a </a:t>
            </a:r>
            <a:r>
              <a:rPr lang="en-US" sz="1800" b="1" dirty="0" smtClean="0">
                <a:solidFill>
                  <a:schemeClr val="accent1"/>
                </a:solidFill>
              </a:rPr>
              <a:t>derived class</a:t>
            </a:r>
            <a:r>
              <a:rPr lang="en-US" sz="1800" dirty="0" smtClean="0"/>
              <a:t> of its bases.</a:t>
            </a:r>
          </a:p>
          <a:p>
            <a:r>
              <a:rPr lang="en-US" sz="1800" b="1" dirty="0" err="1"/>
              <a:t>s</a:t>
            </a:r>
            <a:r>
              <a:rPr lang="en-US" sz="1800" b="1" dirty="0" err="1" smtClean="0"/>
              <a:t>tatic_cast</a:t>
            </a:r>
            <a:r>
              <a:rPr lang="en-US" sz="1800" b="1" dirty="0" smtClean="0"/>
              <a:t>&lt;</a:t>
            </a:r>
            <a:r>
              <a:rPr lang="is-IS" sz="1800" b="1" dirty="0" smtClean="0"/>
              <a:t>…&gt;</a:t>
            </a:r>
            <a:r>
              <a:rPr lang="is-IS" sz="1800" dirty="0" smtClean="0"/>
              <a:t> can convert from base to derived and vice versa.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1799"/>
            <a:ext cx="337052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A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x;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B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void foo();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class C : public A, private B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meaning_of_life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return 42;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480" y="4271540"/>
            <a:ext cx="4063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 instance;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OK, this is public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nstance.x</a:t>
            </a:r>
            <a:r>
              <a:rPr lang="en-US" sz="1400" dirty="0" smtClean="0">
                <a:latin typeface="Courier New"/>
                <a:cs typeface="Courier New"/>
              </a:rPr>
              <a:t> = 4;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error, foo is visible but private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instance.foo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we can access C’s own members too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C.meaning_of_life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838" y="2881402"/>
            <a:ext cx="2935045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Inheritance can be public, protected, or private. This limits the access level of the base classes members, but does not increase it. The default for </a:t>
            </a:r>
            <a:r>
              <a:rPr lang="en-US" sz="1400" b="1" dirty="0" smtClean="0"/>
              <a:t>class</a:t>
            </a:r>
            <a:r>
              <a:rPr lang="en-US" sz="1400" dirty="0" smtClean="0"/>
              <a:t> is private and for </a:t>
            </a:r>
            <a:r>
              <a:rPr lang="en-US" sz="1400" b="1" dirty="0" err="1" smtClean="0"/>
              <a:t>struct</a:t>
            </a:r>
            <a:r>
              <a:rPr lang="en-US" sz="1400" dirty="0" smtClean="0"/>
              <a:t> is public.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51755" y="2817370"/>
            <a:ext cx="2935045" cy="13542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class members can </a:t>
            </a:r>
            <a:r>
              <a:rPr lang="en-US" sz="1400" b="1" dirty="0" smtClean="0"/>
              <a:t>shadow </a:t>
            </a:r>
            <a:r>
              <a:rPr lang="en-US" sz="1400" dirty="0" smtClean="0"/>
              <a:t>base class members. You can get the base class member with a funky syntax:</a:t>
            </a:r>
          </a:p>
          <a:p>
            <a:endParaRPr lang="en-US" sz="1400" dirty="0"/>
          </a:p>
          <a:p>
            <a:r>
              <a:rPr lang="en-US" sz="1200" dirty="0" smtClean="0">
                <a:latin typeface="Courier New"/>
                <a:cs typeface="Courier New"/>
              </a:rPr>
              <a:t>Derived x;   </a:t>
            </a:r>
            <a:r>
              <a:rPr lang="en-US" sz="1200" dirty="0" err="1" smtClean="0">
                <a:latin typeface="Courier New"/>
                <a:cs typeface="Courier New"/>
              </a:rPr>
              <a:t>x.Base</a:t>
            </a:r>
            <a:r>
              <a:rPr lang="en-US" sz="1200" dirty="0" smtClean="0">
                <a:latin typeface="Courier New"/>
                <a:cs typeface="Courier New"/>
              </a:rPr>
              <a:t>::member();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377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an evolving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C++11</a:t>
            </a:r>
          </a:p>
          <a:p>
            <a:pPr lvl="1"/>
            <a:r>
              <a:rPr lang="en-US" dirty="0" smtClean="0"/>
              <a:t>First major update in 13 years.</a:t>
            </a:r>
          </a:p>
          <a:p>
            <a:pPr lvl="1"/>
            <a:r>
              <a:rPr lang="en-US" dirty="0" smtClean="0"/>
              <a:t>Brings many improvements, ushered in what is called “modern C++”.</a:t>
            </a:r>
          </a:p>
          <a:p>
            <a:pPr lvl="1"/>
            <a:r>
              <a:rPr lang="en-US" dirty="0" smtClean="0"/>
              <a:t>This is what we’ll be focusing on.</a:t>
            </a:r>
          </a:p>
          <a:p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Relatively minor update but brings some nifty new features</a:t>
            </a:r>
          </a:p>
          <a:p>
            <a:r>
              <a:rPr lang="en-US" dirty="0" smtClean="0"/>
              <a:t>C++17</a:t>
            </a:r>
          </a:p>
          <a:p>
            <a:pPr lvl="1"/>
            <a:r>
              <a:rPr lang="en-US" dirty="0" smtClean="0"/>
              <a:t>Brings lots of stuff like folds, structured bindings, </a:t>
            </a:r>
            <a:r>
              <a:rPr lang="en-US" dirty="0" err="1" smtClean="0"/>
              <a:t>constexpr</a:t>
            </a:r>
            <a:r>
              <a:rPr lang="en-US" dirty="0" smtClean="0"/>
              <a:t> if, class template deduction, </a:t>
            </a:r>
            <a:r>
              <a:rPr lang="en-US" dirty="0" err="1" smtClean="0"/>
              <a:t>std</a:t>
            </a:r>
            <a:r>
              <a:rPr lang="en-US" dirty="0" smtClean="0"/>
              <a:t>::variant/optional/any, and more.</a:t>
            </a:r>
          </a:p>
          <a:p>
            <a:r>
              <a:rPr lang="en-US" dirty="0" smtClean="0"/>
              <a:t>New standards expected every three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1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13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/>
              <a:t>Q</a:t>
            </a:r>
            <a:r>
              <a:rPr lang="en-US" sz="1800" dirty="0" smtClean="0"/>
              <a:t>: For big projects with lots of files, how does a function/class in file A use a function/class in file B?</a:t>
            </a:r>
          </a:p>
          <a:p>
            <a:r>
              <a:rPr lang="en-US" sz="1800" b="1" dirty="0" smtClean="0"/>
              <a:t>A</a:t>
            </a:r>
            <a:r>
              <a:rPr lang="en-US" sz="1800" dirty="0" smtClean="0"/>
              <a:t>: file A </a:t>
            </a:r>
            <a:r>
              <a:rPr lang="en-US" sz="1800" b="1" dirty="0" smtClean="0">
                <a:solidFill>
                  <a:schemeClr val="accent6"/>
                </a:solidFill>
              </a:rPr>
              <a:t>#include</a:t>
            </a:r>
            <a:r>
              <a:rPr lang="en-US" sz="1800" dirty="0" smtClean="0"/>
              <a:t>s a </a:t>
            </a:r>
            <a:r>
              <a:rPr lang="en-US" sz="1800" b="1" dirty="0" smtClean="0">
                <a:solidFill>
                  <a:schemeClr val="accent3"/>
                </a:solidFill>
              </a:rPr>
              <a:t>header file</a:t>
            </a:r>
            <a:r>
              <a:rPr lang="en-US" sz="1800" dirty="0" smtClean="0"/>
              <a:t> (usually ends in .</a:t>
            </a:r>
            <a:r>
              <a:rPr lang="en-US" sz="1800" dirty="0" err="1" smtClean="0"/>
              <a:t>hpp</a:t>
            </a:r>
            <a:r>
              <a:rPr lang="en-US" sz="1800" dirty="0" smtClean="0"/>
              <a:t>, .</a:t>
            </a:r>
            <a:r>
              <a:rPr lang="en-US" sz="1800" dirty="0" err="1" smtClean="0"/>
              <a:t>hxx</a:t>
            </a:r>
            <a:r>
              <a:rPr lang="en-US" sz="1800" dirty="0" smtClean="0"/>
              <a:t>, .</a:t>
            </a:r>
            <a:r>
              <a:rPr lang="en-US" sz="1800" dirty="0" err="1" smtClean="0"/>
              <a:t>hh</a:t>
            </a:r>
            <a:r>
              <a:rPr lang="en-US" sz="1800" dirty="0" smtClean="0"/>
              <a:t>, or .h) describing the contents of file B.</a:t>
            </a:r>
          </a:p>
          <a:p>
            <a:r>
              <a:rPr lang="en-US" sz="1800" dirty="0" smtClean="0"/>
              <a:t>Header files are just plain C++ code. They are </a:t>
            </a:r>
            <a:r>
              <a:rPr lang="en-US" sz="1800" b="1" dirty="0" smtClean="0">
                <a:solidFill>
                  <a:schemeClr val="accent1"/>
                </a:solidFill>
              </a:rPr>
              <a:t>textually substituted</a:t>
            </a:r>
            <a:r>
              <a:rPr lang="en-US" sz="1800" dirty="0" smtClean="0"/>
              <a:t> by </a:t>
            </a:r>
            <a:r>
              <a:rPr lang="en-US" sz="1800" b="1" dirty="0" smtClean="0"/>
              <a:t>#include</a:t>
            </a:r>
            <a:r>
              <a:rPr lang="en-US" sz="1800" dirty="0" smtClean="0"/>
              <a:t>. But, they generally contain certain types of constructs:</a:t>
            </a:r>
          </a:p>
          <a:p>
            <a:pPr lvl="1"/>
            <a:r>
              <a:rPr lang="en-US" sz="1600" b="1" dirty="0" smtClean="0">
                <a:solidFill>
                  <a:schemeClr val="accent5"/>
                </a:solidFill>
              </a:rPr>
              <a:t>Prototypes</a:t>
            </a:r>
            <a:r>
              <a:rPr lang="en-US" sz="1600" dirty="0" smtClean="0"/>
              <a:t>: this is the declaration of a function without its definition: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 err="1" smtClean="0">
                <a:latin typeface="Courier New"/>
                <a:cs typeface="Courier New"/>
              </a:rPr>
              <a:t>proto_func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x);</a:t>
            </a:r>
          </a:p>
          <a:p>
            <a:pPr lvl="1"/>
            <a:r>
              <a:rPr lang="en-US" sz="1600" b="1" dirty="0" smtClean="0">
                <a:cs typeface="Courier New"/>
              </a:rPr>
              <a:t>Class declarations</a:t>
            </a:r>
            <a:r>
              <a:rPr lang="en-US" sz="1600" dirty="0" smtClean="0">
                <a:cs typeface="Courier New"/>
              </a:rPr>
              <a:t>: a class, but with prototypes for most of its methods.</a:t>
            </a:r>
          </a:p>
          <a:p>
            <a:pPr lvl="1"/>
            <a:r>
              <a:rPr lang="en-US" sz="1600" b="1" dirty="0" smtClean="0">
                <a:solidFill>
                  <a:schemeClr val="accent2"/>
                </a:solidFill>
                <a:cs typeface="Courier New"/>
              </a:rPr>
              <a:t>Forward declarations</a:t>
            </a:r>
            <a:r>
              <a:rPr lang="en-US" sz="1600" dirty="0" smtClean="0">
                <a:cs typeface="Courier New"/>
              </a:rPr>
              <a:t>: this is like a prototype for a class.</a:t>
            </a:r>
          </a:p>
          <a:p>
            <a:pPr lvl="1"/>
            <a:r>
              <a:rPr lang="en-US" sz="1600" b="1" dirty="0" err="1" smtClean="0">
                <a:cs typeface="Courier New"/>
              </a:rPr>
              <a:t>Typedefs</a:t>
            </a:r>
            <a:r>
              <a:rPr lang="en-US" sz="1600" dirty="0" smtClean="0">
                <a:cs typeface="Courier New"/>
              </a:rPr>
              <a:t> and </a:t>
            </a:r>
            <a:r>
              <a:rPr lang="en-US" sz="1600" b="1" dirty="0" smtClean="0">
                <a:cs typeface="Courier New"/>
              </a:rPr>
              <a:t>using</a:t>
            </a:r>
            <a:r>
              <a:rPr lang="en-US" sz="1600" dirty="0" smtClean="0">
                <a:cs typeface="Courier New"/>
              </a:rPr>
              <a:t> statements</a:t>
            </a:r>
          </a:p>
          <a:p>
            <a:pPr lvl="1"/>
            <a:r>
              <a:rPr lang="en-US" sz="1600" b="1" dirty="0" smtClean="0">
                <a:solidFill>
                  <a:schemeClr val="accent4"/>
                </a:solidFill>
                <a:cs typeface="Courier New"/>
              </a:rPr>
              <a:t>Extern</a:t>
            </a:r>
            <a:r>
              <a:rPr lang="en-US" sz="1600" dirty="0" smtClean="0">
                <a:solidFill>
                  <a:schemeClr val="accent4"/>
                </a:solidFill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variables</a:t>
            </a:r>
          </a:p>
          <a:p>
            <a:pPr marL="457200" lvl="1" indent="0">
              <a:buNone/>
            </a:pPr>
            <a:endParaRPr lang="en-US" sz="1100" dirty="0"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#include “</a:t>
            </a:r>
            <a:r>
              <a:rPr lang="en-US" sz="1400" dirty="0" err="1" smtClean="0">
                <a:latin typeface="Courier New"/>
                <a:cs typeface="Courier New"/>
              </a:rPr>
              <a:t>some_other_file.hpp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now I can call functions and use types from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</a:t>
            </a:r>
            <a:r>
              <a:rPr lang="en-US" sz="1400" dirty="0" err="1" smtClean="0">
                <a:latin typeface="Courier New"/>
                <a:cs typeface="Courier New"/>
              </a:rPr>
              <a:t>some_other_file.cxx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#include “</a:t>
            </a:r>
            <a:r>
              <a:rPr lang="en-US" sz="1400" dirty="0" err="1" smtClean="0">
                <a:latin typeface="Courier New"/>
                <a:cs typeface="Courier New"/>
              </a:rPr>
              <a:t>my_project.hpp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another convention is to have a project- or module-wide header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116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inline and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306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Inline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methods (default if defined in class) and functions (requires </a:t>
            </a:r>
            <a:r>
              <a:rPr lang="en-US" sz="2400" b="1" dirty="0" smtClean="0"/>
              <a:t>inline</a:t>
            </a:r>
            <a:r>
              <a:rPr lang="en-US" sz="2400" dirty="0" smtClean="0"/>
              <a:t> keyword) can be substituted by the compiler into the calling code: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lass foo {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x; public: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getx</a:t>
            </a:r>
            <a:r>
              <a:rPr lang="en-US" sz="1800" dirty="0" smtClean="0">
                <a:latin typeface="Courier New"/>
                <a:cs typeface="Courier New"/>
              </a:rPr>
              <a:t>() { return x; } };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oo instance;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instance.getx</a:t>
            </a:r>
            <a:r>
              <a:rPr lang="en-US" sz="1800" dirty="0" smtClean="0">
                <a:latin typeface="Courier New"/>
                <a:cs typeface="Courier New"/>
              </a:rPr>
              <a:t>(); // compiler can turn this into </a:t>
            </a:r>
            <a:r>
              <a:rPr lang="en-US" sz="1800" dirty="0" err="1" smtClean="0">
                <a:latin typeface="Courier New"/>
                <a:cs typeface="Courier New"/>
              </a:rPr>
              <a:t>instance.x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Functions defined in header files should be </a:t>
            </a:r>
            <a:r>
              <a:rPr lang="en-US" sz="2400" b="1" dirty="0" smtClean="0">
                <a:solidFill>
                  <a:srgbClr val="000000"/>
                </a:solidFill>
              </a:rPr>
              <a:t>inline</a:t>
            </a:r>
            <a:r>
              <a:rPr lang="en-US" sz="2400" dirty="0" smtClean="0">
                <a:solidFill>
                  <a:srgbClr val="000000"/>
                </a:solidFill>
              </a:rPr>
              <a:t>, or else you get multiple definitions.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Static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variables and functions (but not methods!) do not exist outside the current translation unit: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// I can have a (possibly different) one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// of these in as many files as I like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helper_function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88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Lambda functions</a:t>
            </a:r>
            <a:r>
              <a:rPr lang="en-US" dirty="0" smtClean="0"/>
              <a:t> are anonymous functions defined for a special purpose.</a:t>
            </a:r>
          </a:p>
          <a:p>
            <a:r>
              <a:rPr lang="en-US" dirty="0" smtClean="0"/>
              <a:t>Lambdas can also </a:t>
            </a:r>
            <a:r>
              <a:rPr lang="en-US" b="1" dirty="0" smtClean="0">
                <a:solidFill>
                  <a:schemeClr val="accent3"/>
                </a:solidFill>
              </a:rPr>
              <a:t>capture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variables from the surrounding scope. The lambda stores a reference or copy of the captured variables in a </a:t>
            </a:r>
            <a:r>
              <a:rPr lang="en-US" b="1" dirty="0" smtClean="0">
                <a:solidFill>
                  <a:schemeClr val="accent1"/>
                </a:solidFill>
              </a:rPr>
              <a:t>closure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(essentially a </a:t>
            </a:r>
            <a:r>
              <a:rPr lang="en-US" dirty="0" err="1" smtClean="0"/>
              <a:t>struct</a:t>
            </a:r>
            <a:r>
              <a:rPr lang="en-US" dirty="0" smtClean="0"/>
              <a:t> defined on-the-fly).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let’s say we have a function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</a:t>
            </a:r>
            <a:r>
              <a:rPr lang="en-US" sz="2300" dirty="0" err="1" smtClean="0">
                <a:latin typeface="Courier New"/>
                <a:cs typeface="Courier New"/>
              </a:rPr>
              <a:t>for_each</a:t>
            </a:r>
            <a:r>
              <a:rPr lang="en-US" sz="2300" dirty="0" smtClean="0">
                <a:latin typeface="Courier New"/>
                <a:cs typeface="Courier New"/>
              </a:rPr>
              <a:t>(container, </a:t>
            </a:r>
            <a:r>
              <a:rPr lang="en-US" sz="2300" dirty="0" err="1" smtClean="0">
                <a:latin typeface="Courier New"/>
                <a:cs typeface="Courier New"/>
              </a:rPr>
              <a:t>func</a:t>
            </a:r>
            <a:r>
              <a:rPr lang="en-US" sz="23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300" dirty="0" err="1">
                <a:latin typeface="Courier New"/>
                <a:cs typeface="Courier New"/>
              </a:rPr>
              <a:t>i</a:t>
            </a:r>
            <a:r>
              <a:rPr lang="en-US" sz="2300" dirty="0" err="1" smtClean="0">
                <a:latin typeface="Courier New"/>
                <a:cs typeface="Courier New"/>
              </a:rPr>
              <a:t>nt</a:t>
            </a:r>
            <a:r>
              <a:rPr lang="en-US" sz="2300" dirty="0" smtClean="0">
                <a:latin typeface="Courier New"/>
                <a:cs typeface="Courier New"/>
              </a:rPr>
              <a:t> count = 0;</a:t>
            </a:r>
          </a:p>
          <a:p>
            <a:pPr marL="0" indent="0">
              <a:buNone/>
            </a:pPr>
            <a:r>
              <a:rPr lang="en-US" sz="2300" dirty="0" err="1">
                <a:latin typeface="Courier New"/>
                <a:cs typeface="Courier New"/>
              </a:rPr>
              <a:t>f</a:t>
            </a:r>
            <a:r>
              <a:rPr lang="en-US" sz="2300" dirty="0" err="1" smtClean="0">
                <a:latin typeface="Courier New"/>
                <a:cs typeface="Courier New"/>
              </a:rPr>
              <a:t>or_each</a:t>
            </a:r>
            <a:r>
              <a:rPr lang="en-US" sz="2300" dirty="0" smtClean="0">
                <a:latin typeface="Courier New"/>
                <a:cs typeface="Courier New"/>
              </a:rPr>
              <a:t>(</a:t>
            </a:r>
            <a:r>
              <a:rPr lang="en-US" sz="2300" dirty="0" err="1" smtClean="0">
                <a:latin typeface="Courier New"/>
                <a:cs typeface="Courier New"/>
              </a:rPr>
              <a:t>array_of_ints</a:t>
            </a:r>
            <a:r>
              <a:rPr lang="en-US" sz="23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[&amp;count](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x)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x = count++;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there are ‘count’ items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2422" y="3265587"/>
            <a:ext cx="38785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truct</a:t>
            </a:r>
            <a:r>
              <a:rPr lang="en-US" sz="1600" dirty="0" smtClean="0">
                <a:latin typeface="Courier New"/>
                <a:cs typeface="Courier New"/>
              </a:rPr>
              <a:t> counter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count = 0;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void operator()(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x)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x = count++;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ounter </a:t>
            </a:r>
            <a:r>
              <a:rPr lang="en-US" sz="1600" dirty="0" err="1" smtClean="0">
                <a:latin typeface="Courier New"/>
                <a:cs typeface="Courier New"/>
              </a:rPr>
              <a:t>cntr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f</a:t>
            </a:r>
            <a:r>
              <a:rPr lang="en-US" sz="1600" dirty="0" err="1" smtClean="0">
                <a:latin typeface="Courier New"/>
                <a:cs typeface="Courier New"/>
              </a:rPr>
              <a:t>or_each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array_of_ints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cntr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count = </a:t>
            </a:r>
            <a:r>
              <a:rPr lang="en-US" sz="1600" dirty="0" err="1" smtClean="0">
                <a:latin typeface="Courier New"/>
                <a:cs typeface="Courier New"/>
              </a:rPr>
              <a:t>cntr.count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6385" y="4706288"/>
            <a:ext cx="52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499" y="5663987"/>
            <a:ext cx="322321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lambda argument list (</a:t>
            </a:r>
            <a:r>
              <a:rPr lang="is-IS" dirty="0" smtClean="0"/>
              <a:t>…) can be omitted if it doesn’t take any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3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captures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576"/>
            <a:ext cx="8229600" cy="53269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Lambdas can capture any variable in the enclosing scope, but none are captured by default.</a:t>
            </a:r>
          </a:p>
          <a:p>
            <a:pPr lvl="1"/>
            <a:r>
              <a:rPr lang="en-US" b="1" dirty="0" smtClean="0"/>
              <a:t>[]</a:t>
            </a:r>
            <a:r>
              <a:rPr lang="en-US" dirty="0" smtClean="0"/>
              <a:t>: default, no capture</a:t>
            </a:r>
          </a:p>
          <a:p>
            <a:pPr lvl="1"/>
            <a:r>
              <a:rPr lang="en-US" b="1" dirty="0" smtClean="0"/>
              <a:t>[=]</a:t>
            </a:r>
            <a:r>
              <a:rPr lang="en-US" dirty="0" smtClean="0"/>
              <a:t>: capture all variables used in the lambda as copies</a:t>
            </a:r>
          </a:p>
          <a:p>
            <a:pPr lvl="1"/>
            <a:r>
              <a:rPr lang="en-US" b="1" dirty="0" smtClean="0"/>
              <a:t>[&amp;]</a:t>
            </a:r>
            <a:r>
              <a:rPr lang="en-US" dirty="0" smtClean="0"/>
              <a:t>: capture all variables used in the lambda by reference</a:t>
            </a:r>
          </a:p>
          <a:p>
            <a:pPr lvl="1"/>
            <a:r>
              <a:rPr lang="en-US" b="1" dirty="0" smtClean="0"/>
              <a:t>[name]</a:t>
            </a:r>
            <a:r>
              <a:rPr lang="en-US" dirty="0" smtClean="0"/>
              <a:t>: capture ‘name’ as a copy</a:t>
            </a:r>
          </a:p>
          <a:p>
            <a:pPr lvl="1"/>
            <a:r>
              <a:rPr lang="en-US" b="1" dirty="0" smtClean="0"/>
              <a:t>[&amp;name]</a:t>
            </a:r>
            <a:r>
              <a:rPr lang="en-US" dirty="0" smtClean="0"/>
              <a:t>: capture ‘name’ by reference</a:t>
            </a:r>
          </a:p>
          <a:p>
            <a:pPr lvl="1"/>
            <a:r>
              <a:rPr lang="en-US" b="1" dirty="0" smtClean="0"/>
              <a:t>[&amp;,</a:t>
            </a:r>
            <a:r>
              <a:rPr lang="en-US" b="1" dirty="0" err="1" smtClean="0"/>
              <a:t>but_copy_this</a:t>
            </a:r>
            <a:r>
              <a:rPr lang="en-US" b="1" dirty="0" smtClean="0"/>
              <a:t>]</a:t>
            </a:r>
            <a:r>
              <a:rPr lang="en-US" dirty="0" smtClean="0"/>
              <a:t>: mix-n-match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Variables captured as copies can’t be modified unless the lambda is </a:t>
            </a:r>
            <a:r>
              <a:rPr lang="en-US" b="1" dirty="0" smtClean="0">
                <a:solidFill>
                  <a:schemeClr val="accent6"/>
                </a:solidFill>
              </a:rPr>
              <a:t>mutable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sz="21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dirty="0" err="1" smtClean="0">
                <a:latin typeface="Courier New"/>
                <a:cs typeface="Courier New"/>
              </a:rPr>
              <a:t>int</a:t>
            </a:r>
            <a:r>
              <a:rPr lang="en-US" sz="2100" dirty="0" smtClean="0">
                <a:latin typeface="Courier New"/>
                <a:cs typeface="Courier New"/>
              </a:rPr>
              <a:t> x = 3;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[=] mutabl</a:t>
            </a:r>
            <a:r>
              <a:rPr lang="en-US" sz="2100" dirty="0">
                <a:latin typeface="Courier New"/>
                <a:cs typeface="Courier New"/>
              </a:rPr>
              <a:t>e</a:t>
            </a:r>
            <a:endParaRPr lang="en-US" sz="21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2100" dirty="0">
                <a:latin typeface="Courier New"/>
                <a:cs typeface="Courier New"/>
              </a:rPr>
              <a:t>	</a:t>
            </a:r>
            <a:r>
              <a:rPr lang="en-US" sz="2100" dirty="0" smtClean="0">
                <a:latin typeface="Courier New"/>
                <a:cs typeface="Courier New"/>
              </a:rPr>
              <a:t>x = 2; // would be an error without ‘mutable’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}();</a:t>
            </a:r>
          </a:p>
        </p:txBody>
      </p:sp>
    </p:spTree>
    <p:extLst>
      <p:ext uri="{BB962C8B-B14F-4D97-AF65-F5344CB8AC3E}">
        <p14:creationId xmlns:p14="http://schemas.microsoft.com/office/powerpoint/2010/main" val="2453790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lambdas for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Lambdas can be saved in a variable for delayed or repeated use. </a:t>
            </a:r>
            <a:r>
              <a:rPr lang="en-US" b="1" dirty="0" smtClean="0"/>
              <a:t>auto</a:t>
            </a:r>
            <a:r>
              <a:rPr lang="en-US" dirty="0" smtClean="0"/>
              <a:t> is very useful for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79646"/>
                </a:solidFill>
              </a:rPr>
              <a:t>Pure lambdas</a:t>
            </a:r>
            <a:r>
              <a:rPr lang="en-US" dirty="0" smtClean="0"/>
              <a:t> (with no captures) can be converted to a function pointer: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You can also save them in the </a:t>
            </a:r>
            <a:r>
              <a:rPr lang="en-US" b="1" dirty="0" err="1" smtClean="0">
                <a:solidFill>
                  <a:schemeClr val="accent3"/>
                </a:solidFill>
              </a:rPr>
              <a:t>std</a:t>
            </a:r>
            <a:r>
              <a:rPr lang="en-US" b="1" dirty="0" smtClean="0">
                <a:solidFill>
                  <a:schemeClr val="accent3"/>
                </a:solidFill>
              </a:rPr>
              <a:t>::function</a:t>
            </a:r>
            <a:r>
              <a:rPr lang="en-US" dirty="0" smtClean="0"/>
              <a:t> type (even with captures):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252" y="2218272"/>
            <a:ext cx="4863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uto </a:t>
            </a:r>
            <a:r>
              <a:rPr lang="en-US" sz="1600" dirty="0" err="1" smtClean="0">
                <a:latin typeface="Courier New"/>
                <a:cs typeface="Courier New"/>
              </a:rPr>
              <a:t>func</a:t>
            </a:r>
            <a:r>
              <a:rPr lang="en-US" sz="1600" dirty="0" smtClean="0">
                <a:latin typeface="Courier New"/>
                <a:cs typeface="Courier New"/>
              </a:rPr>
              <a:t> = [&amp;](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x,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y) { </a:t>
            </a:r>
            <a:r>
              <a:rPr lang="is-IS" sz="1600" dirty="0" smtClean="0">
                <a:latin typeface="Courier New"/>
                <a:cs typeface="Courier New"/>
              </a:rPr>
              <a:t>... };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</a:t>
            </a:r>
            <a:r>
              <a:rPr lang="is-IS" sz="1600" dirty="0" smtClean="0">
                <a:latin typeface="Courier New"/>
                <a:cs typeface="Courier New"/>
              </a:rPr>
              <a:t>unc(1, 2);</a:t>
            </a:r>
          </a:p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is-IS" sz="1600" dirty="0" smtClean="0">
                <a:latin typeface="Courier New"/>
                <a:cs typeface="Courier New"/>
              </a:rPr>
              <a:t>o_something_with_this(func);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252" y="3843387"/>
            <a:ext cx="335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(*</a:t>
            </a:r>
            <a:r>
              <a:rPr lang="en-US" sz="1600" dirty="0" err="1" smtClean="0">
                <a:latin typeface="Courier New"/>
                <a:cs typeface="Courier New"/>
              </a:rPr>
              <a:t>sqr</a:t>
            </a:r>
            <a:r>
              <a:rPr lang="en-US" sz="1600" dirty="0" smtClean="0">
                <a:latin typeface="Courier New"/>
                <a:cs typeface="Courier New"/>
              </a:rPr>
              <a:t>)(double) = 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[](double x) -&gt; double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{ </a:t>
            </a:r>
            <a:r>
              <a:rPr lang="is-IS" sz="1600" dirty="0" smtClean="0">
                <a:latin typeface="Courier New"/>
                <a:cs typeface="Courier New"/>
              </a:rPr>
              <a:t>return 2*x; };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9080" y="3875403"/>
            <a:ext cx="383156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return type for a lambda can usually be </a:t>
            </a:r>
            <a:r>
              <a:rPr lang="en-US" sz="1600" b="1" dirty="0" smtClean="0"/>
              <a:t>deduced</a:t>
            </a:r>
            <a:r>
              <a:rPr lang="en-US" sz="1600" dirty="0" smtClean="0"/>
              <a:t>. Otherwise, you have to specify with the </a:t>
            </a:r>
            <a:r>
              <a:rPr lang="en-US" sz="1600" b="1" dirty="0" smtClean="0"/>
              <a:t>trailing return type</a:t>
            </a:r>
            <a:r>
              <a:rPr lang="en-US" sz="1600" dirty="0" smtClean="0"/>
              <a:t> syntax.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1140" y="5340441"/>
            <a:ext cx="8034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base = M_E;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::function&lt;double(double)&gt; </a:t>
            </a:r>
            <a:r>
              <a:rPr lang="en-US" sz="1600" dirty="0" err="1" smtClean="0">
                <a:latin typeface="Courier New"/>
                <a:cs typeface="Courier New"/>
              </a:rPr>
              <a:t>exp</a:t>
            </a:r>
            <a:r>
              <a:rPr lang="en-US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[base](double exponent) { return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pow</a:t>
            </a:r>
            <a:r>
              <a:rPr lang="en-US" sz="1600" dirty="0" smtClean="0">
                <a:latin typeface="Courier New"/>
                <a:cs typeface="Courier New"/>
              </a:rPr>
              <a:t>(base, exponent); 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e</a:t>
            </a:r>
            <a:r>
              <a:rPr lang="en-US" sz="1600" dirty="0" err="1" smtClean="0">
                <a:latin typeface="Courier New"/>
                <a:cs typeface="Courier New"/>
              </a:rPr>
              <a:t>xp</a:t>
            </a:r>
            <a:r>
              <a:rPr lang="en-US" sz="1600" dirty="0" smtClean="0">
                <a:latin typeface="Courier New"/>
                <a:cs typeface="Courier New"/>
              </a:rPr>
              <a:t>(-1.0);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633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Templates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are one of C++’s most important and most complicated features.</a:t>
            </a:r>
          </a:p>
          <a:p>
            <a:r>
              <a:rPr lang="en-US" dirty="0" smtClean="0"/>
              <a:t>The most common use of templates is to create </a:t>
            </a:r>
            <a:r>
              <a:rPr lang="en-US" b="1" dirty="0" smtClean="0">
                <a:solidFill>
                  <a:schemeClr val="accent3"/>
                </a:solidFill>
              </a:rPr>
              <a:t>generic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code: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>
                <a:latin typeface="Courier New"/>
                <a:cs typeface="Courier New"/>
              </a:rPr>
              <a:t>float_thing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>
                <a:latin typeface="Courier New"/>
                <a:cs typeface="Courier New"/>
              </a:rPr>
              <a:t>double_thing</a:t>
            </a:r>
            <a:r>
              <a:rPr lang="en-US" sz="2200" dirty="0">
                <a:latin typeface="Courier New"/>
                <a:cs typeface="Courier New"/>
              </a:rPr>
              <a:t>..</a:t>
            </a:r>
            <a:r>
              <a:rPr lang="en-US" sz="2200" dirty="0" smtClean="0">
                <a:latin typeface="Courier New"/>
                <a:cs typeface="Courier New"/>
              </a:rPr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</a:t>
            </a:r>
            <a:r>
              <a:rPr lang="en-US" sz="2200" dirty="0" smtClean="0">
                <a:latin typeface="Courier New"/>
                <a:cs typeface="Courier New"/>
              </a:rPr>
              <a:t>lass </a:t>
            </a:r>
            <a:r>
              <a:rPr lang="en-US" sz="2200" dirty="0" err="1" smtClean="0">
                <a:latin typeface="Courier New"/>
                <a:cs typeface="Courier New"/>
              </a:rPr>
              <a:t>complex_float_thing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complex_double_thing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int_thing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long_thing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some_other_thing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5097" y="3553727"/>
            <a:ext cx="34168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template &lt;</a:t>
            </a:r>
            <a:r>
              <a:rPr lang="en-US" sz="2000" dirty="0" err="1" smtClean="0">
                <a:latin typeface="Courier New"/>
                <a:cs typeface="Courier New"/>
              </a:rPr>
              <a:t>typename</a:t>
            </a:r>
            <a:r>
              <a:rPr lang="en-US" sz="20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lass thing;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thing&lt;float&gt; ...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thing</a:t>
            </a:r>
            <a:r>
              <a:rPr lang="en-US" sz="2000" dirty="0" smtClean="0">
                <a:latin typeface="Courier New"/>
                <a:cs typeface="Courier New"/>
              </a:rPr>
              <a:t>&lt;double&gt; </a:t>
            </a:r>
            <a:r>
              <a:rPr lang="en-US" sz="2000" dirty="0">
                <a:latin typeface="Courier New"/>
                <a:cs typeface="Courier New"/>
              </a:rPr>
              <a:t>...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// etc.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30409" y="3713805"/>
            <a:ext cx="992579" cy="3628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arrays (using the </a:t>
            </a:r>
            <a:r>
              <a:rPr lang="en-US" dirty="0" err="1" smtClean="0"/>
              <a:t>std</a:t>
            </a:r>
            <a:r>
              <a:rPr lang="en-US" dirty="0" smtClean="0"/>
              <a:t>::vector template):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::vector</a:t>
            </a:r>
            <a:r>
              <a:rPr lang="en-US" sz="2400" b="1" dirty="0" smtClean="0">
                <a:latin typeface="Courier New"/>
                <a:cs typeface="Courier New"/>
              </a:rPr>
              <a:t>&lt;double&gt;</a:t>
            </a:r>
            <a:r>
              <a:rPr lang="en-US" sz="2400" dirty="0" smtClean="0">
                <a:latin typeface="Courier New"/>
                <a:cs typeface="Courier New"/>
              </a:rPr>
              <a:t> array;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a</a:t>
            </a:r>
            <a:r>
              <a:rPr lang="en-US" sz="2400" dirty="0" err="1" smtClean="0">
                <a:latin typeface="Courier New"/>
                <a:cs typeface="Courier New"/>
              </a:rPr>
              <a:t>rray.resize</a:t>
            </a:r>
            <a:r>
              <a:rPr lang="en-US" sz="2400" dirty="0" smtClean="0">
                <a:latin typeface="Courier New"/>
                <a:cs typeface="Courier New"/>
              </a:rPr>
              <a:t>(100);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or 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= 0;i &lt; </a:t>
            </a:r>
            <a:r>
              <a:rPr lang="en-US" sz="2400" dirty="0" err="1" smtClean="0">
                <a:latin typeface="Courier New"/>
                <a:cs typeface="Courier New"/>
              </a:rPr>
              <a:t>array.size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array[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] =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*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Functions can also be templates: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template &lt;</a:t>
            </a:r>
            <a:r>
              <a:rPr lang="en-US" sz="2400" b="1" dirty="0" err="1" smtClean="0">
                <a:latin typeface="Courier New"/>
                <a:cs typeface="Courier New"/>
              </a:rPr>
              <a:t>typename</a:t>
            </a:r>
            <a:r>
              <a:rPr lang="en-US" sz="2400" b="1" dirty="0" smtClean="0"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::complex</a:t>
            </a:r>
            <a:r>
              <a:rPr lang="en-US" sz="2400" b="1" dirty="0" smtClean="0">
                <a:latin typeface="Courier New"/>
                <a:cs typeface="Courier New"/>
              </a:rPr>
              <a:t>&lt;T&gt;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complex_from_mag_angle</a:t>
            </a:r>
            <a:r>
              <a:rPr lang="en-US" sz="2400" dirty="0" smtClean="0">
                <a:latin typeface="Courier New"/>
                <a:cs typeface="Courier New"/>
              </a:rPr>
              <a:t>(T mag, T angle)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::complex</a:t>
            </a:r>
            <a:r>
              <a:rPr lang="en-US" sz="2400" b="1" dirty="0" smtClean="0">
                <a:latin typeface="Courier New"/>
                <a:cs typeface="Courier New"/>
              </a:rPr>
              <a:t>&lt;T&gt;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</a:t>
            </a:r>
            <a:r>
              <a:rPr lang="en-US" sz="2400" dirty="0" err="1" smtClean="0">
                <a:latin typeface="Courier New"/>
                <a:cs typeface="Courier New"/>
              </a:rPr>
              <a:t>cos</a:t>
            </a:r>
            <a:r>
              <a:rPr lang="en-US" sz="2400" dirty="0" smtClean="0">
                <a:latin typeface="Courier New"/>
                <a:cs typeface="Courier New"/>
              </a:rPr>
              <a:t>(angle)*mag,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                      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::sin(angle)*mag);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492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669"/>
            <a:ext cx="8229600" cy="5357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Sometimes you want a template function or class to do something special for a particular type. This can be accomplished with </a:t>
            </a:r>
            <a:r>
              <a:rPr lang="en-US" b="1" dirty="0" smtClean="0">
                <a:solidFill>
                  <a:srgbClr val="F79646"/>
                </a:solidFill>
              </a:rPr>
              <a:t>template specialization</a:t>
            </a:r>
            <a:r>
              <a:rPr lang="en-US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generic implementation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note that template parameters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can have default values too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e.g. foo&lt;&gt; = foo&lt;double&gt;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T=double&gt;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foo { ... };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specialization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template &lt;&gt;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class foo&lt;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&gt; { ... }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</a:t>
            </a:r>
            <a:r>
              <a:rPr lang="en-US" sz="2400" dirty="0" smtClean="0">
                <a:latin typeface="Courier New"/>
                <a:cs typeface="Courier New"/>
              </a:rPr>
              <a:t>more specializations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if needed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template &lt;&gt;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class foo</a:t>
            </a:r>
            <a:r>
              <a:rPr lang="en-US" sz="2400" dirty="0" smtClean="0">
                <a:latin typeface="Courier New"/>
                <a:cs typeface="Courier New"/>
              </a:rPr>
              <a:t>&lt;long&gt; </a:t>
            </a:r>
            <a:r>
              <a:rPr lang="en-US" sz="2400" dirty="0">
                <a:latin typeface="Courier New"/>
                <a:cs typeface="Courier New"/>
              </a:rPr>
              <a:t>{ ...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8170" y="3435701"/>
            <a:ext cx="397863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Courier New"/>
                <a:cs typeface="Courier New"/>
              </a:rPr>
              <a:t>// it doesn’t have to be T...</a:t>
            </a:r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template &lt;</a:t>
            </a:r>
            <a:r>
              <a:rPr lang="en-US" sz="1700" dirty="0" err="1" smtClean="0">
                <a:latin typeface="Courier New"/>
                <a:cs typeface="Courier New"/>
              </a:rPr>
              <a:t>typename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MyType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>
                <a:latin typeface="Courier New"/>
                <a:cs typeface="Courier New"/>
              </a:rPr>
              <a:t>v</a:t>
            </a:r>
            <a:r>
              <a:rPr lang="en-US" sz="1700" dirty="0" smtClean="0">
                <a:latin typeface="Courier New"/>
                <a:cs typeface="Courier New"/>
              </a:rPr>
              <a:t>oid process(</a:t>
            </a:r>
            <a:r>
              <a:rPr lang="en-US" sz="1700" dirty="0" err="1" smtClean="0">
                <a:latin typeface="Courier New"/>
                <a:cs typeface="Courier New"/>
              </a:rPr>
              <a:t>MyType</a:t>
            </a:r>
            <a:r>
              <a:rPr lang="en-US" sz="1700" dirty="0" smtClean="0">
                <a:latin typeface="Courier New"/>
                <a:cs typeface="Courier New"/>
              </a:rPr>
              <a:t>&amp; item);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// calls process&lt;</a:t>
            </a:r>
            <a:r>
              <a:rPr lang="en-US" sz="1700" dirty="0" err="1" smtClean="0">
                <a:latin typeface="Courier New"/>
                <a:cs typeface="Courier New"/>
              </a:rPr>
              <a:t>int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 err="1" smtClean="0">
                <a:latin typeface="Courier New"/>
                <a:cs typeface="Courier New"/>
              </a:rPr>
              <a:t>nt</a:t>
            </a:r>
            <a:r>
              <a:rPr lang="en-US" sz="1700" dirty="0" smtClean="0">
                <a:latin typeface="Courier New"/>
                <a:cs typeface="Courier New"/>
              </a:rPr>
              <a:t> x; process(x); 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// template functions can</a:t>
            </a:r>
          </a:p>
          <a:p>
            <a:r>
              <a:rPr lang="en-US" sz="1700" dirty="0" smtClean="0">
                <a:latin typeface="Courier New"/>
                <a:cs typeface="Courier New"/>
              </a:rPr>
              <a:t>// be specialized too</a:t>
            </a:r>
          </a:p>
          <a:p>
            <a:r>
              <a:rPr lang="en-US" sz="1700" dirty="0">
                <a:latin typeface="Courier New"/>
                <a:cs typeface="Courier New"/>
              </a:rPr>
              <a:t>t</a:t>
            </a:r>
            <a:r>
              <a:rPr lang="en-US" sz="1700" dirty="0" smtClean="0">
                <a:latin typeface="Courier New"/>
                <a:cs typeface="Courier New"/>
              </a:rPr>
              <a:t>emplate &lt;&gt;</a:t>
            </a:r>
          </a:p>
          <a:p>
            <a:r>
              <a:rPr lang="en-US" sz="1700" dirty="0">
                <a:latin typeface="Courier New"/>
                <a:cs typeface="Courier New"/>
              </a:rPr>
              <a:t>v</a:t>
            </a:r>
            <a:r>
              <a:rPr lang="en-US" sz="1700" dirty="0" smtClean="0">
                <a:latin typeface="Courier New"/>
                <a:cs typeface="Courier New"/>
              </a:rPr>
              <a:t>oid process&lt;</a:t>
            </a:r>
            <a:r>
              <a:rPr lang="en-US" sz="1700" dirty="0" err="1" smtClean="0">
                <a:latin typeface="Courier New"/>
                <a:cs typeface="Courier New"/>
              </a:rPr>
              <a:t>SpecialType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(</a:t>
            </a:r>
            <a:r>
              <a:rPr lang="en-US" sz="1700" dirty="0" err="1" smtClean="0">
                <a:latin typeface="Courier New"/>
                <a:cs typeface="Courier New"/>
              </a:rPr>
              <a:t>SpecialType</a:t>
            </a:r>
            <a:r>
              <a:rPr lang="en-US" sz="1700" dirty="0" smtClean="0">
                <a:latin typeface="Courier New"/>
                <a:cs typeface="Courier New"/>
              </a:rPr>
              <a:t>&amp; item);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4842" y="2177060"/>
            <a:ext cx="4034352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 templates don’t necessarily need the </a:t>
            </a:r>
            <a:r>
              <a:rPr lang="en-US" sz="1600" b="1" dirty="0" smtClean="0">
                <a:solidFill>
                  <a:schemeClr val="accent1"/>
                </a:solidFill>
              </a:rPr>
              <a:t>template parameter list</a:t>
            </a:r>
            <a:r>
              <a:rPr lang="en-US" sz="1600" dirty="0" smtClean="0"/>
              <a:t> (&lt;</a:t>
            </a:r>
            <a:r>
              <a:rPr lang="is-IS" sz="1600" dirty="0" smtClean="0"/>
              <a:t>…&gt;) when they are called. When the parameters can be </a:t>
            </a:r>
            <a:r>
              <a:rPr lang="is-IS" sz="1600" b="1" dirty="0" smtClean="0">
                <a:solidFill>
                  <a:schemeClr val="accent2"/>
                </a:solidFill>
              </a:rPr>
              <a:t>deduced</a:t>
            </a:r>
            <a:r>
              <a:rPr lang="is-IS" sz="1600" dirty="0" smtClean="0">
                <a:solidFill>
                  <a:schemeClr val="accent2"/>
                </a:solidFill>
              </a:rPr>
              <a:t> </a:t>
            </a:r>
            <a:r>
              <a:rPr lang="is-IS" sz="1600" dirty="0" smtClean="0"/>
              <a:t>from the arguments it can be left off.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5216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templates (but not functions!) can be </a:t>
            </a:r>
            <a:r>
              <a:rPr lang="en-US" b="1" dirty="0" smtClean="0">
                <a:solidFill>
                  <a:schemeClr val="accent6"/>
                </a:solidFill>
              </a:rPr>
              <a:t>partially specialized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Key, 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Value&gt;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map { ... };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special implementation for when the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key is a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::string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en-US" sz="2400" dirty="0" smtClean="0">
                <a:latin typeface="Courier New"/>
                <a:cs typeface="Courier New"/>
              </a:rPr>
              <a:t>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Value&gt;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map&lt;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::string, Value&gt; { ... };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2020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74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Sometimes you need a template, but you don’t know how many template parameters there will be. </a:t>
            </a:r>
            <a:r>
              <a:rPr lang="en-US" sz="2000" b="1" dirty="0" err="1" smtClean="0">
                <a:solidFill>
                  <a:schemeClr val="accent6"/>
                </a:solidFill>
              </a:rPr>
              <a:t>Variadic</a:t>
            </a:r>
            <a:r>
              <a:rPr lang="en-US" sz="2000" b="1" dirty="0" smtClean="0">
                <a:solidFill>
                  <a:schemeClr val="accent6"/>
                </a:solidFill>
              </a:rPr>
              <a:t> templates</a:t>
            </a:r>
            <a:r>
              <a:rPr lang="en-US" sz="2000" dirty="0" smtClean="0"/>
              <a:t> allow you to take any number of parameters in a </a:t>
            </a:r>
            <a:r>
              <a:rPr lang="en-US" sz="2000" b="1" dirty="0" smtClean="0">
                <a:solidFill>
                  <a:schemeClr val="accent1"/>
                </a:solidFill>
              </a:rPr>
              <a:t>parameter pack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An expression involving the parameter pack is </a:t>
            </a:r>
            <a:r>
              <a:rPr lang="en-US" sz="2000" b="1" dirty="0" smtClean="0">
                <a:solidFill>
                  <a:schemeClr val="accent3"/>
                </a:solidFill>
              </a:rPr>
              <a:t>expanded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with the “</a:t>
            </a:r>
            <a:r>
              <a:rPr lang="is-IS" sz="2000" dirty="0" smtClean="0"/>
              <a:t>…” operator.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Func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... Types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</a:t>
            </a:r>
            <a:r>
              <a:rPr lang="en-US" sz="1400" dirty="0" smtClean="0">
                <a:latin typeface="Courier New"/>
                <a:cs typeface="Courier New"/>
              </a:rPr>
              <a:t>uto call(</a:t>
            </a:r>
            <a:r>
              <a:rPr lang="en-US" sz="1400" dirty="0" err="1" smtClean="0">
                <a:latin typeface="Courier New"/>
                <a:cs typeface="Courier New"/>
              </a:rPr>
              <a:t>Func</a:t>
            </a:r>
            <a:r>
              <a:rPr lang="en-US" sz="1400" dirty="0" smtClean="0">
                <a:latin typeface="Courier New"/>
                <a:cs typeface="Courier New"/>
              </a:rPr>
              <a:t>&amp;&amp; f, </a:t>
            </a:r>
            <a:r>
              <a:rPr lang="en-US" sz="1400" b="1" dirty="0" smtClean="0">
                <a:latin typeface="Courier New"/>
                <a:cs typeface="Courier New"/>
              </a:rPr>
              <a:t>Types&amp;&amp;... </a:t>
            </a:r>
            <a:r>
              <a:rPr lang="en-US" sz="1400" b="1" dirty="0" err="1">
                <a:latin typeface="Courier New"/>
                <a:cs typeface="Courier New"/>
              </a:rPr>
              <a:t>a</a:t>
            </a:r>
            <a:r>
              <a:rPr lang="en-US" sz="1400" b="1" dirty="0" err="1" smtClean="0">
                <a:latin typeface="Courier New"/>
                <a:cs typeface="Courier New"/>
              </a:rPr>
              <a:t>rgs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// this part is optional in C++14 and later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-&gt; </a:t>
            </a:r>
            <a:r>
              <a:rPr lang="en-US" sz="1400" dirty="0" err="1" smtClean="0">
                <a:latin typeface="Courier New"/>
                <a:cs typeface="Courier New"/>
              </a:rPr>
              <a:t>decltype</a:t>
            </a:r>
            <a:r>
              <a:rPr lang="en-US" sz="1400" dirty="0" smtClean="0">
                <a:latin typeface="Courier New"/>
                <a:cs typeface="Courier New"/>
              </a:rPr>
              <a:t>(f(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::forward&lt;Types&gt;(</a:t>
            </a:r>
            <a:r>
              <a:rPr lang="en-US" sz="1400" dirty="0" err="1" smtClean="0">
                <a:latin typeface="Courier New"/>
                <a:cs typeface="Courier New"/>
              </a:rPr>
              <a:t>args</a:t>
            </a:r>
            <a:r>
              <a:rPr lang="en-US" sz="1400" dirty="0" smtClean="0">
                <a:latin typeface="Courier New"/>
                <a:cs typeface="Courier New"/>
              </a:rPr>
              <a:t>)...))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return f(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::forward&lt;Types&gt;(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  <a:r>
              <a:rPr lang="is-IS" sz="1400" b="1" dirty="0" smtClean="0">
                <a:latin typeface="Courier New"/>
                <a:cs typeface="Courier New"/>
              </a:rPr>
              <a:t>...</a:t>
            </a:r>
            <a:r>
              <a:rPr lang="is-IS" sz="1400" dirty="0" smtClean="0">
                <a:latin typeface="Courier New"/>
                <a:cs typeface="Courier New"/>
              </a:rPr>
              <a:t>);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sz="2000" dirty="0" smtClean="0">
                <a:cs typeface="Courier New"/>
              </a:rPr>
              <a:t>This is an example of </a:t>
            </a:r>
            <a:r>
              <a:rPr lang="en-US" sz="2000" b="1" dirty="0" smtClean="0">
                <a:solidFill>
                  <a:schemeClr val="accent2"/>
                </a:solidFill>
                <a:cs typeface="Courier New"/>
              </a:rPr>
              <a:t>perfect forwarding</a:t>
            </a:r>
            <a:r>
              <a:rPr lang="en-US" sz="2000" dirty="0" smtClean="0">
                <a:cs typeface="Courier New"/>
              </a:rPr>
              <a:t>, which uses something called a </a:t>
            </a:r>
            <a:r>
              <a:rPr lang="en-US" sz="2000" b="1" dirty="0" smtClean="0">
                <a:solidFill>
                  <a:schemeClr val="accent4"/>
                </a:solidFill>
                <a:cs typeface="Courier New"/>
              </a:rPr>
              <a:t>universal reference</a:t>
            </a:r>
            <a:r>
              <a:rPr lang="en-US" sz="2000" dirty="0" smtClean="0">
                <a:cs typeface="Courier New"/>
              </a:rPr>
              <a:t> (template + </a:t>
            </a:r>
            <a:r>
              <a:rPr lang="en-US" sz="2000" dirty="0" err="1" smtClean="0">
                <a:cs typeface="Courier New"/>
              </a:rPr>
              <a:t>rvalue</a:t>
            </a:r>
            <a:r>
              <a:rPr lang="en-US" sz="2000" dirty="0" smtClean="0">
                <a:cs typeface="Courier New"/>
              </a:rPr>
              <a:t> reference). The details of this are outside our scope.</a:t>
            </a: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78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Preamble: from code to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programs are </a:t>
            </a:r>
            <a:r>
              <a:rPr lang="en-US" dirty="0" smtClean="0"/>
              <a:t>structured </a:t>
            </a:r>
            <a:r>
              <a:rPr lang="en-US" dirty="0" smtClean="0"/>
              <a:t>as one or more source files (called </a:t>
            </a:r>
            <a:r>
              <a:rPr lang="en-US" b="1" dirty="0" smtClean="0">
                <a:solidFill>
                  <a:srgbClr val="F79646"/>
                </a:solidFill>
              </a:rPr>
              <a:t>translation units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translation units are </a:t>
            </a:r>
            <a:r>
              <a:rPr lang="en-US" b="1" dirty="0" smtClean="0">
                <a:solidFill>
                  <a:schemeClr val="accent2"/>
                </a:solidFill>
              </a:rPr>
              <a:t>compiled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C0504D"/>
                </a:solidFill>
              </a:rPr>
              <a:t>built</a:t>
            </a:r>
            <a:r>
              <a:rPr lang="en-US" dirty="0" smtClean="0"/>
              <a:t>) into sequences of machine instructions by the </a:t>
            </a:r>
            <a:r>
              <a:rPr lang="en-US" b="1" dirty="0" smtClean="0">
                <a:solidFill>
                  <a:schemeClr val="accent3"/>
                </a:solidFill>
              </a:rPr>
              <a:t>compiler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compiled code is generally first </a:t>
            </a:r>
            <a:r>
              <a:rPr lang="en-US" dirty="0" smtClean="0"/>
              <a:t>placed in an </a:t>
            </a:r>
            <a:r>
              <a:rPr lang="en-US" b="1" dirty="0" smtClean="0">
                <a:solidFill>
                  <a:schemeClr val="accent1"/>
                </a:solidFill>
              </a:rPr>
              <a:t>object </a:t>
            </a:r>
            <a:r>
              <a:rPr lang="en-US" b="1" dirty="0" smtClean="0">
                <a:solidFill>
                  <a:schemeClr val="accent1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smtClean="0"/>
              <a:t>(one for </a:t>
            </a:r>
            <a:r>
              <a:rPr lang="en-US" dirty="0" smtClean="0"/>
              <a:t>each translation </a:t>
            </a:r>
            <a:r>
              <a:rPr lang="en-US" dirty="0" smtClean="0"/>
              <a:t>unit).</a:t>
            </a:r>
            <a:endParaRPr lang="en-US" dirty="0" smtClean="0"/>
          </a:p>
          <a:p>
            <a:r>
              <a:rPr lang="en-US" dirty="0" smtClean="0"/>
              <a:t>The object files are then </a:t>
            </a:r>
            <a:r>
              <a:rPr lang="en-US" b="1" dirty="0" smtClean="0">
                <a:solidFill>
                  <a:schemeClr val="accent4"/>
                </a:solidFill>
              </a:rPr>
              <a:t>linked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into an executable or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8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C++ standard library includes a </a:t>
            </a:r>
            <a:r>
              <a:rPr lang="en-US" dirty="0" err="1" smtClean="0"/>
              <a:t>variadic</a:t>
            </a:r>
            <a:r>
              <a:rPr lang="en-US" dirty="0" smtClean="0"/>
              <a:t> template type called </a:t>
            </a:r>
            <a:r>
              <a:rPr lang="en-US" b="1" dirty="0" err="1" smtClean="0"/>
              <a:t>std</a:t>
            </a:r>
            <a:r>
              <a:rPr lang="en-US" b="1" dirty="0" smtClean="0"/>
              <a:t>::tuple</a:t>
            </a:r>
            <a:r>
              <a:rPr lang="en-US" dirty="0" smtClean="0"/>
              <a:t>, which holds any number of different types of objects: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::tuple&lt;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, double, 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foo&amp;&gt; x(...);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calls the bar method of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the 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foo&amp; member of x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::get&lt;2&gt;(x).bar();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Suppose we wanted to print out the contents of </a:t>
            </a:r>
            <a:r>
              <a:rPr lang="en-US" b="1" i="1" dirty="0" smtClean="0">
                <a:cs typeface="Courier New"/>
              </a:rPr>
              <a:t>any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std</a:t>
            </a:r>
            <a:r>
              <a:rPr lang="en-US" dirty="0" smtClean="0">
                <a:cs typeface="Courier New"/>
              </a:rPr>
              <a:t>::tuple (assuming we know how to print each element)?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8523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loop doesn’t work. Template arguments (in this case for </a:t>
            </a:r>
            <a:r>
              <a:rPr lang="en-US" dirty="0" err="1" smtClean="0"/>
              <a:t>std</a:t>
            </a:r>
            <a:r>
              <a:rPr lang="en-US" dirty="0" smtClean="0"/>
              <a:t>::get) have to be </a:t>
            </a:r>
            <a:r>
              <a:rPr lang="en-US" b="1" dirty="0" smtClean="0">
                <a:solidFill>
                  <a:schemeClr val="accent6"/>
                </a:solidFill>
              </a:rPr>
              <a:t>constant expressions</a:t>
            </a:r>
            <a:r>
              <a:rPr lang="en-US" dirty="0" smtClean="0"/>
              <a:t>, i.e. the value has to be known at compile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this doesn’t work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en-US" sz="2400" dirty="0" smtClean="0">
                <a:latin typeface="Courier New"/>
                <a:cs typeface="Courier New"/>
              </a:rPr>
              <a:t>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oid print(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::tuple&lt;</a:t>
            </a:r>
            <a:r>
              <a:rPr lang="en-US" sz="2400" b="1" dirty="0" smtClean="0">
                <a:latin typeface="Courier New"/>
                <a:cs typeface="Courier New"/>
              </a:rPr>
              <a:t>Types...</a:t>
            </a:r>
            <a:r>
              <a:rPr lang="en-US" sz="24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for 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= 0;i &lt; </a:t>
            </a:r>
            <a:r>
              <a:rPr lang="en-US" sz="2400" b="1" dirty="0" err="1" smtClean="0">
                <a:latin typeface="Courier New"/>
                <a:cs typeface="Courier New"/>
              </a:rPr>
              <a:t>sizeof</a:t>
            </a:r>
            <a:r>
              <a:rPr lang="is-IS" sz="2400" b="1" dirty="0" smtClean="0">
                <a:latin typeface="Courier New"/>
                <a:cs typeface="Courier New"/>
              </a:rPr>
              <a:t>...(Types)</a:t>
            </a:r>
            <a:r>
              <a:rPr lang="is-IS" sz="2400" dirty="0" smtClean="0">
                <a:latin typeface="Courier New"/>
                <a:cs typeface="Courier New"/>
              </a:rPr>
              <a:t>;i++)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	print(</a:t>
            </a:r>
            <a:r>
              <a:rPr lang="is-IS" sz="24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std::get&lt;i&gt;</a:t>
            </a:r>
            <a:r>
              <a:rPr lang="is-IS" sz="2400" dirty="0" smtClean="0">
                <a:latin typeface="Courier New"/>
                <a:cs typeface="Courier New"/>
              </a:rPr>
              <a:t>(t));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249" y="3190885"/>
            <a:ext cx="3115551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Expand the parameter pack </a:t>
            </a:r>
            <a:r>
              <a:rPr lang="en-US" i="1" dirty="0" smtClean="0"/>
              <a:t>inside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::tuple’s template parameter list.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1249" y="5557780"/>
            <a:ext cx="31155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is-IS" dirty="0" smtClean="0"/>
              <a:t>… gives the number of parameters in the pack.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44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Instead, let’s use another template: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thinking ahead: why a </a:t>
            </a:r>
            <a:r>
              <a:rPr lang="en-US" sz="1600" dirty="0" err="1" smtClean="0">
                <a:latin typeface="Courier New"/>
                <a:cs typeface="Courier New"/>
              </a:rPr>
              <a:t>struct</a:t>
            </a:r>
            <a:r>
              <a:rPr lang="en-US" sz="1600" dirty="0" smtClean="0">
                <a:latin typeface="Courier New"/>
                <a:cs typeface="Courier New"/>
              </a:rPr>
              <a:t> and not a function?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template &lt;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I, </a:t>
            </a:r>
            <a:r>
              <a:rPr lang="en-US" sz="1600" b="1" dirty="0" err="1" smtClean="0">
                <a:latin typeface="Courier New"/>
                <a:cs typeface="Courier New"/>
              </a:rPr>
              <a:t>typename</a:t>
            </a:r>
            <a:r>
              <a:rPr lang="en-US" sz="1600" b="1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tuple_printer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tuple_printer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::tuple&lt;Types...&gt;&amp; </a:t>
            </a:r>
            <a:r>
              <a:rPr lang="en-US" sz="1600" b="1" dirty="0" smtClean="0">
                <a:latin typeface="Courier New"/>
                <a:cs typeface="Courier New"/>
              </a:rPr>
              <a:t>t)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print(</a:t>
            </a:r>
            <a:r>
              <a:rPr lang="en-US" sz="1600" b="1" dirty="0" err="1" smtClean="0">
                <a:latin typeface="Courier New"/>
                <a:cs typeface="Courier New"/>
              </a:rPr>
              <a:t>std</a:t>
            </a:r>
            <a:r>
              <a:rPr lang="en-US" sz="1600" b="1" dirty="0" smtClean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</a:t>
            </a:r>
            <a:r>
              <a:rPr lang="en-US" sz="1600" dirty="0" smtClean="0">
                <a:latin typeface="Courier New"/>
                <a:cs typeface="Courier New"/>
              </a:rPr>
              <a:t>emplate &lt;</a:t>
            </a:r>
            <a:r>
              <a:rPr lang="en-US" sz="1600" dirty="0" err="1" smtClean="0"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</a:t>
            </a:r>
            <a:r>
              <a:rPr lang="en-US" sz="1600" dirty="0" smtClean="0">
                <a:latin typeface="Courier New"/>
                <a:cs typeface="Courier New"/>
              </a:rPr>
              <a:t>oid print(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::tuple&lt;Types</a:t>
            </a:r>
            <a:r>
              <a:rPr lang="en-US" sz="1600" b="1" dirty="0" smtClean="0">
                <a:latin typeface="Courier New"/>
                <a:cs typeface="Courier New"/>
              </a:rPr>
              <a:t>...</a:t>
            </a:r>
            <a:r>
              <a:rPr lang="en-US" sz="16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// But what to do here? We still can’t do a loop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376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can also make our template </a:t>
            </a:r>
            <a:r>
              <a:rPr lang="en-US" sz="2000" b="1" dirty="0" smtClean="0">
                <a:solidFill>
                  <a:schemeClr val="accent6"/>
                </a:solidFill>
              </a:rPr>
              <a:t>recursive</a:t>
            </a:r>
            <a:r>
              <a:rPr lang="en-US" sz="2000" dirty="0" smtClean="0"/>
              <a:t>: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// But what happens when we get to the end?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I, 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tuple_printer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tuple_printer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std</a:t>
            </a:r>
            <a:r>
              <a:rPr lang="en-US" sz="1400" dirty="0">
                <a:latin typeface="Courier New"/>
                <a:cs typeface="Courier New"/>
              </a:rPr>
              <a:t>::tuple&lt;Types...&gt;&amp; </a:t>
            </a:r>
            <a:r>
              <a:rPr lang="en-US" sz="1400" dirty="0" smtClean="0">
                <a:latin typeface="Courier New"/>
                <a:cs typeface="Courier New"/>
              </a:rPr>
              <a:t>t)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print(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tuple_printer</a:t>
            </a:r>
            <a:r>
              <a:rPr lang="en-US" sz="1400" b="1" dirty="0" smtClean="0">
                <a:latin typeface="Courier New"/>
                <a:cs typeface="Courier New"/>
              </a:rPr>
              <a:t>&lt;I+1, Types</a:t>
            </a:r>
            <a:r>
              <a:rPr lang="is-IS" sz="1400" b="1" dirty="0" smtClean="0">
                <a:latin typeface="Courier New"/>
                <a:cs typeface="Courier New"/>
              </a:rPr>
              <a:t>...&gt;{t};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t</a:t>
            </a:r>
            <a:r>
              <a:rPr lang="en-US" sz="1400" dirty="0" smtClean="0">
                <a:latin typeface="Courier New"/>
                <a:cs typeface="Courier New"/>
              </a:rPr>
              <a:t>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v</a:t>
            </a:r>
            <a:r>
              <a:rPr lang="en-US" sz="1400" dirty="0" smtClean="0">
                <a:latin typeface="Courier New"/>
                <a:cs typeface="Courier New"/>
              </a:rPr>
              <a:t>oid print(</a:t>
            </a:r>
            <a:r>
              <a:rPr lang="en-US" sz="1400" dirty="0" err="1" smtClean="0">
                <a:latin typeface="Courier New"/>
                <a:cs typeface="Courier New"/>
              </a:rPr>
              <a:t>const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::tuple&lt;Types</a:t>
            </a:r>
            <a:r>
              <a:rPr lang="en-US" sz="1400" b="1" dirty="0" smtClean="0">
                <a:latin typeface="Courier New"/>
                <a:cs typeface="Courier New"/>
              </a:rPr>
              <a:t>...</a:t>
            </a:r>
            <a:r>
              <a:rPr lang="en-US" sz="14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// kick off the recursion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tuple_printer</a:t>
            </a:r>
            <a:r>
              <a:rPr lang="en-US" sz="1400" b="1" dirty="0" smtClean="0">
                <a:latin typeface="Courier New"/>
                <a:cs typeface="Courier New"/>
              </a:rPr>
              <a:t>&lt;0, Types...&gt;{t};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9718" y="3703133"/>
            <a:ext cx="169803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Bonus question:</a:t>
            </a:r>
          </a:p>
          <a:p>
            <a:r>
              <a:rPr lang="en-US" dirty="0" smtClean="0"/>
              <a:t>Why {t} not (t)?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9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Template specialization</a:t>
            </a:r>
            <a:r>
              <a:rPr lang="en-US" sz="2000" dirty="0" smtClean="0"/>
              <a:t> comes to the rescue.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template &lt;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N,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I, </a:t>
            </a:r>
            <a:r>
              <a:rPr lang="en-US" sz="1200" dirty="0" err="1">
                <a:latin typeface="Courier New"/>
                <a:cs typeface="Courier New"/>
              </a:rPr>
              <a:t>typename</a:t>
            </a:r>
            <a:r>
              <a:rPr lang="en-US" sz="1200" dirty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struct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tuple_printer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tuple_printer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std</a:t>
            </a:r>
            <a:r>
              <a:rPr lang="en-US" sz="1200" dirty="0">
                <a:latin typeface="Courier New"/>
                <a:cs typeface="Courier New"/>
              </a:rPr>
              <a:t>::tuple&lt;Types...&gt;&amp; t)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	print(</a:t>
            </a:r>
            <a:r>
              <a:rPr lang="en-US" sz="1200" dirty="0" err="1">
                <a:latin typeface="Courier New"/>
                <a:cs typeface="Courier New"/>
              </a:rPr>
              <a:t>std</a:t>
            </a:r>
            <a:r>
              <a:rPr lang="en-US" sz="1200" dirty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tuple_printer</a:t>
            </a:r>
            <a:r>
              <a:rPr lang="en-US" sz="1200" b="1" dirty="0">
                <a:latin typeface="Courier New"/>
                <a:cs typeface="Courier New"/>
              </a:rPr>
              <a:t>&lt;N, I+1, Types</a:t>
            </a:r>
            <a:r>
              <a:rPr lang="is-IS" sz="1200" b="1" dirty="0">
                <a:latin typeface="Courier New"/>
                <a:cs typeface="Courier New"/>
              </a:rPr>
              <a:t>...&gt;{t};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template &lt;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N, </a:t>
            </a:r>
            <a:r>
              <a:rPr lang="en-US" sz="1200" b="1" dirty="0" err="1" smtClean="0">
                <a:latin typeface="Courier New"/>
                <a:cs typeface="Courier New"/>
              </a:rPr>
              <a:t>typename</a:t>
            </a:r>
            <a:r>
              <a:rPr lang="en-US" sz="1200" b="1" dirty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struct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tuple_printer</a:t>
            </a:r>
            <a:r>
              <a:rPr lang="en-US" sz="1200" b="1" dirty="0" smtClean="0">
                <a:latin typeface="Courier New"/>
                <a:cs typeface="Courier New"/>
              </a:rPr>
              <a:t>&lt;N,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N, Types</a:t>
            </a:r>
            <a:r>
              <a:rPr lang="is-IS" sz="1200" b="1" dirty="0" smtClean="0">
                <a:latin typeface="Courier New"/>
                <a:cs typeface="Courier New"/>
              </a:rPr>
              <a:t>...&gt;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tuple_printer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const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std</a:t>
            </a:r>
            <a:r>
              <a:rPr lang="en-US" sz="1200" b="1" dirty="0">
                <a:latin typeface="Courier New"/>
                <a:cs typeface="Courier New"/>
              </a:rPr>
              <a:t>::tuple&lt;Types...</a:t>
            </a:r>
            <a:r>
              <a:rPr lang="en-US" sz="1200" b="1" dirty="0" smtClean="0">
                <a:latin typeface="Courier New"/>
                <a:cs typeface="Courier New"/>
              </a:rPr>
              <a:t>&gt;&amp;) { //do nothing }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emplate &lt;</a:t>
            </a:r>
            <a:r>
              <a:rPr lang="en-US" sz="1200" dirty="0" err="1" smtClean="0">
                <a:latin typeface="Courier New"/>
                <a:cs typeface="Courier New"/>
              </a:rPr>
              <a:t>typename</a:t>
            </a:r>
            <a:r>
              <a:rPr lang="en-US" sz="12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en-US" sz="1200" dirty="0" smtClean="0">
                <a:latin typeface="Courier New"/>
                <a:cs typeface="Courier New"/>
              </a:rPr>
              <a:t>oid print(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</a:t>
            </a:r>
            <a:r>
              <a:rPr lang="en-US" sz="1200" dirty="0" smtClean="0">
                <a:latin typeface="Courier New"/>
                <a:cs typeface="Courier New"/>
              </a:rPr>
              <a:t>::tuple&lt;Types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  <a:r>
              <a:rPr lang="en-US" sz="12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tuple_printer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b="1" dirty="0" err="1" smtClean="0">
                <a:latin typeface="Courier New"/>
                <a:cs typeface="Courier New"/>
              </a:rPr>
              <a:t>sizeof</a:t>
            </a:r>
            <a:r>
              <a:rPr lang="is-IS" sz="1200" b="1" dirty="0" smtClean="0">
                <a:latin typeface="Courier New"/>
                <a:cs typeface="Courier New"/>
              </a:rPr>
              <a:t>...(Types)</a:t>
            </a:r>
            <a:r>
              <a:rPr lang="is-IS" sz="1200" dirty="0" smtClean="0">
                <a:latin typeface="Courier New"/>
                <a:cs typeface="Courier New"/>
              </a:rPr>
              <a:t>, </a:t>
            </a:r>
            <a:r>
              <a:rPr lang="en-US" sz="1200" dirty="0" smtClean="0">
                <a:latin typeface="Courier New"/>
                <a:cs typeface="Courier New"/>
              </a:rPr>
              <a:t>0, Types...&gt;{t};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9718" y="3799180"/>
            <a:ext cx="227332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Bonus question:</a:t>
            </a:r>
          </a:p>
          <a:p>
            <a:r>
              <a:rPr lang="en-US" dirty="0" smtClean="0"/>
              <a:t>Why no name for the function argument?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13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Templates on steroids: </a:t>
            </a:r>
            <a:r>
              <a:rPr lang="en-US" sz="3600" dirty="0" err="1" smtClean="0"/>
              <a:t>metaprogramming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0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did a little of this in our last example. But here are some other common fancy template tricks:</a:t>
            </a:r>
          </a:p>
          <a:p>
            <a:pPr lvl="1"/>
            <a:r>
              <a:rPr lang="en-US" dirty="0" smtClean="0"/>
              <a:t>Picking overloads based on template parameters: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“Smart” partial specializations: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3350" y="2390496"/>
            <a:ext cx="36630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version for float, double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yikes this is ugly!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 err="1" smtClean="0">
                <a:latin typeface="Courier New"/>
                <a:cs typeface="Courier New"/>
              </a:rPr>
              <a:t>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is_floating_point</a:t>
            </a:r>
            <a:r>
              <a:rPr lang="en-US" sz="1400" b="1" dirty="0" smtClean="0">
                <a:latin typeface="Courier New"/>
                <a:cs typeface="Courier New"/>
              </a:rPr>
              <a:t>&lt;T&gt;::value,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T&gt;::type</a:t>
            </a:r>
          </a:p>
          <a:p>
            <a:r>
              <a:rPr lang="en-US" sz="1400" dirty="0" err="1"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latin typeface="Courier New"/>
                <a:cs typeface="Courier New"/>
              </a:rPr>
              <a:t>andom_number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9547" y="2385812"/>
            <a:ext cx="30165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version for integers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yikes this is ugly!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 err="1" smtClean="0">
                <a:latin typeface="Courier New"/>
                <a:cs typeface="Courier New"/>
              </a:rPr>
              <a:t>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is_intergal</a:t>
            </a:r>
            <a:r>
              <a:rPr lang="en-US" sz="1400" b="1" dirty="0" smtClean="0">
                <a:latin typeface="Courier New"/>
                <a:cs typeface="Courier New"/>
              </a:rPr>
              <a:t>&lt;T&gt;::value,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T&gt;::type</a:t>
            </a:r>
          </a:p>
          <a:p>
            <a:r>
              <a:rPr lang="en-US" sz="1400" dirty="0" err="1"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latin typeface="Courier New"/>
                <a:cs typeface="Courier New"/>
              </a:rPr>
              <a:t>andom_number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350" y="4442486"/>
            <a:ext cx="3524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default to putting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data on the stack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T, </a:t>
            </a:r>
            <a:r>
              <a:rPr lang="en-US" sz="1400" dirty="0" err="1" smtClean="0">
                <a:latin typeface="Courier New"/>
                <a:cs typeface="Courier New"/>
              </a:rPr>
              <a:t>size_t</a:t>
            </a:r>
            <a:r>
              <a:rPr lang="en-US" sz="1400" dirty="0" smtClean="0">
                <a:latin typeface="Courier New"/>
                <a:cs typeface="Courier New"/>
              </a:rPr>
              <a:t> N,</a:t>
            </a:r>
          </a:p>
          <a:p>
            <a:r>
              <a:rPr lang="en-US" sz="1400" dirty="0">
                <a:latin typeface="Courier New"/>
                <a:cs typeface="Courier New"/>
              </a:rPr>
              <a:t>	 </a:t>
            </a:r>
            <a:r>
              <a:rPr lang="en-US" sz="1400" dirty="0" smtClean="0"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=void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static_storage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T data[N];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94" y="4446468"/>
            <a:ext cx="35245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but for large N use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dynamic storage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T, </a:t>
            </a:r>
            <a:r>
              <a:rPr lang="en-US" sz="1400" dirty="0" err="1" smtClean="0">
                <a:latin typeface="Courier New"/>
                <a:cs typeface="Courier New"/>
              </a:rPr>
              <a:t>size_t</a:t>
            </a:r>
            <a:r>
              <a:rPr lang="en-US" sz="1400" dirty="0" smtClean="0">
                <a:latin typeface="Courier New"/>
                <a:cs typeface="Courier New"/>
              </a:rPr>
              <a:t> N&gt;</a:t>
            </a: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static_storage</a:t>
            </a:r>
            <a:r>
              <a:rPr lang="en-US" sz="1400" dirty="0" smtClean="0">
                <a:latin typeface="Courier New"/>
                <a:cs typeface="Courier New"/>
              </a:rPr>
              <a:t>&lt;T, N,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	(N&gt;1000000)&gt;::type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::vector&lt;T&gt; data;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106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Friendlier templates: the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79646"/>
                </a:solidFill>
              </a:rPr>
              <a:t>Standard Template Library</a:t>
            </a:r>
            <a:r>
              <a:rPr lang="en-US" dirty="0" smtClean="0"/>
              <a:t> (STL) contains a lot of useful classes and functions accessible through various header files: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Container types</a:t>
            </a:r>
          </a:p>
          <a:p>
            <a:pPr lvl="1"/>
            <a:r>
              <a:rPr lang="en-US" dirty="0" smtClean="0"/>
              <a:t>Time functions</a:t>
            </a:r>
          </a:p>
          <a:p>
            <a:pPr lvl="1"/>
            <a:r>
              <a:rPr lang="en-US" dirty="0" smtClean="0"/>
              <a:t>I/O functions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Threading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Utilities and type traits (like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enable_if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29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79646"/>
                </a:solidFill>
              </a:rPr>
              <a:t>s</a:t>
            </a:r>
            <a:r>
              <a:rPr lang="en-US" b="1" dirty="0" err="1" smtClean="0">
                <a:solidFill>
                  <a:srgbClr val="F79646"/>
                </a:solidFill>
              </a:rPr>
              <a:t>td</a:t>
            </a:r>
            <a:r>
              <a:rPr lang="en-US" b="1" dirty="0" smtClean="0">
                <a:solidFill>
                  <a:srgbClr val="F79646"/>
                </a:solidFill>
              </a:rPr>
              <a:t>::vector</a:t>
            </a:r>
            <a:r>
              <a:rPr lang="en-US" dirty="0" smtClean="0"/>
              <a:t>: Linear, dynamically allocated array. Accessing elements is fast but putting in new elements (especially in the middle) can be fairly slow.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s</a:t>
            </a:r>
            <a:r>
              <a:rPr lang="en-US" b="1" dirty="0" err="1" smtClean="0">
                <a:solidFill>
                  <a:schemeClr val="accent3"/>
                </a:solidFill>
              </a:rPr>
              <a:t>td</a:t>
            </a:r>
            <a:r>
              <a:rPr lang="en-US" b="1" dirty="0" smtClean="0">
                <a:solidFill>
                  <a:schemeClr val="accent3"/>
                </a:solidFill>
              </a:rPr>
              <a:t>::list</a:t>
            </a:r>
            <a:r>
              <a:rPr lang="en-US" dirty="0" smtClean="0"/>
              <a:t>: Linked list of elements. Getting the n</a:t>
            </a:r>
            <a:r>
              <a:rPr lang="en-US" baseline="30000" dirty="0" smtClean="0"/>
              <a:t>th</a:t>
            </a:r>
            <a:r>
              <a:rPr lang="en-US" dirty="0" smtClean="0"/>
              <a:t> element is slow, but inserting is constant time.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s</a:t>
            </a:r>
            <a:r>
              <a:rPr lang="en-US" b="1" dirty="0" err="1" smtClean="0">
                <a:solidFill>
                  <a:schemeClr val="accent2"/>
                </a:solidFill>
              </a:rPr>
              <a:t>td</a:t>
            </a:r>
            <a:r>
              <a:rPr lang="en-US" b="1" dirty="0" smtClean="0">
                <a:solidFill>
                  <a:schemeClr val="accent2"/>
                </a:solidFill>
              </a:rPr>
              <a:t>::map</a:t>
            </a:r>
            <a:r>
              <a:rPr lang="en-US" dirty="0" smtClean="0"/>
              <a:t>: Tree-based map from one set of things to another. </a:t>
            </a:r>
            <a:r>
              <a:rPr lang="en-US" b="1" dirty="0" err="1">
                <a:solidFill>
                  <a:srgbClr val="3366FF"/>
                </a:solidFill>
              </a:rPr>
              <a:t>s</a:t>
            </a:r>
            <a:r>
              <a:rPr lang="en-US" b="1" dirty="0" err="1" smtClean="0">
                <a:solidFill>
                  <a:srgbClr val="3366FF"/>
                </a:solidFill>
              </a:rPr>
              <a:t>td</a:t>
            </a:r>
            <a:r>
              <a:rPr lang="en-US" b="1" dirty="0" smtClean="0">
                <a:solidFill>
                  <a:srgbClr val="3366FF"/>
                </a:solidFill>
              </a:rPr>
              <a:t>::</a:t>
            </a:r>
            <a:r>
              <a:rPr lang="en-US" b="1" dirty="0" err="1" smtClean="0">
                <a:solidFill>
                  <a:srgbClr val="3366FF"/>
                </a:solidFill>
              </a:rPr>
              <a:t>unordered_map</a:t>
            </a:r>
            <a:r>
              <a:rPr lang="en-US" dirty="0" smtClean="0"/>
              <a:t> uses a hash table.</a:t>
            </a:r>
          </a:p>
          <a:p>
            <a:r>
              <a:rPr lang="en-US" b="1" dirty="0" err="1">
                <a:solidFill>
                  <a:schemeClr val="accent4"/>
                </a:solidFill>
              </a:rPr>
              <a:t>s</a:t>
            </a:r>
            <a:r>
              <a:rPr lang="en-US" b="1" dirty="0" err="1" smtClean="0">
                <a:solidFill>
                  <a:schemeClr val="accent4"/>
                </a:solidFill>
              </a:rPr>
              <a:t>td</a:t>
            </a:r>
            <a:r>
              <a:rPr lang="en-US" b="1" dirty="0" smtClean="0">
                <a:solidFill>
                  <a:schemeClr val="accent4"/>
                </a:solidFill>
              </a:rPr>
              <a:t>::set</a:t>
            </a:r>
            <a:r>
              <a:rPr lang="en-US" dirty="0" smtClean="0"/>
              <a:t>: This is a set, duh.</a:t>
            </a:r>
          </a:p>
          <a:p>
            <a:r>
              <a:rPr lang="en-US" dirty="0" smtClean="0"/>
              <a:t>More: </a:t>
            </a:r>
            <a:r>
              <a:rPr lang="en-US" b="1" dirty="0" err="1" smtClean="0">
                <a:solidFill>
                  <a:schemeClr val="accent5"/>
                </a:solidFill>
              </a:rPr>
              <a:t>std</a:t>
            </a:r>
            <a:r>
              <a:rPr lang="en-US" b="1" dirty="0" smtClean="0">
                <a:solidFill>
                  <a:schemeClr val="accent5"/>
                </a:solidFill>
              </a:rPr>
              <a:t>::queue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std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std</a:t>
            </a:r>
            <a:r>
              <a:rPr lang="en-US" b="1" dirty="0" smtClean="0">
                <a:solidFill>
                  <a:schemeClr val="accent1"/>
                </a:solidFill>
              </a:rPr>
              <a:t>::stack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8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677"/>
          </a:xfrm>
        </p:spPr>
        <p:txBody>
          <a:bodyPr>
            <a:normAutofit/>
          </a:bodyPr>
          <a:lstStyle/>
          <a:p>
            <a:r>
              <a:rPr lang="en-US" dirty="0" smtClean="0"/>
              <a:t>STL algorithms act on </a:t>
            </a:r>
            <a:r>
              <a:rPr lang="en-US" b="1" dirty="0" smtClean="0">
                <a:solidFill>
                  <a:schemeClr val="accent6"/>
                </a:solidFill>
              </a:rPr>
              <a:t>iterators</a:t>
            </a:r>
            <a:r>
              <a:rPr lang="en-US" dirty="0" smtClean="0"/>
              <a:t>. You get iterators with </a:t>
            </a:r>
            <a:r>
              <a:rPr lang="en-US" b="1" dirty="0" err="1" smtClean="0"/>
              <a:t>container.begin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container.end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Sorting: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std</a:t>
            </a:r>
            <a:r>
              <a:rPr lang="en-US" sz="2000" dirty="0" smtClean="0">
                <a:latin typeface="Courier New"/>
                <a:cs typeface="Courier New"/>
              </a:rPr>
              <a:t>::sort(</a:t>
            </a:r>
            <a:r>
              <a:rPr lang="en-US" sz="2000" dirty="0" err="1" smtClean="0">
                <a:latin typeface="Courier New"/>
                <a:cs typeface="Courier New"/>
              </a:rPr>
              <a:t>data.begin</a:t>
            </a:r>
            <a:r>
              <a:rPr lang="en-US" sz="2000" dirty="0" smtClean="0">
                <a:latin typeface="Courier New"/>
                <a:cs typeface="Courier New"/>
              </a:rPr>
              <a:t>(), </a:t>
            </a:r>
            <a:r>
              <a:rPr lang="en-US" sz="2000" dirty="0" err="1" smtClean="0">
                <a:latin typeface="Courier New"/>
                <a:cs typeface="Courier New"/>
              </a:rPr>
              <a:t>data.end</a:t>
            </a:r>
            <a:r>
              <a:rPr lang="en-US" sz="2000" dirty="0" smtClean="0">
                <a:latin typeface="Courier New"/>
                <a:cs typeface="Courier New"/>
              </a:rPr>
              <a:t>());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Fill/copy: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// make sure v2 has enough room!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std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:copy(v1.begin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(), 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v1.end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), v2.begin());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td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fill_n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(v1.begin(), v1.size(), 0);</a:t>
            </a:r>
          </a:p>
          <a:p>
            <a:pPr lvl="1"/>
            <a:r>
              <a:rPr lang="en-US" dirty="0" smtClean="0"/>
              <a:t>And way too many more to go over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8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I/O: </a:t>
            </a:r>
            <a:r>
              <a:rPr lang="en-US" dirty="0" err="1" smtClean="0"/>
              <a:t>iostreams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C++ can use “old-style” </a:t>
            </a:r>
            <a:r>
              <a:rPr lang="en-US" sz="2000" b="1" dirty="0" err="1" smtClean="0">
                <a:solidFill>
                  <a:srgbClr val="F79646"/>
                </a:solidFill>
              </a:rPr>
              <a:t>printf</a:t>
            </a:r>
            <a:r>
              <a:rPr lang="en-US" sz="2000" dirty="0" smtClean="0"/>
              <a:t>, but it also has a new </a:t>
            </a:r>
            <a:r>
              <a:rPr lang="en-US" sz="2000" b="1" dirty="0" smtClean="0">
                <a:solidFill>
                  <a:schemeClr val="accent1"/>
                </a:solidFill>
              </a:rPr>
              <a:t>stream</a:t>
            </a:r>
            <a:r>
              <a:rPr lang="en-US" sz="2000" dirty="0" smtClean="0"/>
              <a:t>-based interface: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write to standard output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“Hi there!\n”;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a custom stream operator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ostream</a:t>
            </a:r>
            <a:r>
              <a:rPr lang="en-US" sz="1600" dirty="0" smtClean="0">
                <a:latin typeface="Courier New"/>
                <a:cs typeface="Courier New"/>
              </a:rPr>
              <a:t>&amp; operator&lt;&lt;(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ostream</a:t>
            </a:r>
            <a:r>
              <a:rPr lang="en-US" sz="1600" dirty="0" smtClean="0">
                <a:latin typeface="Courier New"/>
                <a:cs typeface="Courier New"/>
              </a:rPr>
              <a:t>&amp;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some_type</a:t>
            </a:r>
            <a:r>
              <a:rPr lang="en-US" sz="1600" dirty="0" smtClean="0">
                <a:latin typeface="Courier New"/>
                <a:cs typeface="Courier New"/>
              </a:rPr>
              <a:t>&amp; 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// print x to the stream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return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ome_type</a:t>
            </a:r>
            <a:r>
              <a:rPr lang="en-US" sz="1600" dirty="0" smtClean="0">
                <a:latin typeface="Courier New"/>
                <a:cs typeface="Courier New"/>
              </a:rPr>
              <a:t> x(...);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x &lt;&lt; ‘\n’;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basic file I/O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ofstream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ofs</a:t>
            </a:r>
            <a:r>
              <a:rPr lang="en-US" sz="1600" dirty="0" smtClean="0">
                <a:latin typeface="Courier New"/>
                <a:cs typeface="Courier New"/>
              </a:rPr>
              <a:t>(“</a:t>
            </a:r>
            <a:r>
              <a:rPr lang="en-US" sz="1600" dirty="0" err="1" smtClean="0">
                <a:latin typeface="Courier New"/>
                <a:cs typeface="Courier New"/>
              </a:rPr>
              <a:t>output_file</a:t>
            </a:r>
            <a:r>
              <a:rPr lang="en-US" sz="1600" dirty="0" smtClean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o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 &lt;&lt; some &lt;&lt; data &lt;&lt;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 //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 = ‘\n’ + flush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</a:t>
            </a:r>
            <a:r>
              <a:rPr lang="en-US" sz="1600" dirty="0" err="1" smtClean="0">
                <a:latin typeface="Courier New"/>
                <a:cs typeface="Courier New"/>
              </a:rPr>
              <a:t>ofs</a:t>
            </a:r>
            <a:r>
              <a:rPr lang="en-US" sz="1600" dirty="0" smtClean="0">
                <a:latin typeface="Courier New"/>
                <a:cs typeface="Courier New"/>
              </a:rPr>
              <a:t> will be closed automatically in the destructor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804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Preamble: from code to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60" y="16834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Compile: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g</a:t>
            </a:r>
            <a:r>
              <a:rPr lang="en-US" sz="2400" dirty="0" smtClean="0">
                <a:latin typeface="Courier New"/>
                <a:cs typeface="Courier New"/>
              </a:rPr>
              <a:t>++ -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=</a:t>
            </a:r>
            <a:r>
              <a:rPr lang="en-US" sz="2400" dirty="0" err="1" smtClean="0">
                <a:latin typeface="Courier New"/>
                <a:cs typeface="Courier New"/>
              </a:rPr>
              <a:t>c++</a:t>
            </a:r>
            <a:r>
              <a:rPr lang="en-US" sz="2400" dirty="0" smtClean="0">
                <a:latin typeface="Courier New"/>
                <a:cs typeface="Courier New"/>
              </a:rPr>
              <a:t>11 -c -o </a:t>
            </a:r>
            <a:r>
              <a:rPr lang="en-US" sz="2400" dirty="0" err="1" smtClean="0">
                <a:latin typeface="Courier New"/>
                <a:cs typeface="Courier New"/>
              </a:rPr>
              <a:t>test.o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test.cxx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Link: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g++ -o </a:t>
            </a:r>
            <a:r>
              <a:rPr lang="en-US" sz="2400" dirty="0" err="1" smtClean="0">
                <a:latin typeface="Courier New"/>
                <a:cs typeface="Courier New"/>
              </a:rPr>
              <a:t>test.x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test.o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881" y="3610001"/>
            <a:ext cx="17489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name of the compiler. Other compilers include clang++, </a:t>
            </a:r>
            <a:r>
              <a:rPr lang="en-US" sz="1600" dirty="0" err="1" smtClean="0"/>
              <a:t>icpc</a:t>
            </a:r>
            <a:r>
              <a:rPr lang="en-US" sz="1600" dirty="0" smtClean="0"/>
              <a:t>, </a:t>
            </a:r>
            <a:r>
              <a:rPr lang="en-US" sz="1600" dirty="0" err="1" smtClean="0"/>
              <a:t>xlC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60924" y="3741579"/>
            <a:ext cx="16381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want the</a:t>
            </a:r>
          </a:p>
          <a:p>
            <a:r>
              <a:rPr lang="en-US" sz="1600" dirty="0" smtClean="0"/>
              <a:t>C++11 standard and not the default of C++98.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65613" y="1683488"/>
            <a:ext cx="163814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Just </a:t>
            </a:r>
            <a:r>
              <a:rPr lang="en-US" sz="1600" b="1" u="sng" dirty="0" smtClean="0"/>
              <a:t>c</a:t>
            </a:r>
            <a:r>
              <a:rPr lang="en-US" sz="1600" dirty="0" smtClean="0"/>
              <a:t>ompile and don’t link.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5963" y="1683488"/>
            <a:ext cx="163814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the </a:t>
            </a:r>
            <a:r>
              <a:rPr lang="en-US" sz="1600" b="1" u="sng" dirty="0" smtClean="0"/>
              <a:t>o</a:t>
            </a:r>
            <a:r>
              <a:rPr lang="en-US" sz="1600" dirty="0" smtClean="0"/>
              <a:t>utput file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9068" y="3589179"/>
            <a:ext cx="22040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file(s) go at the end. C++ files end with (most common first):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 err="1" smtClean="0"/>
              <a:t>cpp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.cxx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6881" y="3060726"/>
            <a:ext cx="64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5554" y="3056967"/>
            <a:ext cx="1846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4300" y="2647193"/>
            <a:ext cx="451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7267" y="2647193"/>
            <a:ext cx="1648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8220" y="3056967"/>
            <a:ext cx="15236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9210" y="3060726"/>
            <a:ext cx="582967" cy="549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0"/>
          </p:cNvCxnSpPr>
          <p:nvPr/>
        </p:nvCxnSpPr>
        <p:spPr>
          <a:xfrm flipH="1" flipV="1">
            <a:off x="2602527" y="3060726"/>
            <a:ext cx="1377467" cy="680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3784683" y="2268264"/>
            <a:ext cx="195311" cy="37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60956" y="2268264"/>
            <a:ext cx="834077" cy="360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6881093" y="3056967"/>
            <a:ext cx="0" cy="532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17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573"/>
            <a:ext cx="8229600" cy="55724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times local objects and references are not enough, and you really need something like </a:t>
            </a:r>
            <a:r>
              <a:rPr lang="en-US" sz="2400" b="1" dirty="0" smtClean="0"/>
              <a:t>new</a:t>
            </a:r>
            <a:r>
              <a:rPr lang="en-US" sz="2400" dirty="0" smtClean="0"/>
              <a:t> and </a:t>
            </a:r>
            <a:r>
              <a:rPr lang="en-US" sz="2400" b="1" dirty="0" smtClean="0"/>
              <a:t>delete</a:t>
            </a:r>
            <a:r>
              <a:rPr lang="en-US" sz="2400" dirty="0" smtClean="0"/>
              <a:t>. The STL provides </a:t>
            </a:r>
            <a:r>
              <a:rPr lang="en-US" sz="2400" b="1" dirty="0" smtClean="0">
                <a:solidFill>
                  <a:schemeClr val="accent6"/>
                </a:solidFill>
              </a:rPr>
              <a:t>smart pointers</a:t>
            </a:r>
            <a:r>
              <a:rPr lang="en-US" sz="2400" dirty="0" smtClean="0"/>
              <a:t> for this that add some safety:</a:t>
            </a:r>
          </a:p>
          <a:p>
            <a:pPr lvl="1"/>
            <a:r>
              <a:rPr lang="en-US" sz="2300" b="1" dirty="0" err="1">
                <a:solidFill>
                  <a:schemeClr val="accent1"/>
                </a:solidFill>
              </a:rPr>
              <a:t>s</a:t>
            </a:r>
            <a:r>
              <a:rPr lang="en-US" sz="2300" b="1" dirty="0" err="1" smtClean="0">
                <a:solidFill>
                  <a:schemeClr val="accent1"/>
                </a:solidFill>
              </a:rPr>
              <a:t>td</a:t>
            </a:r>
            <a:r>
              <a:rPr lang="en-US" sz="2300" b="1" dirty="0" smtClean="0">
                <a:solidFill>
                  <a:schemeClr val="accent1"/>
                </a:solidFill>
              </a:rPr>
              <a:t>::</a:t>
            </a:r>
            <a:r>
              <a:rPr lang="en-US" sz="2300" b="1" dirty="0" err="1" smtClean="0">
                <a:solidFill>
                  <a:schemeClr val="accent1"/>
                </a:solidFill>
              </a:rPr>
              <a:t>unique_ptr</a:t>
            </a:r>
            <a:r>
              <a:rPr lang="en-US" sz="2300" b="1" dirty="0" smtClean="0">
                <a:solidFill>
                  <a:schemeClr val="accent1"/>
                </a:solidFill>
              </a:rPr>
              <a:t>&lt;T&gt;</a:t>
            </a:r>
            <a:r>
              <a:rPr lang="en-US" sz="2300" dirty="0" smtClean="0"/>
              <a:t>: like </a:t>
            </a:r>
            <a:r>
              <a:rPr lang="en-US" sz="2300" b="1" dirty="0" smtClean="0"/>
              <a:t>T*</a:t>
            </a:r>
            <a:r>
              <a:rPr lang="en-US" sz="2300" dirty="0" smtClean="0"/>
              <a:t>, but the object will be automatically deleted when the </a:t>
            </a:r>
            <a:r>
              <a:rPr lang="en-US" sz="2300" dirty="0" err="1" smtClean="0"/>
              <a:t>unique_ptr</a:t>
            </a:r>
            <a:r>
              <a:rPr lang="en-US" sz="2300" dirty="0" smtClean="0"/>
              <a:t> goes out of scope. You can “give” the object to someone else using the move constructor or move assignment operator (using </a:t>
            </a:r>
            <a:r>
              <a:rPr lang="en-US" sz="2300" b="1" dirty="0" err="1" smtClean="0">
                <a:solidFill>
                  <a:schemeClr val="accent2"/>
                </a:solidFill>
              </a:rPr>
              <a:t>std</a:t>
            </a:r>
            <a:r>
              <a:rPr lang="en-US" sz="2300" b="1" dirty="0" smtClean="0">
                <a:solidFill>
                  <a:schemeClr val="accent2"/>
                </a:solidFill>
              </a:rPr>
              <a:t>::move</a:t>
            </a:r>
            <a:r>
              <a:rPr lang="en-US" sz="2300" dirty="0" smtClean="0"/>
              <a:t>).</a:t>
            </a:r>
          </a:p>
          <a:p>
            <a:pPr lvl="1"/>
            <a:r>
              <a:rPr lang="en-US" sz="2300" b="1" dirty="0" err="1">
                <a:solidFill>
                  <a:schemeClr val="accent3"/>
                </a:solidFill>
              </a:rPr>
              <a:t>s</a:t>
            </a:r>
            <a:r>
              <a:rPr lang="en-US" sz="2300" b="1" dirty="0" err="1" smtClean="0">
                <a:solidFill>
                  <a:schemeClr val="accent3"/>
                </a:solidFill>
              </a:rPr>
              <a:t>td</a:t>
            </a:r>
            <a:r>
              <a:rPr lang="en-US" sz="2300" b="1" dirty="0" smtClean="0">
                <a:solidFill>
                  <a:schemeClr val="accent3"/>
                </a:solidFill>
              </a:rPr>
              <a:t>::</a:t>
            </a:r>
            <a:r>
              <a:rPr lang="en-US" sz="2300" b="1" dirty="0" err="1" smtClean="0">
                <a:solidFill>
                  <a:schemeClr val="accent3"/>
                </a:solidFill>
              </a:rPr>
              <a:t>shared_ptr</a:t>
            </a:r>
            <a:r>
              <a:rPr lang="en-US" sz="2300" b="1" dirty="0" smtClean="0">
                <a:solidFill>
                  <a:schemeClr val="accent3"/>
                </a:solidFill>
              </a:rPr>
              <a:t>&lt;T&gt;</a:t>
            </a:r>
            <a:r>
              <a:rPr lang="en-US" sz="2300" dirty="0" smtClean="0"/>
              <a:t>: like </a:t>
            </a:r>
            <a:r>
              <a:rPr lang="en-US" sz="2300" b="1" dirty="0" err="1" smtClean="0"/>
              <a:t>unique_ptr</a:t>
            </a:r>
            <a:r>
              <a:rPr lang="en-US" sz="2300" dirty="0" smtClean="0"/>
              <a:t>, except that it can be copied and assigned like normal. It is </a:t>
            </a:r>
            <a:r>
              <a:rPr lang="en-US" sz="2300" b="1" dirty="0" smtClean="0">
                <a:solidFill>
                  <a:schemeClr val="accent4"/>
                </a:solidFill>
              </a:rPr>
              <a:t>reference-counted</a:t>
            </a:r>
            <a:r>
              <a:rPr lang="en-US" sz="2300" dirty="0" smtClean="0"/>
              <a:t>, so it only gets destroyed when all references to it go out of scope.</a:t>
            </a:r>
          </a:p>
          <a:p>
            <a:pPr lvl="1"/>
            <a:r>
              <a:rPr lang="en-US" sz="2300" dirty="0" smtClean="0"/>
              <a:t>You can conveniently create these with </a:t>
            </a:r>
            <a:r>
              <a:rPr lang="en-US" sz="2300" b="1" dirty="0" err="1" smtClean="0"/>
              <a:t>std</a:t>
            </a:r>
            <a:r>
              <a:rPr lang="en-US" sz="2300" b="1" dirty="0" smtClean="0"/>
              <a:t>::</a:t>
            </a:r>
            <a:r>
              <a:rPr lang="en-US" sz="2300" b="1" dirty="0" err="1" smtClean="0"/>
              <a:t>make_shared</a:t>
            </a:r>
            <a:r>
              <a:rPr lang="en-US" sz="2300" dirty="0" smtClean="0"/>
              <a:t> and </a:t>
            </a:r>
            <a:r>
              <a:rPr lang="en-US" sz="2300" b="1" dirty="0" err="1" smtClean="0"/>
              <a:t>std</a:t>
            </a:r>
            <a:r>
              <a:rPr lang="en-US" sz="2300" b="1" dirty="0" smtClean="0"/>
              <a:t>::</a:t>
            </a:r>
            <a:r>
              <a:rPr lang="en-US" sz="2300" b="1" dirty="0" err="1" smtClean="0"/>
              <a:t>make_unique</a:t>
            </a:r>
            <a:r>
              <a:rPr lang="en-US" sz="2300" dirty="0" smtClean="0"/>
              <a:t> (C++14).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6243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0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STL has a lot of stuff but not nearly everything you might want. Several popular additional libraries exist: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Boost</a:t>
            </a:r>
            <a:r>
              <a:rPr lang="en-US" dirty="0" smtClean="0"/>
              <a:t>: Boost is perhaps the single most well-known set of C++ libraries. Many Boost innovations make their way in to the official standard.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Bloomberg Development Environment</a:t>
            </a:r>
            <a:r>
              <a:rPr lang="en-US" dirty="0" smtClean="0"/>
              <a:t> (BDE).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Folly</a:t>
            </a:r>
            <a:r>
              <a:rPr lang="en-US" dirty="0" smtClean="0"/>
              <a:t>: Facebook’s C++ libraries.</a:t>
            </a:r>
          </a:p>
          <a:p>
            <a:pPr lvl="1"/>
            <a:r>
              <a:rPr lang="en-US" b="1" dirty="0" err="1" smtClean="0">
                <a:solidFill>
                  <a:schemeClr val="accent3"/>
                </a:solidFill>
              </a:rPr>
              <a:t>Qt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KDE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C++ libraries include more than just GUI components.</a:t>
            </a:r>
          </a:p>
          <a:p>
            <a:pPr lvl="1"/>
            <a:r>
              <a:rPr lang="en-US" dirty="0" smtClean="0"/>
              <a:t>And many more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https://isocpp.org/get-</a:t>
            </a:r>
            <a:r>
              <a:rPr lang="en-US" dirty="0" smtClean="0">
                <a:hlinkClick r:id="rId2"/>
              </a:rPr>
              <a:t>started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www.learncpp.com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://www.cplusplus.com/doc/</a:t>
            </a:r>
            <a:r>
              <a:rPr lang="en-US" dirty="0" smtClean="0">
                <a:hlinkClick r:id="rId4"/>
              </a:rPr>
              <a:t>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://en.cppreference.com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definitive reference on the C+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standard </a:t>
            </a:r>
            <a:r>
              <a:rPr lang="en-US" dirty="0"/>
              <a:t>library; I use it almost every </a:t>
            </a:r>
            <a:r>
              <a:rPr lang="en-US" dirty="0" smtClean="0"/>
              <a:t>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Things to Google (in no particular order)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730"/>
            <a:ext cx="8229600" cy="5007397"/>
          </a:xfrm>
        </p:spPr>
        <p:txBody>
          <a:bodyPr numCol="3">
            <a:noAutofit/>
          </a:bodyPr>
          <a:lstStyle/>
          <a:p>
            <a:r>
              <a:rPr lang="en-US" sz="1000" dirty="0" smtClean="0"/>
              <a:t>One Definition Rule</a:t>
            </a:r>
          </a:p>
          <a:p>
            <a:r>
              <a:rPr lang="en-US" sz="1000" dirty="0" smtClean="0"/>
              <a:t>RVO/NRVO</a:t>
            </a:r>
          </a:p>
          <a:p>
            <a:r>
              <a:rPr lang="en-US" sz="1000" dirty="0" smtClean="0"/>
              <a:t>Copy elision</a:t>
            </a:r>
          </a:p>
          <a:p>
            <a:r>
              <a:rPr lang="en-US" sz="1000" dirty="0" smtClean="0"/>
              <a:t>Why not to use _name or __name?</a:t>
            </a:r>
          </a:p>
          <a:p>
            <a:r>
              <a:rPr lang="en-US" sz="1000" dirty="0" err="1"/>
              <a:t>n</a:t>
            </a:r>
            <a:r>
              <a:rPr lang="en-US" sz="1000" dirty="0" err="1" smtClean="0"/>
              <a:t>ullptr</a:t>
            </a:r>
            <a:r>
              <a:rPr lang="en-US" sz="1000" dirty="0" smtClean="0"/>
              <a:t> vs. NULL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xplicit keyword</a:t>
            </a:r>
          </a:p>
          <a:p>
            <a:r>
              <a:rPr lang="en-US" sz="1000" dirty="0"/>
              <a:t>m</a:t>
            </a:r>
            <a:r>
              <a:rPr lang="en-US" sz="1000" dirty="0" smtClean="0"/>
              <a:t>utable keyword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olatile keyword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xtern keyword</a:t>
            </a:r>
          </a:p>
          <a:p>
            <a:r>
              <a:rPr lang="en-US" sz="1000" dirty="0" smtClean="0"/>
              <a:t>Explicit template instantiation</a:t>
            </a:r>
          </a:p>
          <a:p>
            <a:r>
              <a:rPr lang="en-US" sz="1000" dirty="0" smtClean="0"/>
              <a:t>Extern template declaration</a:t>
            </a:r>
          </a:p>
          <a:p>
            <a:r>
              <a:rPr lang="en-US" sz="1000" dirty="0" smtClean="0"/>
              <a:t>Why are C-style casts bad?</a:t>
            </a:r>
          </a:p>
          <a:p>
            <a:r>
              <a:rPr lang="en-US" sz="1000" dirty="0" smtClean="0"/>
              <a:t>Why not to use “using namespace” in</a:t>
            </a:r>
          </a:p>
          <a:p>
            <a:pPr marL="0" indent="0">
              <a:buNone/>
            </a:pPr>
            <a:r>
              <a:rPr lang="en-US" sz="1000" dirty="0" smtClean="0"/>
              <a:t>	header files?</a:t>
            </a:r>
          </a:p>
          <a:p>
            <a:r>
              <a:rPr lang="en-US" sz="1000" dirty="0" smtClean="0"/>
              <a:t>Include guards</a:t>
            </a:r>
          </a:p>
          <a:p>
            <a:r>
              <a:rPr lang="en-US" sz="1000" dirty="0" smtClean="0"/>
              <a:t>Narrowing conversions</a:t>
            </a:r>
          </a:p>
          <a:p>
            <a:r>
              <a:rPr lang="en-US" sz="1000" dirty="0" smtClean="0"/>
              <a:t>Conversion operators</a:t>
            </a:r>
          </a:p>
          <a:p>
            <a:r>
              <a:rPr lang="en-US" sz="1000" dirty="0" smtClean="0"/>
              <a:t>Pass-by-value vs. pass-by-reference</a:t>
            </a:r>
          </a:p>
          <a:p>
            <a:r>
              <a:rPr lang="en-US" sz="1000" dirty="0" smtClean="0"/>
              <a:t>++</a:t>
            </a:r>
            <a:r>
              <a:rPr lang="en-US" sz="1000" dirty="0" err="1" smtClean="0"/>
              <a:t>i</a:t>
            </a:r>
            <a:r>
              <a:rPr lang="en-US" sz="1000" dirty="0" smtClean="0"/>
              <a:t> vs. </a:t>
            </a:r>
            <a:r>
              <a:rPr lang="en-US" sz="1000" dirty="0" err="1" smtClean="0"/>
              <a:t>i</a:t>
            </a:r>
            <a:r>
              <a:rPr lang="en-US" sz="1000" dirty="0" smtClean="0"/>
              <a:t>++</a:t>
            </a:r>
          </a:p>
          <a:p>
            <a:r>
              <a:rPr lang="en-US" sz="1000" dirty="0" smtClean="0"/>
              <a:t>ADL</a:t>
            </a:r>
          </a:p>
          <a:p>
            <a:r>
              <a:rPr lang="en-US" sz="1000" dirty="0" smtClean="0"/>
              <a:t>CRTP</a:t>
            </a:r>
          </a:p>
          <a:p>
            <a:r>
              <a:rPr lang="en-US" sz="1000" dirty="0" smtClean="0"/>
              <a:t>RAII</a:t>
            </a:r>
          </a:p>
          <a:p>
            <a:r>
              <a:rPr lang="en-US" sz="1000" dirty="0" err="1" smtClean="0"/>
              <a:t>Pimpl</a:t>
            </a:r>
            <a:endParaRPr lang="en-US" sz="1000" dirty="0" smtClean="0"/>
          </a:p>
          <a:p>
            <a:r>
              <a:rPr lang="en-US" sz="1000" dirty="0" err="1" smtClean="0"/>
              <a:t>Mixins</a:t>
            </a:r>
            <a:endParaRPr lang="en-US" sz="1000" dirty="0" smtClean="0"/>
          </a:p>
          <a:p>
            <a:r>
              <a:rPr lang="en-US" sz="1000" dirty="0" smtClean="0"/>
              <a:t>Virtual inheritance</a:t>
            </a:r>
          </a:p>
          <a:p>
            <a:r>
              <a:rPr lang="en-US" sz="1000" dirty="0" smtClean="0"/>
              <a:t>Diamond inheritance</a:t>
            </a:r>
          </a:p>
          <a:p>
            <a:r>
              <a:rPr lang="en-US" sz="1000" dirty="0" smtClean="0"/>
              <a:t>Virtual functions</a:t>
            </a:r>
          </a:p>
          <a:p>
            <a:r>
              <a:rPr lang="en-US" sz="1000" dirty="0" smtClean="0"/>
              <a:t>Dynamic casts</a:t>
            </a:r>
          </a:p>
          <a:p>
            <a:r>
              <a:rPr lang="en-US" sz="1000" dirty="0" smtClean="0"/>
              <a:t>Member pointers</a:t>
            </a:r>
          </a:p>
          <a:p>
            <a:r>
              <a:rPr lang="en-US" sz="1000" dirty="0" smtClean="0"/>
              <a:t>Template template parameters</a:t>
            </a:r>
          </a:p>
          <a:p>
            <a:r>
              <a:rPr lang="en-US" sz="1000" dirty="0" smtClean="0"/>
              <a:t>Generic lambdas</a:t>
            </a:r>
          </a:p>
          <a:p>
            <a:r>
              <a:rPr lang="en-US" sz="1000" dirty="0" smtClean="0"/>
              <a:t>Fold expressions</a:t>
            </a:r>
          </a:p>
          <a:p>
            <a:r>
              <a:rPr lang="en-US" sz="1000" dirty="0" smtClean="0"/>
              <a:t>Structured bindings</a:t>
            </a:r>
          </a:p>
          <a:p>
            <a:r>
              <a:rPr lang="en-US" sz="1000" dirty="0" err="1" smtClean="0"/>
              <a:t>constexpr</a:t>
            </a:r>
            <a:r>
              <a:rPr lang="en-US" sz="1000" dirty="0" smtClean="0"/>
              <a:t> keyword</a:t>
            </a:r>
          </a:p>
          <a:p>
            <a:r>
              <a:rPr lang="en-US" sz="1000" dirty="0" err="1"/>
              <a:t>c</a:t>
            </a:r>
            <a:r>
              <a:rPr lang="en-US" sz="1000" dirty="0" err="1" smtClean="0"/>
              <a:t>onstexpr</a:t>
            </a:r>
            <a:r>
              <a:rPr lang="en-US" sz="1000" dirty="0" smtClean="0"/>
              <a:t> if</a:t>
            </a:r>
          </a:p>
          <a:p>
            <a:r>
              <a:rPr lang="en-US" sz="1000" dirty="0" smtClean="0"/>
              <a:t>Generalized </a:t>
            </a:r>
            <a:r>
              <a:rPr lang="en-US" sz="1000" dirty="0" err="1" smtClean="0"/>
              <a:t>constexpr</a:t>
            </a:r>
            <a:endParaRPr lang="en-US" sz="1000" dirty="0" smtClean="0"/>
          </a:p>
          <a:p>
            <a:r>
              <a:rPr lang="en-US" sz="1000" dirty="0" smtClean="0"/>
              <a:t>Variable templates</a:t>
            </a:r>
          </a:p>
          <a:p>
            <a:r>
              <a:rPr lang="en-US" sz="1000" dirty="0" smtClean="0"/>
              <a:t>Template aliases</a:t>
            </a:r>
          </a:p>
          <a:p>
            <a:r>
              <a:rPr lang="en-US" sz="1000" dirty="0" smtClean="0"/>
              <a:t>Static initialization order fiasco</a:t>
            </a:r>
          </a:p>
          <a:p>
            <a:r>
              <a:rPr lang="en-US" sz="1000" dirty="0" smtClean="0"/>
              <a:t>Copy and swap</a:t>
            </a:r>
          </a:p>
          <a:p>
            <a:r>
              <a:rPr lang="en-US" sz="1000" dirty="0" smtClean="0"/>
              <a:t>Construct on first use</a:t>
            </a:r>
          </a:p>
          <a:p>
            <a:r>
              <a:rPr lang="en-US" sz="1000" dirty="0" smtClean="0"/>
              <a:t>Empty base </a:t>
            </a:r>
            <a:r>
              <a:rPr lang="en-US" sz="1000" dirty="0" err="1" smtClean="0"/>
              <a:t>optiimization</a:t>
            </a:r>
            <a:endParaRPr lang="en-US" sz="1000" dirty="0" smtClean="0"/>
          </a:p>
          <a:p>
            <a:r>
              <a:rPr lang="en-US" sz="1000" dirty="0" smtClean="0"/>
              <a:t>Unions</a:t>
            </a:r>
          </a:p>
          <a:p>
            <a:r>
              <a:rPr lang="en-US" sz="1000" dirty="0" smtClean="0"/>
              <a:t>Variants</a:t>
            </a:r>
          </a:p>
          <a:p>
            <a:r>
              <a:rPr lang="en-US" sz="1000" dirty="0" smtClean="0"/>
              <a:t>Short string optimization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inal keyword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verride keyword</a:t>
            </a:r>
          </a:p>
          <a:p>
            <a:r>
              <a:rPr lang="en-US" sz="1000" dirty="0" smtClean="0"/>
              <a:t>Inner classes</a:t>
            </a:r>
          </a:p>
          <a:p>
            <a:r>
              <a:rPr lang="en-US" sz="1000" dirty="0" smtClean="0"/>
              <a:t>Enumerations</a:t>
            </a:r>
          </a:p>
          <a:p>
            <a:r>
              <a:rPr lang="en-US" sz="1000" dirty="0" smtClean="0"/>
              <a:t>Strongly-typed enumerations</a:t>
            </a:r>
          </a:p>
          <a:p>
            <a:r>
              <a:rPr lang="en-US" sz="1000" dirty="0" smtClean="0"/>
              <a:t>Macros (use with care)</a:t>
            </a:r>
          </a:p>
          <a:p>
            <a:r>
              <a:rPr lang="en-US" sz="1000" dirty="0" err="1" smtClean="0"/>
              <a:t>Variadic</a:t>
            </a:r>
            <a:r>
              <a:rPr lang="en-US" sz="1000" dirty="0" smtClean="0"/>
              <a:t> macros</a:t>
            </a:r>
          </a:p>
          <a:p>
            <a:r>
              <a:rPr lang="en-US" sz="1000" dirty="0" smtClean="0"/>
              <a:t>Exceptions</a:t>
            </a:r>
          </a:p>
          <a:p>
            <a:r>
              <a:rPr lang="en-US" sz="1000" dirty="0" err="1"/>
              <a:t>n</a:t>
            </a:r>
            <a:r>
              <a:rPr lang="en-US" sz="1000" dirty="0" err="1" smtClean="0"/>
              <a:t>oexcept</a:t>
            </a:r>
            <a:r>
              <a:rPr lang="en-US" sz="1000" dirty="0" smtClean="0"/>
              <a:t> keyword</a:t>
            </a:r>
          </a:p>
          <a:p>
            <a:r>
              <a:rPr lang="en-US" sz="1000" dirty="0" smtClean="0"/>
              <a:t>Safe </a:t>
            </a:r>
            <a:r>
              <a:rPr lang="en-US" sz="1000" dirty="0" err="1" smtClean="0"/>
              <a:t>bool</a:t>
            </a:r>
            <a:endParaRPr lang="en-US" sz="1000" dirty="0" smtClean="0"/>
          </a:p>
          <a:p>
            <a:r>
              <a:rPr lang="en-US" sz="1000" dirty="0" smtClean="0"/>
              <a:t>SFINAE</a:t>
            </a:r>
          </a:p>
          <a:p>
            <a:r>
              <a:rPr lang="en-US" sz="1000" dirty="0" smtClean="0"/>
              <a:t>Type erasure</a:t>
            </a:r>
          </a:p>
          <a:p>
            <a:r>
              <a:rPr lang="en-US" sz="1000" dirty="0" smtClean="0"/>
              <a:t>Virtual destructor</a:t>
            </a:r>
          </a:p>
          <a:p>
            <a:r>
              <a:rPr lang="en-US" sz="1000" dirty="0" smtClean="0"/>
              <a:t>Virtual constructor</a:t>
            </a:r>
          </a:p>
          <a:p>
            <a:r>
              <a:rPr lang="en-US" sz="1000" dirty="0" smtClean="0"/>
              <a:t>Friend functions</a:t>
            </a:r>
          </a:p>
          <a:p>
            <a:r>
              <a:rPr lang="en-US" sz="1000" dirty="0" smtClean="0"/>
              <a:t>Friend classes</a:t>
            </a:r>
          </a:p>
          <a:p>
            <a:r>
              <a:rPr lang="en-US" sz="1000" dirty="0" smtClean="0"/>
              <a:t>Template friends</a:t>
            </a:r>
          </a:p>
          <a:p>
            <a:r>
              <a:rPr lang="en-US" sz="1000" dirty="0" smtClean="0"/>
              <a:t>RTTI</a:t>
            </a:r>
          </a:p>
          <a:p>
            <a:r>
              <a:rPr lang="en-US" sz="1000" dirty="0" err="1" smtClean="0"/>
              <a:t>Variadic</a:t>
            </a:r>
            <a:r>
              <a:rPr lang="en-US" sz="1000" dirty="0" smtClean="0"/>
              <a:t> functions (do not use)</a:t>
            </a:r>
          </a:p>
          <a:p>
            <a:r>
              <a:rPr lang="en-US" sz="1000" dirty="0" smtClean="0"/>
              <a:t>User-defined literals</a:t>
            </a:r>
          </a:p>
          <a:p>
            <a:r>
              <a:rPr lang="en-US" sz="1000" dirty="0" smtClean="0"/>
              <a:t>Visitor pattern</a:t>
            </a:r>
          </a:p>
          <a:p>
            <a:r>
              <a:rPr lang="en-US" sz="1000" dirty="0" smtClean="0"/>
              <a:t>__restrict__</a:t>
            </a:r>
          </a:p>
          <a:p>
            <a:r>
              <a:rPr lang="en-US" sz="1000" dirty="0" smtClean="0"/>
              <a:t>Delegating constructors</a:t>
            </a:r>
          </a:p>
          <a:p>
            <a:r>
              <a:rPr lang="en-US" sz="1000" dirty="0" smtClean="0"/>
              <a:t>Inheriting constructors</a:t>
            </a:r>
          </a:p>
          <a:p>
            <a:r>
              <a:rPr lang="en-US" sz="1000" dirty="0" err="1"/>
              <a:t>s</a:t>
            </a:r>
            <a:r>
              <a:rPr lang="en-US" sz="1000" dirty="0" err="1" smtClean="0"/>
              <a:t>td</a:t>
            </a:r>
            <a:r>
              <a:rPr lang="en-US" sz="1000" dirty="0" smtClean="0"/>
              <a:t>::any</a:t>
            </a:r>
          </a:p>
          <a:p>
            <a:r>
              <a:rPr lang="en-US" sz="1000" dirty="0" smtClean="0"/>
              <a:t>Inline variables</a:t>
            </a:r>
          </a:p>
          <a:p>
            <a:r>
              <a:rPr lang="en-US" sz="1000" dirty="0" smtClean="0"/>
              <a:t>Type traits</a:t>
            </a:r>
          </a:p>
          <a:p>
            <a:r>
              <a:rPr lang="en-US" sz="1000" dirty="0" smtClean="0"/>
              <a:t>Member detection</a:t>
            </a:r>
          </a:p>
          <a:p>
            <a:r>
              <a:rPr lang="en-US" sz="1000" dirty="0" smtClean="0"/>
              <a:t>Defaulted constructors</a:t>
            </a:r>
          </a:p>
          <a:p>
            <a:r>
              <a:rPr lang="en-US" sz="1000" dirty="0" smtClean="0"/>
              <a:t>Defaulted assignment operators</a:t>
            </a:r>
          </a:p>
          <a:p>
            <a:r>
              <a:rPr lang="en-US" sz="1000" dirty="0" smtClean="0"/>
              <a:t>Deleted constructors</a:t>
            </a:r>
          </a:p>
          <a:p>
            <a:r>
              <a:rPr lang="en-US" sz="1000" dirty="0" smtClean="0"/>
              <a:t>Deleted assignment operators</a:t>
            </a:r>
          </a:p>
          <a:p>
            <a:r>
              <a:rPr lang="en-US" sz="1000" dirty="0" smtClean="0"/>
              <a:t>Placement new</a:t>
            </a:r>
          </a:p>
          <a:p>
            <a:r>
              <a:rPr lang="en-US" sz="1000" dirty="0" smtClean="0"/>
              <a:t>Iterator classes</a:t>
            </a:r>
          </a:p>
          <a:p>
            <a:r>
              <a:rPr lang="en-US" sz="1000" dirty="0" smtClean="0"/>
              <a:t>Allocators</a:t>
            </a:r>
          </a:p>
        </p:txBody>
      </p:sp>
    </p:spTree>
    <p:extLst>
      <p:ext uri="{BB962C8B-B14F-4D97-AF65-F5344CB8AC3E}">
        <p14:creationId xmlns:p14="http://schemas.microsoft.com/office/powerpoint/2010/main" val="326453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49436"/>
              </p:ext>
            </p:extLst>
          </p:nvPr>
        </p:nvGraphicFramePr>
        <p:xfrm>
          <a:off x="759938" y="1292894"/>
          <a:ext cx="778678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95"/>
                <a:gridCol w="1613572"/>
                <a:gridCol w="1363727"/>
                <a:gridCol w="28627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Flag(s)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optimize and generate debugging</a:t>
                      </a:r>
                      <a:r>
                        <a:rPr lang="en-US" sz="1200" baseline="0" dirty="0" smtClean="0"/>
                        <a:t> information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-g -O0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can make</a:t>
                      </a:r>
                      <a:r>
                        <a:rPr lang="en-US" sz="1200" baseline="0" dirty="0" smtClean="0"/>
                        <a:t> for very slow programs. g++ also has “-g –</a:t>
                      </a:r>
                      <a:r>
                        <a:rPr lang="en-US" sz="1200" baseline="0" dirty="0" err="1" smtClean="0"/>
                        <a:t>Og</a:t>
                      </a:r>
                      <a:r>
                        <a:rPr lang="en-US" sz="1200" baseline="0" dirty="0" smtClean="0"/>
                        <a:t>” which is a little faster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</a:t>
                      </a:r>
                      <a:r>
                        <a:rPr lang="en-US" sz="1200" baseline="0" dirty="0" smtClean="0"/>
                        <a:t> a little.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</a:t>
                      </a:r>
                      <a:r>
                        <a:rPr lang="en-US" sz="1200" baseline="0" dirty="0" smtClean="0"/>
                        <a:t> some more.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 a lot.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good choice for production builds.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 some “unsafe” math optimizations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ffast</a:t>
                      </a:r>
                      <a:r>
                        <a:rPr lang="en-US" sz="1200" dirty="0" smtClean="0"/>
                        <a:t>-math</a:t>
                      </a:r>
                    </a:p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fp</a:t>
                      </a:r>
                      <a:r>
                        <a:rPr lang="en-US" sz="1200" dirty="0" smtClean="0"/>
                        <a:t>-model fast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g++/clang++</a:t>
                      </a:r>
                    </a:p>
                    <a:p>
                      <a:r>
                        <a:rPr lang="en-US" sz="1200" dirty="0" err="1" smtClean="0"/>
                        <a:t>icpc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 or may not be acceptable depending on accuracy needed.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Turn on lots of warnings.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-Wall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ignore</a:t>
                      </a:r>
                      <a:r>
                        <a:rPr lang="en-US" sz="1200" baseline="0" dirty="0" smtClean="0"/>
                        <a:t> warnings!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 for a particular architecture.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-march=</a:t>
                      </a:r>
                      <a:r>
                        <a:rPr lang="is-IS" sz="1200" dirty="0" smtClean="0"/>
                        <a:t>…</a:t>
                      </a:r>
                    </a:p>
                    <a:p>
                      <a:r>
                        <a:rPr lang="is-IS" sz="1200" dirty="0" smtClean="0"/>
                        <a:t>-x...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g++/clang++</a:t>
                      </a:r>
                    </a:p>
                    <a:p>
                      <a:r>
                        <a:rPr lang="en-US" sz="1200" dirty="0" err="1" smtClean="0"/>
                        <a:t>icpc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-march=native</a:t>
                      </a:r>
                      <a:r>
                        <a:rPr lang="en-US" sz="1200" baseline="0" dirty="0" smtClean="0"/>
                        <a:t> and –</a:t>
                      </a:r>
                      <a:r>
                        <a:rPr lang="en-US" sz="1200" baseline="0" dirty="0" err="1" smtClean="0"/>
                        <a:t>xHost</a:t>
                      </a:r>
                      <a:r>
                        <a:rPr lang="en-US" sz="1200" baseline="0" dirty="0" smtClean="0"/>
                        <a:t> will optimize for the current machine.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the</a:t>
                      </a:r>
                      <a:r>
                        <a:rPr lang="en-US" sz="1200" baseline="0" dirty="0" smtClean="0"/>
                        <a:t> C++XY standard.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dirty="0" err="1" smtClean="0"/>
                        <a:t>c++</a:t>
                      </a:r>
                      <a:r>
                        <a:rPr lang="en-US" sz="1200" dirty="0" smtClean="0"/>
                        <a:t>XY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dirty="0" err="1" smtClean="0"/>
                        <a:t>c++</a:t>
                      </a:r>
                      <a:r>
                        <a:rPr lang="en-US" sz="1200" dirty="0" smtClean="0"/>
                        <a:t>11 is a good baseline with widespread</a:t>
                      </a:r>
                      <a:r>
                        <a:rPr lang="en-US" sz="1200" baseline="0" dirty="0" smtClean="0"/>
                        <a:t> support.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 in an external library.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-l</a:t>
                      </a:r>
                      <a:r>
                        <a:rPr lang="is-IS" sz="1200" dirty="0" smtClean="0"/>
                        <a:t>… (ell)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Look for libraries</a:t>
                      </a:r>
                      <a:r>
                        <a:rPr lang="en-US" sz="1200" baseline="0" dirty="0" smtClean="0"/>
                        <a:t> in this path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-L</a:t>
                      </a:r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Look for header files in this path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-I</a:t>
                      </a:r>
                      <a:r>
                        <a:rPr lang="is-IS" sz="1200" dirty="0" smtClean="0"/>
                        <a:t>… (EYE)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447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File(s)</a:t>
            </a:r>
          </a:p>
          <a:p>
            <a:pPr algn="ctr"/>
            <a:r>
              <a:rPr lang="en-US" sz="1600" dirty="0" smtClean="0"/>
              <a:t>*.cxx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29385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File(s)</a:t>
            </a:r>
          </a:p>
          <a:p>
            <a:pPr algn="ctr"/>
            <a:r>
              <a:rPr lang="en-US" sz="1600" dirty="0" smtClean="0"/>
              <a:t>*.o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030374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Execu</a:t>
            </a:r>
            <a:r>
              <a:rPr lang="en-US" sz="1600" dirty="0" smtClean="0"/>
              <a:t>-table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30374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Inter-</a:t>
            </a:r>
            <a:r>
              <a:rPr lang="en-US" sz="1600" dirty="0" err="1" smtClean="0"/>
              <a:t>preter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80447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File(s)</a:t>
            </a:r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29385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Precom</a:t>
            </a:r>
            <a:r>
              <a:rPr lang="en-US" sz="1600" dirty="0" smtClean="0"/>
              <a:t>-piled File(s)</a:t>
            </a:r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pyo</a:t>
            </a:r>
            <a:endParaRPr lang="en-US" sz="1600" dirty="0"/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pyc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7201" y="2477729"/>
            <a:ext cx="105142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54028" y="2477729"/>
            <a:ext cx="105142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0706" y="2043051"/>
            <a:ext cx="1138894" cy="8693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59323" y="1538950"/>
            <a:ext cx="11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76683" y="1908282"/>
            <a:ext cx="1" cy="1225316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0706" y="4985498"/>
            <a:ext cx="1138894" cy="8693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59323" y="4481397"/>
            <a:ext cx="11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76683" y="4850729"/>
            <a:ext cx="1" cy="1225316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861532" y="5757291"/>
            <a:ext cx="1020193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0800000">
            <a:off x="4854028" y="4784506"/>
            <a:ext cx="1020193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rot="10800000">
            <a:off x="2550482" y="4368273"/>
            <a:ext cx="3354970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4148" y="3716049"/>
            <a:ext cx="186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Interpreter is a </a:t>
            </a:r>
            <a:r>
              <a:rPr lang="en-US" b="1" dirty="0" smtClean="0">
                <a:solidFill>
                  <a:schemeClr val="accent6"/>
                </a:solidFill>
              </a:rPr>
              <a:t>virtual machine</a:t>
            </a:r>
            <a:r>
              <a:rPr lang="en-US" dirty="0" smtClean="0"/>
              <a:t> (VM)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91219" y="1707342"/>
            <a:ext cx="139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Done once beforehand.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688" y="3898534"/>
            <a:ext cx="35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Done each time the program is run.</a:t>
            </a:r>
            <a:endParaRPr lang="en-US" dirty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7-07-22 at 3.4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89" y="2328678"/>
            <a:ext cx="4990763" cy="300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Makefiles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offer a way to automate building, compiling only those files that have changed.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systems such as </a:t>
            </a:r>
            <a:r>
              <a:rPr lang="en-US" b="1" dirty="0" err="1" smtClean="0">
                <a:solidFill>
                  <a:schemeClr val="accent3"/>
                </a:solidFill>
              </a:rPr>
              <a:t>autoconf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accent1"/>
                </a:solidFill>
              </a:rPr>
              <a:t>CMake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take the automation further, including customization and detection of dependencies.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294" y="2419364"/>
            <a:ext cx="2435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Variables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hold common data like the compiler and flags.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1294" y="3206807"/>
            <a:ext cx="24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default </a:t>
            </a:r>
            <a:r>
              <a:rPr lang="en-US" sz="1400" b="1" dirty="0" smtClean="0">
                <a:solidFill>
                  <a:schemeClr val="accent6"/>
                </a:solidFill>
              </a:rPr>
              <a:t>rule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smtClean="0"/>
              <a:t>is the first.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1294" y="3614473"/>
            <a:ext cx="24463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Rules tell how to build a </a:t>
            </a:r>
            <a:r>
              <a:rPr lang="en-US" sz="1400" b="1" dirty="0" smtClean="0">
                <a:solidFill>
                  <a:schemeClr val="accent2"/>
                </a:solidFill>
              </a:rPr>
              <a:t>target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from the </a:t>
            </a:r>
            <a:r>
              <a:rPr lang="en-US" sz="1400" b="1" dirty="0" smtClean="0">
                <a:solidFill>
                  <a:schemeClr val="accent3"/>
                </a:solidFill>
              </a:rPr>
              <a:t>dependencies</a:t>
            </a:r>
            <a:r>
              <a:rPr lang="en-US" sz="1400" dirty="0" smtClean="0"/>
              <a:t>. The target is only built if one of the dependencies is newer.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0884" y="4665808"/>
            <a:ext cx="2446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Pattern rules can match multiple targets.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76237" y="2315254"/>
            <a:ext cx="527876" cy="28740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7056" y="3320758"/>
            <a:ext cx="1506429" cy="28740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7056" y="3802205"/>
            <a:ext cx="944283" cy="2874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23907" y="3804530"/>
            <a:ext cx="3696310" cy="28740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18012" y="4036008"/>
            <a:ext cx="10665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Automatic variables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are set for each rule.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995524" y="4079197"/>
            <a:ext cx="385888" cy="28740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2906" y="4836002"/>
            <a:ext cx="385888" cy="28740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5885</Words>
  <Application>Microsoft Macintosh PowerPoint</Application>
  <PresentationFormat>On-screen Show (4:3)</PresentationFormat>
  <Paragraphs>1190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C++ in a Nutshell</vt:lpstr>
      <vt:lpstr>C++ is a big and complex language</vt:lpstr>
      <vt:lpstr>…but “you don’t pay for what you don’t use” </vt:lpstr>
      <vt:lpstr>C++ is an evolving language</vt:lpstr>
      <vt:lpstr>Preamble: from code to instructions</vt:lpstr>
      <vt:lpstr>Preamble: from code to instructions</vt:lpstr>
      <vt:lpstr>Compiler Flags</vt:lpstr>
      <vt:lpstr>Comparison to Python</vt:lpstr>
      <vt:lpstr>Simplifying compilation</vt:lpstr>
      <vt:lpstr>Basic C++ Syntax: Hello World</vt:lpstr>
      <vt:lpstr>Basic C++ Syntax: Hello World</vt:lpstr>
      <vt:lpstr>Basic C++ Syntax: Hello World</vt:lpstr>
      <vt:lpstr>Basic C++ Syntax: Hello World</vt:lpstr>
      <vt:lpstr>Types in C++</vt:lpstr>
      <vt:lpstr>Types in C++</vt:lpstr>
      <vt:lpstr>Pointers</vt:lpstr>
      <vt:lpstr>Arrays</vt:lpstr>
      <vt:lpstr>Operator new and heap vs. stack</vt:lpstr>
      <vt:lpstr>Well-written C++ programs have few or no pointers in them and never use new/delete directly!</vt:lpstr>
      <vt:lpstr>References</vt:lpstr>
      <vt:lpstr>Lvalues and rvalues</vt:lpstr>
      <vt:lpstr>The const keyword</vt:lpstr>
      <vt:lpstr>Casts</vt:lpstr>
      <vt:lpstr>Auto and decltype</vt:lpstr>
      <vt:lpstr>Flow control: if</vt:lpstr>
      <vt:lpstr>Flow control: for</vt:lpstr>
      <vt:lpstr>Flow control: while and do while</vt:lpstr>
      <vt:lpstr>Flow control: switch</vt:lpstr>
      <vt:lpstr>Functions</vt:lpstr>
      <vt:lpstr>Function overloading</vt:lpstr>
      <vt:lpstr>Namespaces</vt:lpstr>
      <vt:lpstr>Classes and structs</vt:lpstr>
      <vt:lpstr>Constructors and destructors</vt:lpstr>
      <vt:lpstr>Constructor initializer lists</vt:lpstr>
      <vt:lpstr>Method definitions</vt:lpstr>
      <vt:lpstr>Operator overloading</vt:lpstr>
      <vt:lpstr>The Rule of 5</vt:lpstr>
      <vt:lpstr>Public, protected, private</vt:lpstr>
      <vt:lpstr>Inheritance</vt:lpstr>
      <vt:lpstr>Header files</vt:lpstr>
      <vt:lpstr>More about inline and static</vt:lpstr>
      <vt:lpstr>Lambda functions</vt:lpstr>
      <vt:lpstr>Lambda captures</vt:lpstr>
      <vt:lpstr>Saving lambdas for later</vt:lpstr>
      <vt:lpstr>Templates</vt:lpstr>
      <vt:lpstr>Some simple examples</vt:lpstr>
      <vt:lpstr>Template specialization</vt:lpstr>
      <vt:lpstr>Partial specialization</vt:lpstr>
      <vt:lpstr>Variadic templates</vt:lpstr>
      <vt:lpstr>A heavy-duty example</vt:lpstr>
      <vt:lpstr>A heavy-duty example</vt:lpstr>
      <vt:lpstr>A heavy-duty example</vt:lpstr>
      <vt:lpstr>A heavy-duty example</vt:lpstr>
      <vt:lpstr>A heavy-duty example</vt:lpstr>
      <vt:lpstr>Templates on steroids: metaprogramming</vt:lpstr>
      <vt:lpstr>Friendlier templates: the STL</vt:lpstr>
      <vt:lpstr>STL containers</vt:lpstr>
      <vt:lpstr>STL algorithms</vt:lpstr>
      <vt:lpstr>STL I/O: iostreams</vt:lpstr>
      <vt:lpstr>STL smart pointers</vt:lpstr>
      <vt:lpstr>Alternate standard libraries</vt:lpstr>
      <vt:lpstr>Some additional resources</vt:lpstr>
      <vt:lpstr>Things to Google (in no particular order)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Matthews</dc:creator>
  <cp:lastModifiedBy>Devin Matthews</cp:lastModifiedBy>
  <cp:revision>68</cp:revision>
  <dcterms:created xsi:type="dcterms:W3CDTF">2017-07-22T18:39:13Z</dcterms:created>
  <dcterms:modified xsi:type="dcterms:W3CDTF">2017-07-23T23:17:16Z</dcterms:modified>
</cp:coreProperties>
</file>