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343" r:id="rId3"/>
    <p:sldId id="349" r:id="rId4"/>
    <p:sldId id="348" r:id="rId5"/>
    <p:sldId id="352" r:id="rId6"/>
    <p:sldId id="350" r:id="rId7"/>
    <p:sldId id="351" r:id="rId8"/>
    <p:sldId id="35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3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32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78F9F-ADBE-A84B-A0E5-EC17570F39FD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D5BB-684F-B046-A2DF-B0DE787AA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1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8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3D71-DC06-724A-98E5-3AF5D79A34C0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A4F3-6D33-B34A-806D-86AC8E64C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Medium"/>
                <a:cs typeface="Helvetica Neue Medium"/>
              </a:rPr>
              <a:t>A lightning-fast introduction to molecular </a:t>
            </a:r>
            <a:r>
              <a:rPr lang="en-US" u="sng" dirty="0" smtClean="0">
                <a:latin typeface="Helvetica Neue Medium"/>
                <a:cs typeface="Helvetica Neue Medium"/>
              </a:rPr>
              <a:t>dynamics</a:t>
            </a:r>
            <a:endParaRPr lang="en-US" sz="4000" u="sng" dirty="0">
              <a:latin typeface="Helvetica Neue Medium"/>
              <a:cs typeface="Helvetica Neue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799"/>
            <a:ext cx="6400800" cy="2201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Paul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Nerenberg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0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1480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 Neue Light"/>
                <a:cs typeface="Helvetica Neue Light"/>
              </a:rPr>
              <a:t>Basic idea: simulate molecules in time by calculating forces at each instant and applying Newton’s second law</a:t>
            </a:r>
          </a:p>
          <a:p>
            <a:endParaRPr lang="en-US" sz="1400" dirty="0" smtClean="0">
              <a:latin typeface="Helvetica Neue Light"/>
              <a:cs typeface="Helvetica Neue Light"/>
            </a:endParaRPr>
          </a:p>
          <a:p>
            <a:r>
              <a:rPr lang="en-US" sz="2800" dirty="0" smtClean="0">
                <a:latin typeface="Helvetica Neue Light"/>
                <a:cs typeface="Helvetica Neue Light"/>
              </a:rPr>
              <a:t>Do this over and over</a:t>
            </a:r>
            <a:r>
              <a:rPr lang="is-IS" sz="2800" dirty="0" smtClean="0">
                <a:latin typeface="Helvetica Neue Light"/>
                <a:cs typeface="Helvetica Neue Light"/>
              </a:rPr>
              <a:t>…usually 10</a:t>
            </a:r>
            <a:r>
              <a:rPr lang="is-IS" sz="2800" baseline="30000" dirty="0" smtClean="0">
                <a:latin typeface="Helvetica Neue Light"/>
                <a:cs typeface="Helvetica Neue Light"/>
              </a:rPr>
              <a:t>6</a:t>
            </a:r>
            <a:r>
              <a:rPr lang="is-IS" sz="2800" dirty="0">
                <a:latin typeface="Helvetica Neue Light"/>
                <a:cs typeface="Helvetica Neue Light"/>
              </a:rPr>
              <a:t> </a:t>
            </a:r>
            <a:r>
              <a:rPr lang="is-IS" sz="2800" dirty="0" smtClean="0">
                <a:latin typeface="Helvetica Neue Light"/>
                <a:cs typeface="Helvetica Neue Light"/>
              </a:rPr>
              <a:t>to 10</a:t>
            </a:r>
            <a:r>
              <a:rPr lang="is-IS" sz="2800" baseline="30000" dirty="0" smtClean="0">
                <a:latin typeface="Helvetica Neue Light"/>
                <a:cs typeface="Helvetica Neue Light"/>
              </a:rPr>
              <a:t>12</a:t>
            </a:r>
            <a:r>
              <a:rPr lang="is-IS" sz="2800" dirty="0" smtClean="0">
                <a:latin typeface="Helvetica Neue Light"/>
                <a:cs typeface="Helvetica Neue Light"/>
              </a:rPr>
              <a:t> steps</a:t>
            </a:r>
          </a:p>
          <a:p>
            <a:endParaRPr lang="en-US" sz="1400" dirty="0" smtClean="0">
              <a:latin typeface="Helvetica Neue Light"/>
              <a:cs typeface="Helvetica Neue Light"/>
            </a:endParaRPr>
          </a:p>
          <a:p>
            <a:r>
              <a:rPr lang="en-US" sz="2800" dirty="0" smtClean="0">
                <a:latin typeface="Helvetica Neue Light"/>
                <a:cs typeface="Helvetica Neue Light"/>
              </a:rPr>
              <a:t>Underlying assumption:                 </a:t>
            </a:r>
          </a:p>
          <a:p>
            <a:pPr marL="0" indent="0">
              <a:buNone/>
            </a:pPr>
            <a:r>
              <a:rPr lang="en-US" sz="2800" dirty="0" smtClean="0">
                <a:latin typeface="Helvetica Neue Light"/>
                <a:cs typeface="Helvetica Neue Light"/>
              </a:rPr>
              <a:t>                                         (</a:t>
            </a:r>
            <a:r>
              <a:rPr lang="en-US" sz="2800" dirty="0" err="1" smtClean="0">
                <a:latin typeface="Helvetica Neue Light"/>
                <a:cs typeface="Helvetica Neue Light"/>
              </a:rPr>
              <a:t>ergodic</a:t>
            </a:r>
            <a:r>
              <a:rPr lang="en-US" sz="2800" dirty="0" smtClean="0">
                <a:latin typeface="Helvetica Neue Light"/>
                <a:cs typeface="Helvetica Neue Light"/>
              </a:rPr>
              <a:t> hypothesis)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553" y="141481"/>
            <a:ext cx="57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What are MD simulations?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64708"/>
              </p:ext>
            </p:extLst>
          </p:nvPr>
        </p:nvGraphicFramePr>
        <p:xfrm>
          <a:off x="4609924" y="4212819"/>
          <a:ext cx="1460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584200" imgH="241300" progId="Equation.DSMT4">
                  <p:embed/>
                </p:oleObj>
              </mc:Choice>
              <mc:Fallback>
                <p:oleObj name="Equation" r:id="rId3" imgW="584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924" y="4212819"/>
                        <a:ext cx="1460500" cy="603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21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18529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Supposing we have initial coordinates </a:t>
            </a:r>
            <a:r>
              <a:rPr lang="en-US" sz="2800" dirty="0" smtClean="0">
                <a:latin typeface="Helvetica Neue Light"/>
                <a:cs typeface="Helvetica Neue Light"/>
              </a:rPr>
              <a:t>and velocities</a:t>
            </a:r>
            <a:r>
              <a:rPr lang="en-US" sz="2800" dirty="0" smtClean="0">
                <a:latin typeface="Helvetica Neue Light"/>
                <a:cs typeface="Helvetica Neue Light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 dirty="0" smtClean="0">
              <a:latin typeface="Helvetica Neue Light"/>
              <a:cs typeface="Helvetica Neue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Helvetica Neue Light"/>
                <a:cs typeface="Helvetica Neue Light"/>
              </a:rPr>
              <a:t>                 and</a:t>
            </a:r>
            <a:endParaRPr lang="en-US" sz="28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 sz="28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Integration scheme (how to propagate in time):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33209"/>
              </p:ext>
            </p:extLst>
          </p:nvPr>
        </p:nvGraphicFramePr>
        <p:xfrm>
          <a:off x="886355" y="3153428"/>
          <a:ext cx="762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3" imgW="4762500" imgH="508000" progId="Equation.DSMT4">
                  <p:embed/>
                </p:oleObj>
              </mc:Choice>
              <mc:Fallback>
                <p:oleObj name="Equation" r:id="rId3" imgW="4762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55" y="3153428"/>
                        <a:ext cx="7620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86355" y="1915244"/>
            <a:ext cx="2678111" cy="482600"/>
            <a:chOff x="5403784" y="1976204"/>
            <a:chExt cx="2678111" cy="482600"/>
          </a:xfrm>
        </p:grpSpPr>
        <p:graphicFrame>
          <p:nvGraphicFramePr>
            <p:cNvPr id="18637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25539"/>
                </p:ext>
              </p:extLst>
            </p:nvPr>
          </p:nvGraphicFramePr>
          <p:xfrm>
            <a:off x="5403784" y="1976204"/>
            <a:ext cx="10160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1" name="Equation" r:id="rId5" imgW="508000" imgH="241300" progId="Equation.DSMT4">
                    <p:embed/>
                  </p:oleObj>
                </mc:Choice>
                <mc:Fallback>
                  <p:oleObj name="Equation" r:id="rId5" imgW="5080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3784" y="1976204"/>
                          <a:ext cx="10160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3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683694"/>
                </p:ext>
              </p:extLst>
            </p:nvPr>
          </p:nvGraphicFramePr>
          <p:xfrm>
            <a:off x="7091295" y="1976204"/>
            <a:ext cx="990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2" name="Equation" r:id="rId7" imgW="495300" imgH="241300" progId="Equation.DSMT4">
                    <p:embed/>
                  </p:oleObj>
                </mc:Choice>
                <mc:Fallback>
                  <p:oleObj name="Equation" r:id="rId7" imgW="4953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1295" y="1976204"/>
                          <a:ext cx="990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38527"/>
              </p:ext>
            </p:extLst>
          </p:nvPr>
        </p:nvGraphicFramePr>
        <p:xfrm>
          <a:off x="3677987" y="4178299"/>
          <a:ext cx="296672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9" imgW="1854200" imgH="431800" progId="Equation.DSMT4">
                  <p:embed/>
                </p:oleObj>
              </mc:Choice>
              <mc:Fallback>
                <p:oleObj name="Equation" r:id="rId9" imgW="1854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7987" y="4178299"/>
                        <a:ext cx="2966720" cy="69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54088" y="4873800"/>
            <a:ext cx="499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…and then increment by another </a:t>
            </a:r>
            <a:r>
              <a:rPr lang="el-GR" sz="2400" dirty="0" smtClean="0">
                <a:latin typeface="Helvetica Neue Light"/>
                <a:cs typeface="Helvetica Neue Light"/>
              </a:rPr>
              <a:t>Δ</a:t>
            </a:r>
            <a:r>
              <a:rPr lang="en-US" sz="2400" i="1" dirty="0" smtClean="0">
                <a:latin typeface="Helvetica Neue Light"/>
                <a:cs typeface="Helvetica Neue Light"/>
              </a:rPr>
              <a:t>t</a:t>
            </a:r>
            <a:endParaRPr lang="en-US" sz="2400" i="1" dirty="0">
              <a:latin typeface="Helvetica Neue Light"/>
              <a:cs typeface="Helvetica Neue Light"/>
            </a:endParaRPr>
          </a:p>
        </p:txBody>
      </p:sp>
      <p:sp>
        <p:nvSpPr>
          <p:cNvPr id="4" name="Bent Arrow 3"/>
          <p:cNvSpPr/>
          <p:nvPr/>
        </p:nvSpPr>
        <p:spPr>
          <a:xfrm rot="16200000" flipV="1">
            <a:off x="7015700" y="3632814"/>
            <a:ext cx="763591" cy="1255889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553" y="141481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A basic MD integration scheme</a:t>
            </a:r>
          </a:p>
        </p:txBody>
      </p:sp>
    </p:spTree>
    <p:extLst>
      <p:ext uri="{BB962C8B-B14F-4D97-AF65-F5344CB8AC3E}">
        <p14:creationId xmlns:p14="http://schemas.microsoft.com/office/powerpoint/2010/main" val="279578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5760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Suppose </a:t>
            </a:r>
            <a:r>
              <a:rPr lang="en-US" sz="2800" dirty="0" smtClean="0">
                <a:latin typeface="Helvetica Neue Light"/>
                <a:cs typeface="Helvetica Neue Light"/>
              </a:rPr>
              <a:t>we </a:t>
            </a:r>
            <a:r>
              <a:rPr lang="en-US" sz="2800" dirty="0" smtClean="0">
                <a:latin typeface="Helvetica Neue Light"/>
                <a:cs typeface="Helvetica Neue Light"/>
              </a:rPr>
              <a:t>want to carry out a simulation at constant temperature (e.g., NVT): </a:t>
            </a:r>
            <a:r>
              <a:rPr lang="en-US" sz="2800" u="sng" dirty="0" smtClean="0">
                <a:latin typeface="Helvetica Neue Light"/>
                <a:cs typeface="Helvetica Neue Light"/>
              </a:rPr>
              <a:t>thermostats</a:t>
            </a:r>
            <a:r>
              <a:rPr lang="en-US" sz="2800" dirty="0" smtClean="0">
                <a:latin typeface="Helvetica Neue Light"/>
                <a:cs typeface="Helvetica Neue Light"/>
              </a:rPr>
              <a:t> can modify atomic velocities accordingly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Suppose </a:t>
            </a:r>
            <a:r>
              <a:rPr lang="en-US" sz="2800" dirty="0" smtClean="0">
                <a:latin typeface="Helvetica Neue Light"/>
                <a:cs typeface="Helvetica Neue Light"/>
              </a:rPr>
              <a:t>we </a:t>
            </a:r>
            <a:r>
              <a:rPr lang="en-US" sz="2800" dirty="0" smtClean="0">
                <a:latin typeface="Helvetica Neue Light"/>
                <a:cs typeface="Helvetica Neue Light"/>
              </a:rPr>
              <a:t>want to carry out a simulation at constant pressure (e.g., NPT): </a:t>
            </a:r>
            <a:r>
              <a:rPr lang="en-US" sz="2800" u="sng" dirty="0" err="1" smtClean="0">
                <a:latin typeface="Helvetica Neue Light"/>
                <a:cs typeface="Helvetica Neue Light"/>
              </a:rPr>
              <a:t>barostats</a:t>
            </a:r>
            <a:r>
              <a:rPr lang="en-US" sz="2800" dirty="0" smtClean="0">
                <a:latin typeface="Helvetica Neue Light"/>
                <a:cs typeface="Helvetica Neue Light"/>
              </a:rPr>
              <a:t> can modify system volumes accordingly</a:t>
            </a:r>
            <a:endParaRPr lang="en-US" sz="2800" dirty="0"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553" y="111001"/>
            <a:ext cx="589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>
                <a:latin typeface="Helvetica Neue Medium"/>
                <a:cs typeface="Helvetica Neue Medium"/>
              </a:rPr>
              <a:t>…</a:t>
            </a:r>
            <a:r>
              <a:rPr lang="en-US" sz="3600" dirty="0" smtClean="0">
                <a:latin typeface="Helvetica Neue Medium"/>
                <a:cs typeface="Helvetica Neue Medium"/>
              </a:rPr>
              <a:t>and some fancier things</a:t>
            </a:r>
          </a:p>
        </p:txBody>
      </p:sp>
    </p:spTree>
    <p:extLst>
      <p:ext uri="{BB962C8B-B14F-4D97-AF65-F5344CB8AC3E}">
        <p14:creationId xmlns:p14="http://schemas.microsoft.com/office/powerpoint/2010/main" val="236709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5760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u="sng" dirty="0" smtClean="0">
                <a:latin typeface="Helvetica Neue Light"/>
                <a:cs typeface="Helvetica Neue Light"/>
              </a:rPr>
              <a:t>Initial coordinates</a:t>
            </a:r>
            <a:r>
              <a:rPr lang="en-US" sz="2800" dirty="0" smtClean="0">
                <a:latin typeface="Helvetica Neue Light"/>
                <a:cs typeface="Helvetica Neue Light"/>
              </a:rPr>
              <a:t> of atoms (3D structure)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u="sng" dirty="0" smtClean="0">
                <a:latin typeface="Helvetica Neue Light"/>
                <a:cs typeface="Helvetica Neue Light"/>
              </a:rPr>
              <a:t>Topology</a:t>
            </a:r>
            <a:r>
              <a:rPr lang="en-US" sz="2800" dirty="0" smtClean="0">
                <a:latin typeface="Helvetica Neue Light"/>
                <a:cs typeface="Helvetica Neue Light"/>
              </a:rPr>
              <a:t> (which atoms are connected to each other and how)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u="sng" dirty="0" smtClean="0">
                <a:latin typeface="Helvetica Neue Light"/>
                <a:cs typeface="Helvetica Neue Light"/>
              </a:rPr>
              <a:t>Force field</a:t>
            </a:r>
            <a:r>
              <a:rPr lang="en-US" sz="2800" dirty="0" smtClean="0">
                <a:latin typeface="Helvetica Neue Light"/>
                <a:cs typeface="Helvetica Neue Light"/>
              </a:rPr>
              <a:t> (to calculate energies/forces)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u="sng" dirty="0" smtClean="0">
                <a:latin typeface="Helvetica Neue Light"/>
                <a:cs typeface="Helvetica Neue Light"/>
              </a:rPr>
              <a:t>Integrator</a:t>
            </a:r>
            <a:r>
              <a:rPr lang="en-US" sz="2800" dirty="0" smtClean="0">
                <a:latin typeface="Helvetica Neue Light"/>
                <a:cs typeface="Helvetica Neue Light"/>
              </a:rPr>
              <a:t> (to propagate in time)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553" y="111001"/>
            <a:ext cx="6392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The bare minimum to run MD</a:t>
            </a:r>
            <a:endParaRPr lang="en-US" sz="3600" dirty="0" smtClean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848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How big is </a:t>
            </a:r>
            <a:r>
              <a:rPr lang="el-GR" sz="2800" dirty="0" smtClean="0">
                <a:latin typeface="Helvetica Neue Light"/>
                <a:cs typeface="Helvetica Neue Light"/>
              </a:rPr>
              <a:t>Δ</a:t>
            </a:r>
            <a:r>
              <a:rPr lang="en-US" sz="2800" i="1" dirty="0" smtClean="0">
                <a:latin typeface="Helvetica Neue Light"/>
                <a:cs typeface="Helvetica Neue Light"/>
              </a:rPr>
              <a:t>t</a:t>
            </a:r>
            <a:r>
              <a:rPr lang="en-US" sz="2800" dirty="0" smtClean="0">
                <a:latin typeface="Helvetica Neue Light"/>
                <a:cs typeface="Helvetica Neue Light"/>
              </a:rPr>
              <a:t>?  Typically 1 </a:t>
            </a:r>
            <a:r>
              <a:rPr lang="en-US" sz="2800" dirty="0" err="1" smtClean="0">
                <a:latin typeface="Helvetica Neue Light"/>
                <a:cs typeface="Helvetica Neue Light"/>
              </a:rPr>
              <a:t>fs</a:t>
            </a:r>
            <a:r>
              <a:rPr lang="en-US" sz="2800" dirty="0" smtClean="0">
                <a:latin typeface="Helvetica Neue Light"/>
                <a:cs typeface="Helvetica Neue Light"/>
              </a:rPr>
              <a:t> (due to X-H bond vibration frequencies).</a:t>
            </a:r>
          </a:p>
          <a:p>
            <a:pPr>
              <a:lnSpc>
                <a:spcPct val="110000"/>
              </a:lnSpc>
            </a:pPr>
            <a:endParaRPr lang="en-US" sz="14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Want a larger </a:t>
            </a:r>
            <a:r>
              <a:rPr lang="el-GR" sz="2800" dirty="0">
                <a:latin typeface="Helvetica Neue Light"/>
                <a:cs typeface="Helvetica Neue Light"/>
              </a:rPr>
              <a:t>Δ</a:t>
            </a:r>
            <a:r>
              <a:rPr lang="en-US" sz="2800" i="1" dirty="0">
                <a:latin typeface="Helvetica Neue Light"/>
                <a:cs typeface="Helvetica Neue Light"/>
              </a:rPr>
              <a:t>t</a:t>
            </a:r>
            <a:r>
              <a:rPr lang="en-US" sz="2800" dirty="0" smtClean="0">
                <a:latin typeface="Helvetica Neue Light"/>
                <a:cs typeface="Helvetica Neue Light"/>
              </a:rPr>
              <a:t>? 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Helvetica Neue Light"/>
                <a:cs typeface="Helvetica Neue Light"/>
              </a:rPr>
              <a:t>Constrain X-H bonds: 2 </a:t>
            </a:r>
            <a:r>
              <a:rPr lang="en-US" sz="2400" dirty="0" err="1" smtClean="0">
                <a:latin typeface="Helvetica Neue Light"/>
                <a:cs typeface="Helvetica Neue Light"/>
              </a:rPr>
              <a:t>fs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Helvetica Neue Light"/>
                <a:cs typeface="Helvetica Neue Light"/>
              </a:rPr>
              <a:t>Repartition mass from heavy atoms to H atoms: 4 </a:t>
            </a:r>
            <a:r>
              <a:rPr lang="en-US" sz="2400" dirty="0" err="1" smtClean="0">
                <a:latin typeface="Helvetica Neue Light"/>
                <a:cs typeface="Helvetica Neue Light"/>
              </a:rPr>
              <a:t>fs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 sz="14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Moral of the story: For all-atom MD simulations, we’re </a:t>
            </a:r>
            <a:r>
              <a:rPr lang="en-US" sz="2800" dirty="0" smtClean="0">
                <a:latin typeface="Helvetica Neue Light"/>
                <a:cs typeface="Helvetica Neue Light"/>
              </a:rPr>
              <a:t>stuck </a:t>
            </a:r>
            <a:r>
              <a:rPr lang="en-US" sz="2800" dirty="0" smtClean="0">
                <a:latin typeface="Helvetica Neue Light"/>
                <a:cs typeface="Helvetica Neue Light"/>
              </a:rPr>
              <a:t>using atomic timescales.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553" y="141481"/>
            <a:ext cx="664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A word on MD </a:t>
            </a:r>
            <a:r>
              <a:rPr lang="en-US" sz="3600" dirty="0" smtClean="0">
                <a:latin typeface="Helvetica Neue Medium"/>
                <a:cs typeface="Helvetica Neue Medium"/>
              </a:rPr>
              <a:t>time steps (1/2)</a:t>
            </a:r>
          </a:p>
        </p:txBody>
      </p:sp>
    </p:spTree>
    <p:extLst>
      <p:ext uri="{BB962C8B-B14F-4D97-AF65-F5344CB8AC3E}">
        <p14:creationId xmlns:p14="http://schemas.microsoft.com/office/powerpoint/2010/main" val="26869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If you really want to speed up sampling in your simulations, you’ll need an </a:t>
            </a:r>
            <a:r>
              <a:rPr lang="en-US" sz="2800" i="1" dirty="0" smtClean="0">
                <a:latin typeface="Helvetica Neue Light"/>
                <a:cs typeface="Helvetica Neue Light"/>
              </a:rPr>
              <a:t>enhanced sampling </a:t>
            </a:r>
            <a:r>
              <a:rPr lang="en-US" sz="2800" dirty="0" smtClean="0">
                <a:latin typeface="Helvetica Neue Light"/>
                <a:cs typeface="Helvetica Neue Light"/>
              </a:rPr>
              <a:t>method</a:t>
            </a:r>
            <a:r>
              <a:rPr lang="en-US" sz="2800" dirty="0">
                <a:latin typeface="Helvetica Neue Light"/>
                <a:cs typeface="Helvetica Neue Light"/>
              </a:rPr>
              <a:t> </a:t>
            </a:r>
            <a:r>
              <a:rPr lang="en-US" sz="2800" dirty="0" smtClean="0">
                <a:latin typeface="Helvetica Neue Light"/>
                <a:cs typeface="Helvetica Neue Light"/>
              </a:rPr>
              <a:t>(e.g., </a:t>
            </a:r>
            <a:r>
              <a:rPr lang="en-US" sz="2800" dirty="0" smtClean="0">
                <a:latin typeface="Helvetica Neue Light"/>
                <a:cs typeface="Helvetica Neue Light"/>
              </a:rPr>
              <a:t>replica </a:t>
            </a:r>
            <a:r>
              <a:rPr lang="en-US" sz="2800" dirty="0" smtClean="0">
                <a:latin typeface="Helvetica Neue Light"/>
                <a:cs typeface="Helvetica Neue Light"/>
              </a:rPr>
              <a:t>exchange </a:t>
            </a:r>
            <a:r>
              <a:rPr lang="en-US" sz="2800" dirty="0" smtClean="0">
                <a:latin typeface="Helvetica Neue Light"/>
                <a:cs typeface="Helvetica Neue Light"/>
              </a:rPr>
              <a:t>MD, </a:t>
            </a:r>
            <a:r>
              <a:rPr lang="en-US" sz="2800" dirty="0" smtClean="0">
                <a:latin typeface="Helvetica Neue Light"/>
                <a:cs typeface="Helvetica Neue Light"/>
              </a:rPr>
              <a:t>accelerated MD, </a:t>
            </a:r>
            <a:r>
              <a:rPr lang="en-US" sz="2800" dirty="0" smtClean="0">
                <a:latin typeface="Helvetica Neue Light"/>
                <a:cs typeface="Helvetica Neue Light"/>
              </a:rPr>
              <a:t>or </a:t>
            </a:r>
            <a:r>
              <a:rPr lang="en-US" sz="2800" dirty="0" err="1" smtClean="0">
                <a:latin typeface="Helvetica Neue Light"/>
                <a:cs typeface="Helvetica Neue Light"/>
              </a:rPr>
              <a:t>metadynamics</a:t>
            </a:r>
            <a:r>
              <a:rPr lang="en-US" sz="2800" dirty="0" smtClean="0">
                <a:latin typeface="Helvetica Neue Light"/>
                <a:cs typeface="Helvetica Neue Light"/>
              </a:rPr>
              <a:t>).</a:t>
            </a:r>
            <a:endParaRPr lang="en-US" sz="28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 sz="1400" dirty="0" smtClean="0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Helvetica Neue Light"/>
                <a:cs typeface="Helvetica Neue Light"/>
              </a:rPr>
              <a:t>Additionally, there are </a:t>
            </a:r>
            <a:r>
              <a:rPr lang="en-US" sz="2800" i="1" dirty="0" smtClean="0">
                <a:latin typeface="Helvetica Neue Light"/>
                <a:cs typeface="Helvetica Neue Light"/>
              </a:rPr>
              <a:t>multiple </a:t>
            </a:r>
            <a:r>
              <a:rPr lang="en-US" sz="2800" i="1" dirty="0" smtClean="0">
                <a:latin typeface="Helvetica Neue Light"/>
                <a:cs typeface="Helvetica Neue Light"/>
              </a:rPr>
              <a:t>time step</a:t>
            </a:r>
            <a:r>
              <a:rPr lang="en-US" sz="2800" dirty="0" smtClean="0">
                <a:latin typeface="Helvetica Neue Light"/>
                <a:cs typeface="Helvetica Neue Light"/>
              </a:rPr>
              <a:t> </a:t>
            </a:r>
            <a:r>
              <a:rPr lang="en-US" sz="2800" dirty="0" smtClean="0">
                <a:latin typeface="Helvetica Neue Light"/>
                <a:cs typeface="Helvetica Neue Light"/>
              </a:rPr>
              <a:t>methods</a:t>
            </a:r>
            <a:r>
              <a:rPr lang="en-US" sz="2800" dirty="0" smtClean="0">
                <a:latin typeface="Helvetica Neue Light"/>
                <a:cs typeface="Helvetica Neue Light"/>
              </a:rPr>
              <a:t> (e.g., </a:t>
            </a:r>
            <a:r>
              <a:rPr lang="en-US" sz="2800" dirty="0" err="1" smtClean="0">
                <a:latin typeface="Helvetica Neue Light"/>
                <a:cs typeface="Helvetica Neue Light"/>
              </a:rPr>
              <a:t>Margul</a:t>
            </a:r>
            <a:r>
              <a:rPr lang="en-US" sz="2800" dirty="0" smtClean="0">
                <a:latin typeface="Helvetica Neue Light"/>
                <a:cs typeface="Helvetica Neue Light"/>
              </a:rPr>
              <a:t> and Tuckerman, </a:t>
            </a:r>
            <a:r>
              <a:rPr lang="en-US" sz="2800" i="1" dirty="0" smtClean="0">
                <a:latin typeface="Helvetica Neue Light"/>
                <a:cs typeface="Helvetica Neue Light"/>
              </a:rPr>
              <a:t>JCTC</a:t>
            </a:r>
            <a:r>
              <a:rPr lang="en-US" sz="2800" dirty="0" smtClean="0">
                <a:latin typeface="Helvetica Neue Light"/>
                <a:cs typeface="Helvetica Neue Light"/>
              </a:rPr>
              <a:t> 2016) that can effectively lengthen </a:t>
            </a:r>
            <a:r>
              <a:rPr lang="el-GR" sz="2800" dirty="0" smtClean="0">
                <a:latin typeface="Helvetica Neue Light"/>
                <a:cs typeface="Helvetica Neue Light"/>
              </a:rPr>
              <a:t>Δ</a:t>
            </a:r>
            <a:r>
              <a:rPr lang="en-US" sz="2800" i="1" dirty="0" smtClean="0">
                <a:latin typeface="Helvetica Neue Light"/>
                <a:cs typeface="Helvetica Neue Light"/>
              </a:rPr>
              <a:t>t</a:t>
            </a:r>
            <a:r>
              <a:rPr lang="en-US" sz="2800" dirty="0">
                <a:latin typeface="Helvetica Neue Light"/>
                <a:cs typeface="Helvetica Neue Light"/>
              </a:rPr>
              <a:t> </a:t>
            </a:r>
            <a:r>
              <a:rPr lang="en-US" sz="2800" dirty="0" smtClean="0">
                <a:latin typeface="Helvetica Neue Light"/>
                <a:cs typeface="Helvetica Neue Light"/>
              </a:rPr>
              <a:t>by 1-2 orders of magnitude. </a:t>
            </a:r>
            <a:endParaRPr lang="en-US" sz="2800" dirty="0" smtClean="0">
              <a:latin typeface="Helvetica Neue Light"/>
              <a:cs typeface="Helvetica Neue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553" y="141481"/>
            <a:ext cx="664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 Neue Medium"/>
                <a:cs typeface="Helvetica Neue Medium"/>
              </a:rPr>
              <a:t>A word on MD </a:t>
            </a:r>
            <a:r>
              <a:rPr lang="en-US" sz="3600" dirty="0" smtClean="0">
                <a:latin typeface="Helvetica Neue Medium"/>
                <a:cs typeface="Helvetica Neue Medium"/>
              </a:rPr>
              <a:t>time steps (2/2)</a:t>
            </a:r>
          </a:p>
        </p:txBody>
      </p:sp>
    </p:spTree>
    <p:extLst>
      <p:ext uri="{BB962C8B-B14F-4D97-AF65-F5344CB8AC3E}">
        <p14:creationId xmlns:p14="http://schemas.microsoft.com/office/powerpoint/2010/main" val="130443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MM6_Class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6839</TotalTime>
  <Words>327</Words>
  <Application>Microsoft Macintosh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A lightning-fast introduction to molecular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Nerenberg</dc:creator>
  <cp:lastModifiedBy>Paul Nerenberg</cp:lastModifiedBy>
  <cp:revision>122</cp:revision>
  <cp:lastPrinted>2013-07-01T20:24:27Z</cp:lastPrinted>
  <dcterms:created xsi:type="dcterms:W3CDTF">2013-07-01T17:27:01Z</dcterms:created>
  <dcterms:modified xsi:type="dcterms:W3CDTF">2017-07-22T15:12:15Z</dcterms:modified>
</cp:coreProperties>
</file>