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  <p:embeddedFont>
      <p:font typeface="Tahoma"/>
      <p:regular r:id="rId19"/>
      <p:bold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7.xml"/><Relationship Id="rId22" Type="http://schemas.openxmlformats.org/officeDocument/2006/relationships/font" Target="fonts/RobotoMono-bold.fntdata"/><Relationship Id="rId10" Type="http://schemas.openxmlformats.org/officeDocument/2006/relationships/slide" Target="slides/slide6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regular.fntdata"/><Relationship Id="rId14" Type="http://schemas.openxmlformats.org/officeDocument/2006/relationships/slide" Target="slides/slide10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slide" Target="slides/slide1.xml"/><Relationship Id="rId19" Type="http://schemas.openxmlformats.org/officeDocument/2006/relationships/font" Target="fonts/Tahoma-regular.fntdata"/><Relationship Id="rId6" Type="http://schemas.openxmlformats.org/officeDocument/2006/relationships/slide" Target="slides/slide2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4bdbf9be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4bdbf9b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4bdbf9be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4bdbf9b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4bdbf9be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4bdbf9b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4bdbf9be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4bdbf9b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zılı Panoramik Resim">
  <p:cSld name="Yazılı Panoramik Resi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Resim Yazısı">
  <p:cSld name="Başlık ve Resim Yazısı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im Yazılı Alıntı">
  <p:cSld name="Resim Yazılı Alıntı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sim Kartı">
  <p:cSld name="İsim Kartı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ıntı İsim Kartı">
  <p:cSld name="Alıntı İsim Kartı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ğru veya Yanlış">
  <p:cSld name="Doğru veya Yanlış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69" name="Google Shape;69;p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ctrTitle"/>
          </p:nvPr>
        </p:nvSpPr>
        <p:spPr>
          <a:xfrm>
            <a:off x="1561707" y="1791226"/>
            <a:ext cx="9068586" cy="14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tr-TR" sz="5400"/>
              <a:t>COMPUTER VISION CONTEST</a:t>
            </a:r>
            <a:endParaRPr/>
          </a:p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4019158" y="3571875"/>
            <a:ext cx="3724667" cy="2504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b="0" i="0" lang="tr-TR" sz="1800" u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Cansu Zeynep Kars</a:t>
            </a:r>
            <a:endParaRPr b="0"/>
          </a:p>
          <a:p>
            <a:pPr indent="0" lvl="0" marL="0" rtl="0" algn="ctr">
              <a:spcBef>
                <a:spcPts val="906"/>
              </a:spcBef>
              <a:spcAft>
                <a:spcPts val="0"/>
              </a:spcAft>
              <a:buSzPct val="115000"/>
              <a:buNone/>
            </a:pPr>
            <a:r>
              <a:rPr b="0" i="0" lang="tr-TR" sz="1800" u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Ece Büşra Civelek</a:t>
            </a:r>
            <a:endParaRPr b="0"/>
          </a:p>
          <a:p>
            <a:pPr indent="0" lvl="0" marL="0" rtl="0" algn="ctr">
              <a:spcBef>
                <a:spcPts val="906"/>
              </a:spcBef>
              <a:spcAft>
                <a:spcPts val="0"/>
              </a:spcAft>
              <a:buSzPct val="115000"/>
              <a:buNone/>
            </a:pPr>
            <a:r>
              <a:rPr b="0" i="0" lang="tr-TR" sz="1800" u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Yağmur Dalgıç</a:t>
            </a:r>
            <a:endParaRPr b="0"/>
          </a:p>
          <a:p>
            <a:pPr indent="0" lvl="0" marL="0" rtl="0" algn="ctr">
              <a:spcBef>
                <a:spcPts val="906"/>
              </a:spcBef>
              <a:spcAft>
                <a:spcPts val="0"/>
              </a:spcAft>
              <a:buSzPct val="115000"/>
              <a:buNone/>
            </a:pPr>
            <a:r>
              <a:rPr b="0" i="0" lang="tr-TR" sz="1800" u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Mehmet Efe Zindancı</a:t>
            </a:r>
            <a:endParaRPr b="0"/>
          </a:p>
          <a:p>
            <a:pPr indent="0" lvl="0" marL="0" rtl="0" algn="ctr">
              <a:spcBef>
                <a:spcPts val="906"/>
              </a:spcBef>
              <a:spcAft>
                <a:spcPts val="0"/>
              </a:spcAft>
              <a:buSzPct val="115000"/>
              <a:buNone/>
            </a:pPr>
            <a:r>
              <a:rPr b="0" i="0" lang="tr-TR" sz="1800" u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Yaren Kıy</a:t>
            </a:r>
            <a:endParaRPr b="0"/>
          </a:p>
          <a:p>
            <a:pPr indent="0" lvl="0" marL="0" rtl="0" algn="ctr">
              <a:spcBef>
                <a:spcPts val="906"/>
              </a:spcBef>
              <a:spcAft>
                <a:spcPts val="0"/>
              </a:spcAft>
              <a:buSzPct val="115000"/>
              <a:buNone/>
            </a:pPr>
            <a:r>
              <a:rPr b="0" i="0" lang="tr-TR" sz="1800" u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Mehmet Tarık Atıcı</a:t>
            </a:r>
            <a:endParaRPr b="0"/>
          </a:p>
          <a:p>
            <a:pPr indent="0" lvl="0" marL="0" rtl="0" algn="ctr">
              <a:spcBef>
                <a:spcPts val="957"/>
              </a:spcBef>
              <a:spcAft>
                <a:spcPts val="0"/>
              </a:spcAft>
              <a:buSzPct val="115000"/>
              <a:buNone/>
            </a:pPr>
            <a:br>
              <a:rPr lang="tr-TR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6966850" y="2830300"/>
            <a:ext cx="35319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193"/>
              <a:buFont typeface="Arial"/>
              <a:buNone/>
            </a:pPr>
            <a:r>
              <a:t/>
            </a:r>
            <a:endParaRPr b="1" sz="13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193"/>
              <a:buFont typeface="Arial"/>
              <a:buNone/>
            </a:pPr>
            <a:r>
              <a:rPr b="1" lang="tr-TR" sz="132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Filtering:</a:t>
            </a:r>
            <a:endParaRPr b="1" sz="13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tr-TR" sz="13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Imgproc.GaussianBlur()</a:t>
            </a:r>
            <a:r>
              <a:rPr lang="tr-TR" sz="132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Gaussian blur.</a:t>
            </a:r>
            <a:endParaRPr sz="13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tr-TR" sz="13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Imgproc.medianBlur()</a:t>
            </a:r>
            <a:r>
              <a:rPr lang="tr-TR" sz="132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Median filter.</a:t>
            </a:r>
            <a:endParaRPr sz="13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tr-TR" sz="13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Imgproc.blur()</a:t>
            </a:r>
            <a:r>
              <a:rPr lang="tr-TR" sz="132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Average filter.</a:t>
            </a:r>
            <a:endParaRPr sz="13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193"/>
              <a:buFont typeface="Arial"/>
              <a:buNone/>
            </a:pPr>
            <a:r>
              <a:rPr b="1" lang="tr-TR" sz="132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Morphological Operations:</a:t>
            </a:r>
            <a:endParaRPr b="1" sz="13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tr-TR" sz="13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Imgproc.dilate()</a:t>
            </a:r>
            <a:r>
              <a:rPr lang="tr-TR" sz="132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Dilation.</a:t>
            </a:r>
            <a:endParaRPr sz="13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tr-TR" sz="13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Imgproc.erode()</a:t>
            </a:r>
            <a:r>
              <a:rPr lang="tr-TR" sz="132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Erosion.</a:t>
            </a:r>
            <a:endParaRPr sz="13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193"/>
              <a:buFont typeface="Arial"/>
              <a:buNone/>
            </a:pPr>
            <a:r>
              <a:rPr b="1" lang="tr-TR" sz="132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Histogram Operations:</a:t>
            </a:r>
            <a:endParaRPr b="1" sz="13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tr-TR" sz="13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Imgproc.calcHist()</a:t>
            </a:r>
            <a:r>
              <a:rPr lang="tr-TR" sz="132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Histogram calculation.</a:t>
            </a:r>
            <a:endParaRPr sz="13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tr-TR" sz="13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Imgproc.equalizeHist()</a:t>
            </a:r>
            <a:r>
              <a:rPr lang="tr-TR" sz="132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Histogram equalization.</a:t>
            </a:r>
            <a:endParaRPr sz="132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193"/>
              <a:buFont typeface="Arial"/>
              <a:buChar char="●"/>
            </a:pPr>
            <a:r>
              <a:rPr lang="tr-TR" sz="13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Core.</a:t>
            </a:r>
            <a:r>
              <a:rPr lang="tr-T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normalize()</a:t>
            </a:r>
            <a:r>
              <a:rPr lang="tr-T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Histogram normalization.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3960"/>
              <a:buFont typeface="Garamond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1247025" y="2406950"/>
            <a:ext cx="5163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tr-TR" sz="12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Image Processing Functions:</a:t>
            </a:r>
            <a:endParaRPr b="1" sz="12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3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88"/>
              <a:buChar char="●"/>
            </a:pPr>
            <a:r>
              <a:rPr lang="tr-TR" sz="128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Imgproc.cvtColor()</a:t>
            </a:r>
            <a:r>
              <a:rPr lang="tr-TR" sz="12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Color space conversions (e.g., BGR to GRAY).</a:t>
            </a:r>
            <a:endParaRPr sz="12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3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8"/>
              <a:buChar char="●"/>
            </a:pPr>
            <a:r>
              <a:rPr lang="tr-TR" sz="128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Imgproc.threshold()</a:t>
            </a:r>
            <a:r>
              <a:rPr lang="tr-TR" sz="12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Creating binary images.</a:t>
            </a:r>
            <a:endParaRPr sz="12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3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8"/>
              <a:buChar char="●"/>
            </a:pPr>
            <a:r>
              <a:rPr lang="tr-TR" sz="128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Imgproc.resize()</a:t>
            </a:r>
            <a:r>
              <a:rPr lang="tr-TR" sz="12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Resizing images.</a:t>
            </a:r>
            <a:endParaRPr sz="12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3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8"/>
              <a:buChar char="●"/>
            </a:pPr>
            <a:r>
              <a:rPr lang="tr-TR" sz="128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Imgproc.warpAffine()</a:t>
            </a:r>
            <a:r>
              <a:rPr lang="tr-TR" sz="12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Affine transformations like rotation.</a:t>
            </a:r>
            <a:endParaRPr sz="12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tr-TR" sz="12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Detection:</a:t>
            </a:r>
            <a:endParaRPr b="1" sz="12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3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88"/>
              <a:buChar char="●"/>
            </a:pPr>
            <a:r>
              <a:rPr lang="tr-TR" sz="128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Imgproc.Canny()</a:t>
            </a:r>
            <a:r>
              <a:rPr lang="tr-TR" sz="12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Canny edge detector.</a:t>
            </a:r>
            <a:endParaRPr sz="12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3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8"/>
              <a:buChar char="●"/>
            </a:pPr>
            <a:r>
              <a:rPr lang="tr-TR" sz="128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Imgproc.Sobel()</a:t>
            </a:r>
            <a:r>
              <a:rPr lang="tr-TR" sz="12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Sobel edge detector.</a:t>
            </a:r>
            <a:endParaRPr sz="12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3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8"/>
              <a:buChar char="●"/>
            </a:pPr>
            <a:r>
              <a:rPr lang="tr-TR" sz="128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Imgproc.Laplacian()</a:t>
            </a:r>
            <a:r>
              <a:rPr lang="tr-TR" sz="12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Laplacian edge detector.</a:t>
            </a:r>
            <a:endParaRPr sz="12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3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8"/>
              <a:buChar char="●"/>
            </a:pPr>
            <a:r>
              <a:rPr lang="tr-TR" sz="128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Imgproc.filter2D()</a:t>
            </a:r>
            <a:r>
              <a:rPr lang="tr-TR" sz="12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Custom filters (e.g., Prewitt, Roberts</a:t>
            </a:r>
            <a:r>
              <a:rPr lang="tr-TR" sz="12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2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0490" lvl="0" marL="28575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725"/>
              <a:buNone/>
            </a:pPr>
            <a:r>
              <a:t/>
            </a:r>
            <a:endParaRPr sz="1500"/>
          </a:p>
        </p:txBody>
      </p:sp>
      <p:sp>
        <p:nvSpPr>
          <p:cNvPr id="212" name="Google Shape;212;p28"/>
          <p:cNvSpPr txBox="1"/>
          <p:nvPr/>
        </p:nvSpPr>
        <p:spPr>
          <a:xfrm>
            <a:off x="3507625" y="1415125"/>
            <a:ext cx="481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OpenCV functions in our project</a:t>
            </a:r>
            <a:endParaRPr b="1" sz="24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1295402" y="982132"/>
            <a:ext cx="4800598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tr-TR"/>
              <a:t>Project Overview</a:t>
            </a:r>
            <a:endParaRPr b="1"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295401" y="2556932"/>
            <a:ext cx="9601196" cy="2200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tr-TR"/>
              <a:t>Our project is a JavaFX-based Computer Vision GUI that allows users to process and analyze images using various filters and transformations.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tr-TR"/>
              <a:t>Our project provides a user-friendly interface for applying image processing filters.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tr-TR"/>
              <a:t>We used optimized methods to ensure the operations align with the methods we have learned during lectures using Matlab.</a:t>
            </a:r>
            <a:endParaRPr/>
          </a:p>
          <a:p>
            <a:pPr indent="-123634" lvl="0" marL="28575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295402" y="982132"/>
            <a:ext cx="6062661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tr-TR"/>
              <a:t>Design Considerations</a:t>
            </a:r>
            <a:endParaRPr b="1"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295401" y="2556932"/>
            <a:ext cx="9601196" cy="3100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tr-TR"/>
              <a:t>We used </a:t>
            </a:r>
            <a:r>
              <a:rPr b="1" lang="tr-TR"/>
              <a:t>SceneBuilder</a:t>
            </a:r>
            <a:r>
              <a:rPr lang="tr-TR"/>
              <a:t> to create and manage the GUI efficiently. This tool allowed us to visually design the layout without writing extensive FXML code manually.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tr-TR"/>
              <a:t>Properties and styles of components were customized directly within the tool using its built-in style configuration options.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tr-TR"/>
              <a:t>Controllers were linked directly within Scene Builder making it easier to bind UI actions to backend logic.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7681910" y="785810"/>
            <a:ext cx="1500189" cy="150018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782" y="301798"/>
            <a:ext cx="11476435" cy="719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-933448" y="0"/>
            <a:ext cx="6062661" cy="1303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tr-TR" sz="4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SceneBuilder</a:t>
            </a:r>
            <a:endParaRPr b="1" sz="4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275" y="643475"/>
            <a:ext cx="10497599" cy="55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/>
              <a:t>Target User</a:t>
            </a:r>
            <a:endParaRPr b="1"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tr-TR"/>
              <a:t>Our target user group includes students and researchers in the field of computer vision who are looking for a simple and user-friendly tool to apply and analyze basic image processing techniques.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tr-TR"/>
              <a:t>The application is also suitable for beginners in image processing, as it provides a graphical interface that eliminates the need for extensive coding knowledge.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tr-TR"/>
              <a:t>By focusing on educational purposes, our tool aims to bridge the gap between theoretical knowledge and practical implementation.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/>
              <a:t>Implementation Details</a:t>
            </a:r>
            <a:endParaRPr b="1"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tr-TR"/>
              <a:t>The project leverages JavaFX for GUI design and OpenCV for implementing core image processing algorithms.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tr-TR"/>
              <a:t>Image manipulation is performed in the backend using OpenCV, while JavaFX handles the visualization and user interactions.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/>
              <a:t>Functionalities</a:t>
            </a:r>
            <a:endParaRPr b="1"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2605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tr-TR"/>
              <a:t>Uploading and displaying images. </a:t>
            </a:r>
            <a:endParaRPr/>
          </a:p>
          <a:p>
            <a:pPr indent="-31642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tr-TR"/>
              <a:t>Applying real-time image transformations, such as:</a:t>
            </a:r>
            <a:endParaRPr/>
          </a:p>
          <a:p>
            <a:pPr indent="-275891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3500"/>
              <a:buChar char="•"/>
            </a:pPr>
            <a:r>
              <a:rPr lang="tr-TR"/>
              <a:t>Binarization</a:t>
            </a:r>
            <a:endParaRPr/>
          </a:p>
          <a:p>
            <a:pPr indent="-275891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3500"/>
              <a:buChar char="•"/>
            </a:pPr>
            <a:r>
              <a:rPr lang="tr-TR"/>
              <a:t>Edge Detection</a:t>
            </a:r>
            <a:endParaRPr/>
          </a:p>
          <a:p>
            <a:pPr indent="-275891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3500"/>
              <a:buChar char="•"/>
            </a:pPr>
            <a:r>
              <a:rPr lang="tr-TR"/>
              <a:t>Resize and Rotate</a:t>
            </a:r>
            <a:endParaRPr/>
          </a:p>
          <a:p>
            <a:pPr indent="-275891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3500"/>
              <a:buChar char="•"/>
            </a:pPr>
            <a:r>
              <a:rPr lang="tr-TR"/>
              <a:t>Morphological Operations (dilation, erosion)</a:t>
            </a:r>
            <a:endParaRPr/>
          </a:p>
          <a:p>
            <a:pPr indent="-275891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3500"/>
              <a:buChar char="•"/>
            </a:pPr>
            <a:r>
              <a:rPr lang="tr-TR"/>
              <a:t>Histogram Equalization </a:t>
            </a:r>
            <a:endParaRPr/>
          </a:p>
          <a:p>
            <a:pPr indent="-275891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6250"/>
              <a:buChar char="•"/>
            </a:pPr>
            <a:r>
              <a:rPr lang="tr-TR"/>
              <a:t>Saving the processed images to local storage</a:t>
            </a:r>
            <a:endParaRPr/>
          </a:p>
          <a:p>
            <a:pPr indent="-275891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8181"/>
              <a:buChar char="•"/>
            </a:pPr>
            <a:r>
              <a:rPr lang="tr-TR"/>
              <a:t>Comparing the original and processed images side-by-side for better visualization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tr-TR"/>
              <a:t>Libraries and Tools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1295401" y="2556931"/>
            <a:ext cx="9601196" cy="4001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tr-TR"/>
              <a:t>JavaFX: </a:t>
            </a:r>
            <a:r>
              <a:rPr lang="tr-TR"/>
              <a:t>Used for GUI design and layout.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tr-TR"/>
              <a:t>OpenCV: </a:t>
            </a:r>
            <a:r>
              <a:rPr lang="tr-TR"/>
              <a:t>Core library for image processing.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tr-TR"/>
              <a:t>Github: </a:t>
            </a:r>
            <a:r>
              <a:rPr lang="tr-TR"/>
              <a:t>Used for collaboration, development and team coordination.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lang="tr-TR"/>
              <a:t>Intellij and Netbeans(8.2): </a:t>
            </a:r>
            <a:r>
              <a:rPr lang="tr-TR"/>
              <a:t>Used for development, debugging and testing.</a:t>
            </a:r>
            <a:endParaRPr/>
          </a:p>
          <a:p>
            <a:pPr indent="-241934" lvl="0" marL="285750" rtl="0" algn="l">
              <a:spcBef>
                <a:spcPts val="1080"/>
              </a:spcBef>
              <a:spcAft>
                <a:spcPts val="0"/>
              </a:spcAft>
              <a:buSzPts val="2070"/>
              <a:buChar char="•"/>
            </a:pPr>
            <a:r>
              <a:rPr b="1" lang="tr-TR"/>
              <a:t>Scene Builder: </a:t>
            </a:r>
            <a:r>
              <a:rPr lang="tr-TR"/>
              <a:t>Used for GUI design.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65849" t="0"/>
          <a:stretch/>
        </p:blipFill>
        <p:spPr>
          <a:xfrm>
            <a:off x="2019450" y="5138024"/>
            <a:ext cx="890350" cy="10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6350" y="5236073"/>
            <a:ext cx="979150" cy="97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8500" y="5192238"/>
            <a:ext cx="979150" cy="9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01800" y="5192246"/>
            <a:ext cx="979150" cy="97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50501" y="5192259"/>
            <a:ext cx="979150" cy="979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k">
  <a:themeElements>
    <a:clrScheme name="Organik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