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C2611-4C71-4FC5-86AE-919BDF0F9419}"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</a:ln>
          </a:left>
          <a:right>
            <a:ln w="12700">
              <a:solidFill>
                <a:srgbClr val="000000"/>
              </a:solidFill>
            </a:ln>
          </a:right>
          <a:top>
            <a:ln w="12700">
              <a:solidFill>
                <a:srgbClr val="000000"/>
              </a:solidFill>
            </a:ln>
          </a:top>
          <a:bottom>
            <a:ln w="12700">
              <a:solidFill>
                <a:srgbClr val="000000"/>
              </a:solidFill>
            </a:ln>
          </a:bottom>
          <a:insideH>
            <a:ln w="12700">
              <a:solidFill>
                <a:srgbClr val="000000"/>
              </a:solidFill>
            </a:ln>
          </a:insideH>
          <a:insideV>
            <a:ln w="12700">
              <a:solidFill>
                <a:srgbClr val="000000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rgbClr val="E3E5E8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</a:ln>
          </a:left>
          <a:right>
            <a:ln w="38100">
              <a:solidFill>
                <a:srgbClr val="000000"/>
              </a:solidFill>
            </a:ln>
          </a:right>
          <a:top>
            <a:ln w="12700">
              <a:solidFill>
                <a:srgbClr val="000000"/>
              </a:solidFill>
            </a:ln>
          </a:top>
          <a:bottom>
            <a:ln w="12700">
              <a:solidFill>
                <a:srgbClr val="000000"/>
              </a:solidFill>
            </a:ln>
          </a:bottom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</a:ln>
          </a:left>
          <a:right>
            <a:ln w="12700">
              <a:solidFill>
                <a:srgbClr val="000000"/>
              </a:solidFill>
            </a:ln>
          </a:right>
          <a:top>
            <a:ln w="38100">
              <a:solidFill>
                <a:srgbClr val="000000"/>
              </a:solidFill>
            </a:ln>
          </a:top>
          <a:bottom>
            <a:ln w="12700">
              <a:solidFill>
                <a:srgbClr val="000000"/>
              </a:solidFill>
            </a:ln>
          </a:bottom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</a:ln>
          </a:left>
          <a:right>
            <a:ln w="12700">
              <a:solidFill>
                <a:srgbClr val="000000"/>
              </a:solidFill>
            </a:ln>
          </a:right>
          <a:top>
            <a:ln w="12700">
              <a:solidFill>
                <a:srgbClr val="000000"/>
              </a:solidFill>
            </a:ln>
          </a:top>
          <a:bottom>
            <a:ln w="38100">
              <a:solidFill>
                <a:srgbClr val="000000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258" y="126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Черны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Градиен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2">
            <a:alphaModFix amt="50177"/>
          </a:blip>
          <a:stretch/>
        </p:blipFill>
        <p:spPr bwMode="auto"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" name="Сгруппировать"/>
          <p:cNvGrpSpPr/>
          <p:nvPr/>
        </p:nvGrpSpPr>
        <p:grpSpPr bwMode="auto">
          <a:xfrm>
            <a:off x="-1253454" y="-2469690"/>
            <a:ext cx="27406281" cy="20541800"/>
            <a:chOff x="0" y="0"/>
            <a:chExt cx="27406280" cy="20541798"/>
          </a:xfrm>
        </p:grpSpPr>
        <p:sp>
          <p:nvSpPr>
            <p:cNvPr id="26" name="Кружок"/>
            <p:cNvSpPr/>
            <p:nvPr/>
          </p:nvSpPr>
          <p:spPr bwMode="auto">
            <a:xfrm>
              <a:off x="0" y="1535805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27" name="Кружок"/>
            <p:cNvSpPr/>
            <p:nvPr/>
          </p:nvSpPr>
          <p:spPr bwMode="auto">
            <a:xfrm>
              <a:off x="6022436" y="6825798"/>
              <a:ext cx="13716001" cy="13716001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28" name="Кружок"/>
            <p:cNvSpPr/>
            <p:nvPr/>
          </p:nvSpPr>
          <p:spPr bwMode="auto">
            <a:xfrm>
              <a:off x="13690280" y="0"/>
              <a:ext cx="13716001" cy="13716000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0" name="Сгруппировать"/>
          <p:cNvGrpSpPr/>
          <p:nvPr/>
        </p:nvGrpSpPr>
        <p:grpSpPr bwMode="auto">
          <a:xfrm flipH="1">
            <a:off x="-1144554" y="-5199863"/>
            <a:ext cx="25010482" cy="25169378"/>
            <a:chOff x="0" y="0"/>
            <a:chExt cx="25010480" cy="25169376"/>
          </a:xfrm>
        </p:grpSpPr>
        <p:sp>
          <p:nvSpPr>
            <p:cNvPr id="37" name="Кружок"/>
            <p:cNvSpPr/>
            <p:nvPr/>
          </p:nvSpPr>
          <p:spPr bwMode="auto">
            <a:xfrm>
              <a:off x="0" y="11453376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38" name="Кружок"/>
            <p:cNvSpPr/>
            <p:nvPr/>
          </p:nvSpPr>
          <p:spPr bwMode="auto">
            <a:xfrm>
              <a:off x="4987886" y="0"/>
              <a:ext cx="13716001" cy="13716000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39" name="Кружок"/>
            <p:cNvSpPr/>
            <p:nvPr/>
          </p:nvSpPr>
          <p:spPr bwMode="auto">
            <a:xfrm>
              <a:off x="11294480" y="3955297"/>
              <a:ext cx="13716001" cy="13716001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1" name="Сгруппировать"/>
          <p:cNvGrpSpPr/>
          <p:nvPr/>
        </p:nvGrpSpPr>
        <p:grpSpPr bwMode="auto">
          <a:xfrm rot="10800000">
            <a:off x="-1562533" y="-2469690"/>
            <a:ext cx="27715360" cy="20277224"/>
            <a:chOff x="0" y="0"/>
            <a:chExt cx="27715359" cy="20277222"/>
          </a:xfrm>
        </p:grpSpPr>
        <p:sp>
          <p:nvSpPr>
            <p:cNvPr id="48" name="Кружок"/>
            <p:cNvSpPr/>
            <p:nvPr/>
          </p:nvSpPr>
          <p:spPr bwMode="auto">
            <a:xfrm>
              <a:off x="0" y="1271229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49" name="Кружок"/>
            <p:cNvSpPr/>
            <p:nvPr/>
          </p:nvSpPr>
          <p:spPr bwMode="auto">
            <a:xfrm>
              <a:off x="13999359" y="0"/>
              <a:ext cx="13716001" cy="13716000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50" name="Кружок"/>
            <p:cNvSpPr/>
            <p:nvPr/>
          </p:nvSpPr>
          <p:spPr bwMode="auto">
            <a:xfrm>
              <a:off x="6858000" y="6561222"/>
              <a:ext cx="13716000" cy="13716001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52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2" name="Сгруппировать"/>
          <p:cNvGrpSpPr/>
          <p:nvPr/>
        </p:nvGrpSpPr>
        <p:grpSpPr bwMode="auto">
          <a:xfrm rot="10800000">
            <a:off x="5578827" y="-6990254"/>
            <a:ext cx="21773544" cy="27432001"/>
            <a:chOff x="0" y="0"/>
            <a:chExt cx="21773544" cy="27432000"/>
          </a:xfrm>
        </p:grpSpPr>
        <p:sp>
          <p:nvSpPr>
            <p:cNvPr id="59" name="Кружок"/>
            <p:cNvSpPr/>
            <p:nvPr/>
          </p:nvSpPr>
          <p:spPr bwMode="auto">
            <a:xfrm>
              <a:off x="0" y="13716000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60" name="Кружок"/>
            <p:cNvSpPr/>
            <p:nvPr/>
          </p:nvSpPr>
          <p:spPr bwMode="auto">
            <a:xfrm>
              <a:off x="2432326" y="0"/>
              <a:ext cx="13716001" cy="13716000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61" name="Кружок"/>
            <p:cNvSpPr/>
            <p:nvPr/>
          </p:nvSpPr>
          <p:spPr bwMode="auto">
            <a:xfrm>
              <a:off x="8057543" y="9195436"/>
              <a:ext cx="13716001" cy="13716001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63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4" name="Сгруппировать"/>
          <p:cNvGrpSpPr/>
          <p:nvPr/>
        </p:nvGrpSpPr>
        <p:grpSpPr bwMode="auto">
          <a:xfrm rot="2700000">
            <a:off x="7935075" y="-3905712"/>
            <a:ext cx="21773544" cy="27432001"/>
            <a:chOff x="0" y="0"/>
            <a:chExt cx="21773544" cy="27432000"/>
          </a:xfrm>
        </p:grpSpPr>
        <p:sp>
          <p:nvSpPr>
            <p:cNvPr id="81" name="Кружок"/>
            <p:cNvSpPr/>
            <p:nvPr/>
          </p:nvSpPr>
          <p:spPr bwMode="auto">
            <a:xfrm>
              <a:off x="0" y="13716000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82" name="Кружок"/>
            <p:cNvSpPr/>
            <p:nvPr/>
          </p:nvSpPr>
          <p:spPr bwMode="auto">
            <a:xfrm>
              <a:off x="2432326" y="0"/>
              <a:ext cx="13716001" cy="13716000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83" name="Кружок"/>
            <p:cNvSpPr/>
            <p:nvPr/>
          </p:nvSpPr>
          <p:spPr bwMode="auto">
            <a:xfrm>
              <a:off x="8057543" y="9195436"/>
              <a:ext cx="13716001" cy="13716001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5" name="Сгруппировать"/>
          <p:cNvGrpSpPr/>
          <p:nvPr/>
        </p:nvGrpSpPr>
        <p:grpSpPr bwMode="auto">
          <a:xfrm rot="5400000" flipH="1">
            <a:off x="-1575597" y="-2620486"/>
            <a:ext cx="21773545" cy="27432001"/>
            <a:chOff x="0" y="0"/>
            <a:chExt cx="21773544" cy="27432000"/>
          </a:xfrm>
        </p:grpSpPr>
        <p:sp>
          <p:nvSpPr>
            <p:cNvPr id="92" name="Кружок"/>
            <p:cNvSpPr/>
            <p:nvPr/>
          </p:nvSpPr>
          <p:spPr bwMode="auto">
            <a:xfrm>
              <a:off x="0" y="13716000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93" name="Кружок"/>
            <p:cNvSpPr/>
            <p:nvPr/>
          </p:nvSpPr>
          <p:spPr bwMode="auto">
            <a:xfrm>
              <a:off x="2432326" y="0"/>
              <a:ext cx="13716001" cy="13716000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94" name="Кружок"/>
            <p:cNvSpPr/>
            <p:nvPr/>
          </p:nvSpPr>
          <p:spPr bwMode="auto">
            <a:xfrm>
              <a:off x="8057543" y="9195436"/>
              <a:ext cx="13716001" cy="13716001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96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6" name="Сгруппировать"/>
          <p:cNvGrpSpPr/>
          <p:nvPr/>
        </p:nvGrpSpPr>
        <p:grpSpPr bwMode="auto">
          <a:xfrm>
            <a:off x="-1562533" y="-2469690"/>
            <a:ext cx="27715360" cy="20277224"/>
            <a:chOff x="0" y="0"/>
            <a:chExt cx="27715359" cy="20277222"/>
          </a:xfrm>
        </p:grpSpPr>
        <p:sp>
          <p:nvSpPr>
            <p:cNvPr id="103" name="Кружок"/>
            <p:cNvSpPr/>
            <p:nvPr/>
          </p:nvSpPr>
          <p:spPr bwMode="auto">
            <a:xfrm>
              <a:off x="0" y="1271229"/>
              <a:ext cx="13716000" cy="13716001"/>
            </a:xfrm>
            <a:prstGeom prst="ellipse">
              <a:avLst/>
            </a:prstGeom>
            <a:gradFill>
              <a:gsLst>
                <a:gs pos="0">
                  <a:srgbClr val="08BC08">
                    <a:alpha val="24591"/>
                  </a:srgbClr>
                </a:gs>
                <a:gs pos="100000">
                  <a:srgbClr val="08BC08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104" name="Кружок"/>
            <p:cNvSpPr/>
            <p:nvPr/>
          </p:nvSpPr>
          <p:spPr bwMode="auto">
            <a:xfrm>
              <a:off x="13999359" y="0"/>
              <a:ext cx="13716001" cy="13716000"/>
            </a:xfrm>
            <a:prstGeom prst="ellipse">
              <a:avLst/>
            </a:prstGeom>
            <a:gradFill>
              <a:gsLst>
                <a:gs pos="0">
                  <a:srgbClr val="31C2A7">
                    <a:alpha val="24802"/>
                  </a:srgbClr>
                </a:gs>
                <a:gs pos="100000">
                  <a:srgbClr val="209F6D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  <p:sp>
          <p:nvSpPr>
            <p:cNvPr id="105" name="Кружок"/>
            <p:cNvSpPr/>
            <p:nvPr/>
          </p:nvSpPr>
          <p:spPr bwMode="auto">
            <a:xfrm>
              <a:off x="6858000" y="6561222"/>
              <a:ext cx="13716000" cy="13716001"/>
            </a:xfrm>
            <a:prstGeom prst="ellipse">
              <a:avLst/>
            </a:prstGeom>
            <a:gradFill>
              <a:gsLst>
                <a:gs pos="566">
                  <a:srgbClr val="1164C0">
                    <a:alpha val="25431"/>
                  </a:srgbClr>
                </a:gs>
                <a:gs pos="100000">
                  <a:srgbClr val="1164C0">
                    <a:alpha val="0"/>
                  </a:srgbClr>
                </a:gs>
              </a:gsLst>
              <a:path path="shape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</a:defRPr>
              </a:pPr>
              <a:endParaRPr/>
            </a:p>
          </p:txBody>
        </p:sp>
      </p:grpSp>
      <p:sp>
        <p:nvSpPr>
          <p:cNvPr id="107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38509" y="857250"/>
            <a:ext cx="21906982" cy="4991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rPr/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 bwMode="auto">
          <a:xfrm>
            <a:off x="1524000" y="3745489"/>
            <a:ext cx="10477500" cy="82560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rPr/>
              <a:t>Уровень текста 1</a:t>
            </a:r>
          </a:p>
          <a:p>
            <a:pPr lvl="1">
              <a:defRPr/>
            </a:pPr>
            <a:r>
              <a:rPr/>
              <a:t>Уровень текста 2</a:t>
            </a:r>
          </a:p>
          <a:p>
            <a:pPr lvl="2">
              <a:defRPr/>
            </a:pPr>
            <a:r>
              <a:rPr/>
              <a:t>Уровень текста 3</a:t>
            </a:r>
          </a:p>
          <a:p>
            <a:pPr lvl="3">
              <a:defRPr/>
            </a:pPr>
            <a:r>
              <a:rPr/>
              <a:t>Уровень текста 4</a:t>
            </a:r>
          </a:p>
          <a:p>
            <a:pPr lvl="4">
              <a:defRPr/>
            </a:pPr>
            <a:r>
              <a:rPr/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000" b="0" i="0" u="none" strike="noStrike" cap="none" spc="-600">
          <a:solidFill>
            <a:srgbClr val="000000"/>
          </a:solidFill>
          <a:latin typeface="SB Sans Display Semibold"/>
          <a:ea typeface="SB Sans Display Semibold"/>
          <a:cs typeface="SB Sans Display Semibold"/>
        </a:defRPr>
      </a:lvl9pPr>
    </p:titleStyle>
    <p:bodyStyle>
      <a:lvl1pPr marL="0" marR="0" indent="0" algn="l" defTabSz="2438338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609600" algn="l" defTabSz="2438338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1219200" algn="l" defTabSz="2438338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828800" algn="l" defTabSz="2438338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2438400" algn="l" defTabSz="2438338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tudio-iamosh.sigma.sbrf.ru/swagger-ui/734fe685-3040-4753-8845-6a5c429e1283#/" TargetMode="External"/><Relationship Id="rId2" Type="http://schemas.openxmlformats.org/officeDocument/2006/relationships/hyperlink" Target="https://developers.sber.ru/docs/ru/gigachat/overview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7805414" name="logo_sber_white.png" descr="logo_sber_white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39041" y="1714500"/>
            <a:ext cx="2305845" cy="631971"/>
          </a:xfrm>
          <a:prstGeom prst="rect">
            <a:avLst/>
          </a:prstGeom>
          <a:ln w="12700">
            <a:miter lim="400000"/>
          </a:ln>
        </p:spPr>
      </p:pic>
      <p:sp>
        <p:nvSpPr>
          <p:cNvPr id="899594228" name="Информационная политика…"/>
          <p:cNvSpPr txBox="1"/>
          <p:nvPr/>
        </p:nvSpPr>
        <p:spPr bwMode="auto">
          <a:xfrm>
            <a:off x="1017994" y="5448479"/>
            <a:ext cx="22348728" cy="2819758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 anchor="ctr">
            <a:spAutoFit/>
          </a:bodyPr>
          <a:lstStyle/>
          <a:p>
            <a:pPr>
              <a:spcBef>
                <a:spcPts val="999"/>
              </a:spcBef>
              <a:defRPr sz="12000" spc="-238">
                <a:gradFill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SB Sans Display Light"/>
                <a:ea typeface="SB Sans Display Light"/>
                <a:cs typeface="SB Sans Display Light"/>
              </a:defRPr>
            </a:pPr>
            <a:r>
              <a:rPr lang="en-US" sz="12000" b="0" i="0" u="none" strike="noStrike" cap="none" spc="-236">
                <a:ln>
                  <a:noFill/>
                </a:ln>
                <a:gradFill>
                  <a:gsLst>
                    <a:gs pos="0">
                      <a:srgbClr val="34E234"/>
                    </a:gs>
                    <a:gs pos="19133">
                      <a:srgbClr val="9DCD25"/>
                    </a:gs>
                    <a:gs pos="39357">
                      <a:srgbClr val="F2E800"/>
                    </a:gs>
                    <a:gs pos="58861">
                      <a:srgbClr val="9DCD25"/>
                    </a:gs>
                    <a:gs pos="79839">
                      <a:srgbClr val="00A4E0"/>
                    </a:gs>
                    <a:gs pos="100000">
                      <a:srgbClr val="0086D0"/>
                    </a:gs>
                  </a:gsLst>
                  <a:lin ang="3000000" scaled="0"/>
                </a:gradFill>
                <a:latin typeface="SB Sans Display Light"/>
                <a:ea typeface="SB Sans Display Light"/>
                <a:cs typeface="SB Sans Display Light"/>
              </a:rPr>
              <a:t>Создание DATA-API</a:t>
            </a:r>
            <a:endParaRPr/>
          </a:p>
          <a:p>
            <a:pPr>
              <a:spcBef>
                <a:spcPts val="999"/>
              </a:spcBef>
              <a:defRPr sz="12000" spc="-477">
                <a:gradFill>
                  <a:gsLst>
                    <a:gs pos="10000">
                      <a:srgbClr val="FFFF00"/>
                    </a:gs>
                    <a:gs pos="40000">
                      <a:srgbClr val="00B050"/>
                    </a:gs>
                    <a:gs pos="64000">
                      <a:srgbClr val="009E6F"/>
                    </a:gs>
                    <a:gs pos="100000">
                      <a:srgbClr val="0070C0"/>
                    </a:gs>
                  </a:gsLst>
                  <a:lin ang="3000000" scaled="0"/>
                </a:gradFill>
                <a:latin typeface="SB Sans Display Light"/>
                <a:ea typeface="SB Sans Display Light"/>
                <a:cs typeface="SB Sans Display Light"/>
              </a:defRPr>
            </a:pPr>
            <a:r>
              <a:rPr lang="en-US" sz="5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Display Light"/>
                <a:ea typeface="SB Sans Display Light"/>
                <a:cs typeface="SB Sans Display Light"/>
              </a:rPr>
              <a:t>для процесса принятия кредитных решений с использованием AI-моделей</a:t>
            </a:r>
            <a:endParaRPr sz="5000" spc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390422" name="Создание образовательной экосистемы, в основе которой лежит ценность непрерывного образования и персонализированное развитие каждого"/>
          <p:cNvSpPr txBox="1"/>
          <p:nvPr/>
        </p:nvSpPr>
        <p:spPr bwMode="auto">
          <a:xfrm>
            <a:off x="1574798" y="3733798"/>
            <a:ext cx="22314201" cy="2616557"/>
          </a:xfrm>
          <a:prstGeom prst="rect">
            <a:avLst/>
          </a:prstGeom>
          <a:ln w="12700">
            <a:miter lim="400000"/>
          </a:ln>
        </p:spPr>
        <p:txBody>
          <a:bodyPr wrap="square" lIns="50798" tIns="50798" rIns="50798" bIns="50798">
            <a:spAutoFit/>
          </a:bodyPr>
          <a:lstStyle/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SB Sans Display Light"/>
                <a:ea typeface="SB Sans Display Light"/>
                <a:cs typeface="SB Sans Display Light"/>
              </a:defRPr>
            </a:pPr>
            <a:r>
              <a:rPr>
                <a:gradFill>
                  <a:gsLst>
                    <a:gs pos="0">
                      <a:srgbClr val="34E234"/>
                    </a:gs>
                    <a:gs pos="50594">
                      <a:srgbClr val="22E5A0"/>
                    </a:gs>
                    <a:gs pos="100000">
                      <a:srgbClr val="5AB0FF"/>
                    </a:gs>
                  </a:gsLst>
                  <a:lin ang="0" scaled="0"/>
                </a:gradFill>
                <a:latin typeface="SB Sans Display Semibold"/>
                <a:ea typeface="SB Sans Display Semibold"/>
                <a:cs typeface="SB Sans Display Semibold"/>
              </a:rPr>
              <a:t>Создать инструмент,</a:t>
            </a:r>
            <a:r>
              <a:rPr/>
              <a:t/>
            </a:r>
            <a:br>
              <a:rPr/>
            </a:br>
            <a:r>
              <a:rPr lang="en-US" sz="5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Display Light"/>
                <a:ea typeface="SB Sans Display Light"/>
                <a:cs typeface="SB Sans Display Light"/>
              </a:rPr>
              <a:t>который автоматизирует процедуру заполнения контракта AI-модели/стратегии на стороне сервиса, осуществляющего вызов, с учетом:</a:t>
            </a:r>
            <a:endParaRPr/>
          </a:p>
        </p:txBody>
      </p:sp>
      <p:graphicFrame>
        <p:nvGraphicFramePr>
          <p:cNvPr id="1614435005" name="Таблица"/>
          <p:cNvGraphicFramePr>
            <a:graphicFrameLocks/>
          </p:cNvGraphicFramePr>
          <p:nvPr/>
        </p:nvGraphicFramePr>
        <p:xfrm>
          <a:off x="1370261" y="7469604"/>
          <a:ext cx="21843996" cy="51307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2289">
                <a:tc>
                  <a:txBody>
                    <a:bodyPr/>
                    <a:lstStyle/>
                    <a:p>
                      <a:pPr marL="304798" marR="304798" algn="l" defTabSz="2438336">
                        <a:lnSpc>
                          <a:spcPct val="70000"/>
                        </a:lnSpc>
                        <a:defRPr sz="10000" spc="-198">
                          <a:solidFill>
                            <a:srgbClr val="5AB0FF"/>
                          </a:solidFill>
                          <a:latin typeface="SB Sans Text Thin"/>
                          <a:ea typeface="SB Sans Text Thin"/>
                          <a:cs typeface="SB Sans Text Thin"/>
                        </a:defRPr>
                      </a:pPr>
                      <a:endParaRPr sz="2000"/>
                    </a:p>
                    <a:p>
                      <a:pPr marL="304799" marR="304799" algn="l" defTabSz="2438337">
                        <a:lnSpc>
                          <a:spcPct val="70000"/>
                        </a:lnSpc>
                        <a:defRPr sz="10000" spc="-199">
                          <a:solidFill>
                            <a:srgbClr val="5AB0FF"/>
                          </a:solidFill>
                          <a:latin typeface="SB Sans Text Thin"/>
                          <a:ea typeface="SB Sans Text Thin"/>
                          <a:cs typeface="SB Sans Text Thin"/>
                        </a:defRPr>
                      </a:pPr>
                      <a:r>
                        <a:rPr lang="ru-RU"/>
                        <a:t>1</a:t>
                      </a:r>
                    </a:p>
                    <a:p>
                      <a:pPr marL="304799" marR="304799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ru-RU"/>
                    </a:p>
                    <a:p>
                      <a:pPr marL="665779" marR="304799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2500" spc="-49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2800"/>
                        <a:t>Модели данных от источников, которые опрашивает сервис</a:t>
                      </a:r>
                    </a:p>
                    <a:p>
                      <a:pPr marL="665779" marR="304798" indent="-360978" algn="l" defTabSz="914400">
                        <a:buClrTx/>
                        <a:buSzTx/>
                        <a:buFont typeface="Arial"/>
                        <a:buChar char="–"/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2800"/>
                        <a:t>Модель данных на вход стратегии/модели</a:t>
                      </a:r>
                      <a:endParaRPr sz="3600"/>
                    </a:p>
                  </a:txBody>
                  <a:tcPr marL="50799" marR="50799" marT="50799" marB="50799">
                    <a:lnL w="0" algn="ctr"/>
                    <a:lnR w="12699" algn="ctr">
                      <a:solidFill>
                        <a:srgbClr val="FFFFFF"/>
                      </a:solidFill>
                    </a:lnR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304798" marR="304798" algn="l" defTabSz="2438336">
                        <a:lnSpc>
                          <a:spcPct val="70000"/>
                        </a:lnSpc>
                        <a:defRPr sz="10000" spc="-198">
                          <a:solidFill>
                            <a:srgbClr val="5AB0FF"/>
                          </a:solidFill>
                          <a:latin typeface="SB Sans Text Thin"/>
                          <a:ea typeface="SB Sans Text Thin"/>
                          <a:cs typeface="SB Sans Text Thin"/>
                        </a:defRPr>
                      </a:pPr>
                      <a:endParaRPr sz="2000"/>
                    </a:p>
                    <a:p>
                      <a:pPr marL="304799" marR="304799" algn="l" defTabSz="2438337">
                        <a:lnSpc>
                          <a:spcPct val="70000"/>
                        </a:lnSpc>
                        <a:defRPr sz="10000" spc="-199">
                          <a:solidFill>
                            <a:srgbClr val="5AB0FF"/>
                          </a:solidFill>
                          <a:latin typeface="SB Sans Text Thin"/>
                          <a:ea typeface="SB Sans Text Thin"/>
                          <a:cs typeface="SB Sans Text Thin"/>
                        </a:defRPr>
                      </a:pPr>
                      <a:r>
                        <a:rPr lang="ru-RU"/>
                        <a:t>2</a:t>
                      </a:r>
                    </a:p>
                    <a:p>
                      <a:pPr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en-US" sz="2800" b="0" i="0" u="none" strike="noStrike" cap="none" spc="-47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2500" spc="-49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-47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Правила преобразования данных для подачи на стратегию/модель, например:</a:t>
                      </a:r>
                    </a:p>
                    <a:p>
                      <a:pPr marL="665779" marR="304798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-47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дата рождения в возраст</a:t>
                      </a:r>
                    </a:p>
                    <a:p>
                      <a:pPr marL="665779" marR="304798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-47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адрес в код региона</a:t>
                      </a:r>
                    </a:p>
                    <a:p>
                      <a:pPr marL="665779" marR="304798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en-US" sz="2800" b="0" i="0" u="none" strike="noStrike" cap="none" spc="-47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ea typeface="SB Sans Text"/>
                        <a:cs typeface="SB Sans Text"/>
                      </a:endParaRPr>
                    </a:p>
                    <a:p>
                      <a:pPr marL="665779" marR="304798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en-US" sz="2800" b="0" i="0" u="none" strike="noStrike" cap="none" spc="-47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algn="l" defTabSz="914400"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ru-RU"/>
                    </a:p>
                    <a:p>
                      <a:pPr marL="360978" indent="-360978" algn="l" defTabSz="914400">
                        <a:buClrTx/>
                        <a:buSzTx/>
                        <a:buFont typeface="Arial"/>
                        <a:buChar char="–"/>
                        <a:defRPr sz="2500" spc="-47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304798" marR="304798" algn="l" defTabSz="2438336">
                        <a:lnSpc>
                          <a:spcPct val="70000"/>
                        </a:lnSpc>
                        <a:defRPr sz="10000" spc="-198">
                          <a:solidFill>
                            <a:srgbClr val="5AB0FF"/>
                          </a:solidFill>
                          <a:latin typeface="SB Sans Text Thin"/>
                          <a:ea typeface="SB Sans Text Thin"/>
                          <a:cs typeface="SB Sans Text Thin"/>
                        </a:defRPr>
                      </a:pPr>
                      <a:endParaRPr sz="2000"/>
                    </a:p>
                    <a:p>
                      <a:pPr marL="304799" marR="304799" algn="l" defTabSz="2438337">
                        <a:lnSpc>
                          <a:spcPct val="70000"/>
                        </a:lnSpc>
                        <a:defRPr sz="10000" spc="-199">
                          <a:solidFill>
                            <a:srgbClr val="5AB0FF"/>
                          </a:solidFill>
                          <a:latin typeface="SB Sans Text Thin"/>
                          <a:ea typeface="SB Sans Text Thin"/>
                          <a:cs typeface="SB Sans Text Thin"/>
                        </a:defRPr>
                      </a:pPr>
                      <a:r>
                        <a:rPr lang="ru-RU"/>
                        <a:t>3</a:t>
                      </a:r>
                    </a:p>
                    <a:p>
                      <a:pPr marL="304799" marR="304799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ru-RU"/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2500" spc="-49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-47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Язык программирования, для которого надо сгенерировать класс вызова модели (Java, Kotlin, Groovy, Go).</a:t>
                      </a:r>
                      <a:endParaRPr lang="en-US" sz="2800" b="0" i="0" u="none" strike="noStrike" cap="none" spc="-47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</a:txBody>
                  <a:tcPr marL="50799" marR="50799" marT="50799" marB="50799">
                    <a:lnL w="12699" algn="ctr">
                      <a:solidFill>
                        <a:srgbClr val="FFFFFF"/>
                      </a:solidFill>
                    </a:lnL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9403423" name="Экосистема"/>
          <p:cNvSpPr txBox="1"/>
          <p:nvPr/>
        </p:nvSpPr>
        <p:spPr bwMode="auto">
          <a:xfrm>
            <a:off x="1523998" y="1338868"/>
            <a:ext cx="11640299" cy="1168758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lang="ru-RU"/>
              <a:t>Задача участников</a:t>
            </a:r>
            <a:endParaRPr/>
          </a:p>
        </p:txBody>
      </p:sp>
      <p:sp>
        <p:nvSpPr>
          <p:cNvPr id="550131096" name="№1 в информационном поле"/>
          <p:cNvSpPr txBox="1"/>
          <p:nvPr/>
        </p:nvSpPr>
        <p:spPr bwMode="auto">
          <a:xfrm>
            <a:off x="1574797" y="2412999"/>
            <a:ext cx="102354" cy="513438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>
              <a:lnSpc>
                <a:spcPct val="90000"/>
              </a:lnSpc>
              <a:defRPr sz="3000">
                <a:solidFill>
                  <a:srgbClr val="FFFFFF"/>
                </a:solidFill>
                <a:latin typeface="SB Sans Text Light"/>
                <a:ea typeface="SB Sans Text Light"/>
                <a:cs typeface="SB Sans Text Ligh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463179" name="Создание образовательной экосистемы, в основе которой лежит ценность непрерывного образования и персонализированное развитие каждого"/>
          <p:cNvSpPr txBox="1"/>
          <p:nvPr/>
        </p:nvSpPr>
        <p:spPr bwMode="auto">
          <a:xfrm>
            <a:off x="1404956" y="3107018"/>
            <a:ext cx="22326800" cy="8661891"/>
          </a:xfrm>
          <a:prstGeom prst="rect">
            <a:avLst/>
          </a:prstGeom>
          <a:ln w="12700">
            <a:miter lim="400000"/>
          </a:ln>
        </p:spPr>
        <p:txBody>
          <a:bodyPr wrap="square" lIns="50797" tIns="50797" rIns="50797" bIns="50797">
            <a:spAutoFit/>
          </a:bodyPr>
          <a:lstStyle/>
          <a:p>
            <a:pPr marL="304798" marR="304798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  <a:latin typeface="SB Sans Text"/>
                <a:ea typeface="SB Sans Text"/>
                <a:cs typeface="SB Sans Text"/>
              </a:defRPr>
            </a:pPr>
            <a:r>
              <a:rPr lang="en-US" sz="5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Text"/>
                <a:ea typeface="SB Sans Text"/>
                <a:cs typeface="SB Sans Text"/>
              </a:rPr>
              <a:t>Задача открытая, мы не ограничиваем участников в выборе решения. На выходе должен получиться инструмент, который позволит:</a:t>
            </a:r>
            <a:endParaRPr sz="5000" b="0" i="0" u="none" strike="noStrike" cap="none" spc="0">
              <a:ln>
                <a:noFill/>
              </a:ln>
              <a:solidFill>
                <a:srgbClr val="FFFFFF"/>
              </a:solidFill>
              <a:latin typeface="SB Sans Text"/>
              <a:cs typeface="SB Sans Text"/>
            </a:endParaRPr>
          </a:p>
          <a:p>
            <a:pPr marL="786937" marR="304798" indent="-482136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defRPr>
                <a:solidFill>
                  <a:srgbClr val="FFFFFF"/>
                </a:solidFill>
                <a:latin typeface="SB Sans Text"/>
                <a:ea typeface="SB Sans Text"/>
                <a:cs typeface="SB Sans Text"/>
              </a:defRPr>
            </a:pPr>
            <a:r>
              <a:rPr lang="en-US" sz="5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Text"/>
                <a:ea typeface="SB Sans Text"/>
                <a:cs typeface="SB Sans Text"/>
              </a:rPr>
              <a:t>решать интеграционные задачи силами “гражданских” разработчиков (системный аналитик, Риск-технолог и так далее);</a:t>
            </a:r>
            <a:endParaRPr sz="5000" b="0" i="0" u="none" strike="noStrike" cap="none" spc="0">
              <a:ln>
                <a:noFill/>
              </a:ln>
              <a:solidFill>
                <a:srgbClr val="FFFFFF"/>
              </a:solidFill>
              <a:latin typeface="SB Sans Text"/>
              <a:ea typeface="SB Sans Text"/>
              <a:cs typeface="SB Sans Text"/>
            </a:endParaRPr>
          </a:p>
          <a:p>
            <a:pPr marL="786937" marR="304798" indent="-482136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defRPr>
                <a:solidFill>
                  <a:srgbClr val="FFFFFF"/>
                </a:solidFill>
                <a:latin typeface="SB Sans Text"/>
                <a:ea typeface="SB Sans Text"/>
                <a:cs typeface="SB Sans Text"/>
              </a:defRPr>
            </a:pPr>
            <a:r>
              <a:rPr lang="en-US" sz="5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Text"/>
                <a:ea typeface="SB Sans Text"/>
                <a:cs typeface="SB Sans Text"/>
              </a:rPr>
              <a:t>упростить производственный процесс для задач добавления новых источников данных на модели, изменения контрактов существующих.</a:t>
            </a:r>
            <a:endParaRPr sz="5000" b="0" i="0" u="none" strike="noStrike" cap="none" spc="0">
              <a:ln>
                <a:noFill/>
              </a:ln>
              <a:solidFill>
                <a:srgbClr val="FFFFFF"/>
              </a:solidFill>
              <a:latin typeface="SB Sans Text"/>
              <a:ea typeface="SB Sans Text"/>
              <a:cs typeface="SB Sans Text"/>
            </a:endParaRPr>
          </a:p>
          <a:p>
            <a:pPr algn="l">
              <a:lnSpc>
                <a:spcPct val="110000"/>
              </a:lnSpc>
              <a:defRPr sz="5000">
                <a:solidFill>
                  <a:srgbClr val="FFFFFF"/>
                </a:solidFill>
                <a:latin typeface="SB Sans Display Light"/>
                <a:ea typeface="SB Sans Display Light"/>
                <a:cs typeface="SB Sans Display Light"/>
              </a:defRPr>
            </a:pPr>
            <a:r>
              <a:rPr lang="en-US" sz="5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Text"/>
                <a:ea typeface="SB Sans Text"/>
                <a:cs typeface="SB Sans Text"/>
              </a:rPr>
              <a:t>Будет плюсом, если будет предусмотрен интеллектуальный режим отладки</a:t>
            </a:r>
            <a:r>
              <a:rPr/>
              <a:t>.</a:t>
            </a:r>
          </a:p>
        </p:txBody>
      </p:sp>
      <p:sp>
        <p:nvSpPr>
          <p:cNvPr id="261484862" name="Экосистема"/>
          <p:cNvSpPr txBox="1"/>
          <p:nvPr/>
        </p:nvSpPr>
        <p:spPr bwMode="auto">
          <a:xfrm>
            <a:off x="875789" y="756784"/>
            <a:ext cx="14455854" cy="1168757"/>
          </a:xfrm>
          <a:prstGeom prst="rect">
            <a:avLst/>
          </a:prstGeom>
          <a:ln w="12700">
            <a:miter lim="400000"/>
          </a:ln>
        </p:spPr>
        <p:txBody>
          <a:bodyPr wrap="none" lIns="50798" tIns="50798" rIns="50798" bIns="50798">
            <a:spAutoFit/>
          </a:bodyPr>
          <a:lstStyle>
            <a:lvl1pPr algn="l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lang="ru-RU"/>
              <a:t>Пространство решений</a:t>
            </a:r>
            <a:endParaRPr/>
          </a:p>
        </p:txBody>
      </p:sp>
      <p:sp>
        <p:nvSpPr>
          <p:cNvPr id="2137085479" name="№1 в информационном поле"/>
          <p:cNvSpPr txBox="1"/>
          <p:nvPr/>
        </p:nvSpPr>
        <p:spPr bwMode="auto">
          <a:xfrm>
            <a:off x="1574796" y="2412999"/>
            <a:ext cx="102353" cy="513437"/>
          </a:xfrm>
          <a:prstGeom prst="rect">
            <a:avLst/>
          </a:prstGeom>
          <a:ln w="12700">
            <a:miter lim="400000"/>
          </a:ln>
        </p:spPr>
        <p:txBody>
          <a:bodyPr wrap="none" lIns="50798" tIns="50798" rIns="50798" bIns="50798">
            <a:spAutoFit/>
          </a:bodyPr>
          <a:lstStyle>
            <a:lvl1pPr algn="l">
              <a:lnSpc>
                <a:spcPct val="90000"/>
              </a:lnSpc>
              <a:defRPr sz="3000">
                <a:solidFill>
                  <a:srgbClr val="FFFFFF"/>
                </a:solidFill>
                <a:latin typeface="SB Sans Text Light"/>
                <a:ea typeface="SB Sans Text Light"/>
                <a:cs typeface="SB Sans Text Light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91" name="Таблица"/>
          <p:cNvGraphicFramePr>
            <a:graphicFrameLocks/>
          </p:cNvGraphicFramePr>
          <p:nvPr/>
        </p:nvGraphicFramePr>
        <p:xfrm>
          <a:off x="669583" y="529166"/>
          <a:ext cx="23071666" cy="1178800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0">
                <a:tc>
                  <a:txBody>
                    <a:bodyPr/>
                    <a:lstStyle/>
                    <a:p>
                      <a:pPr marL="304799" marR="304799" algn="l" defTabSz="2438337">
                        <a:lnSpc>
                          <a:spcPct val="70000"/>
                        </a:lnSpc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endParaRPr sz="2000"/>
                    </a:p>
                    <a:p>
                      <a:pPr marL="304800" marR="304800" algn="l" defTabSz="2438338">
                        <a:lnSpc>
                          <a:spcPct val="70000"/>
                        </a:lnSpc>
                        <a:defRPr sz="10000" spc="-200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r>
                        <a:rPr lang="en-US" sz="7200" b="0" i="0" u="none" strike="noStrike" cap="none" spc="-199">
                          <a:ln>
                            <a:noFill/>
                          </a:ln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Заинтересованные стороны</a:t>
                      </a:r>
                    </a:p>
                    <a:p>
                      <a:pPr marL="304800" marR="304800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  <a:p>
                      <a:pPr marL="665780" marR="304800" indent="-360978" algn="l" defTabSz="914400">
                        <a:buClrTx/>
                        <a:buSzTx/>
                        <a:buFont typeface="Arial"/>
                        <a:buChar char="–"/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2800" b="1"/>
                        <a:t>Риск-менеджеры</a:t>
                      </a:r>
                      <a:r>
                        <a:rPr sz="2800"/>
                        <a:t> – сокращение Time to Market изменений в принятии решений по кредитным продуктам</a:t>
                      </a:r>
                    </a:p>
                    <a:p>
                      <a:pPr marL="665780" marR="304799" indent="-360978" algn="l" defTabSz="914400">
                        <a:buClrTx/>
                        <a:buSzTx/>
                        <a:buFont typeface="Arial"/>
                        <a:buChar char="–"/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2800" b="1"/>
                        <a:t>ДИТ Риски</a:t>
                      </a:r>
                      <a:r>
                        <a:rPr sz="2800"/>
                        <a:t> – сокращение трудозатрат на доработку конвейеров принтия решения </a:t>
                      </a:r>
                    </a:p>
                    <a:p>
                      <a:pPr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2800"/>
                    </a:p>
                  </a:txBody>
                  <a:tcPr marL="50800" marR="50800" marT="50800" marB="50800">
                    <a:lnL w="0" algn="ctr"/>
                    <a:lnR w="12700" algn="ctr">
                      <a:solidFill>
                        <a:srgbClr val="FFFFFF"/>
                      </a:solidFill>
                    </a:lnR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304799" marR="304799" indent="0" algn="l" defTabSz="2438337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endParaRPr sz="2000"/>
                    </a:p>
                    <a:p>
                      <a:pPr marL="304800" marR="304800" indent="0" algn="l" defTabSz="2438338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0000" spc="-200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r>
                        <a:rPr lang="en-US" sz="7200" b="0" i="0" u="none" strike="noStrike" cap="none" spc="-199">
                          <a:ln>
                            <a:noFill/>
                          </a:ln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Образ результата</a:t>
                      </a:r>
                    </a:p>
                    <a:p>
                      <a:pPr marL="304799" marR="304799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2800"/>
                    </a:p>
                    <a:p>
                      <a:pPr marL="304799" marR="304799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2800" b="0" i="0" u="none" strike="noStrike" cap="none" spc="-45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ea typeface="SB Sans Text"/>
                        <a:cs typeface="SB Sans Text"/>
                      </a:endParaRPr>
                    </a:p>
                    <a:p>
                      <a:pPr marL="304800" marR="304800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-45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По результатам Хакатона вы должны сдать:</a:t>
                      </a:r>
                    </a:p>
                    <a:p>
                      <a:pPr marL="304799" marR="304799" algn="l" defTabSz="914400"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2800" b="0" i="0" u="none" strike="noStrike" cap="none" spc="-45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ea typeface="SB Sans Text"/>
                        <a:cs typeface="SB Sans Text"/>
                      </a:endParaRPr>
                    </a:p>
                    <a:p>
                      <a:pPr marL="665780" marR="304799" indent="-360978" algn="l" defTabSz="914400">
                        <a:buClrTx/>
                        <a:buSzTx/>
                        <a:buFont typeface="Arial"/>
                        <a:buChar char="•"/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Репозиторий с исходным кодом;</a:t>
                      </a:r>
                      <a:endParaRPr sz="28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ea typeface="SB Sans Text"/>
                        <a:cs typeface="SB Sans Text"/>
                      </a:endParaRPr>
                    </a:p>
                    <a:p>
                      <a:pPr marL="665780" marR="304799" indent="-360978" algn="l" defTabSz="914400">
                        <a:buClrTx/>
                        <a:buSzTx/>
                        <a:buFont typeface="Arial"/>
                        <a:buChar char="•"/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Документацию решения;</a:t>
                      </a:r>
                      <a:endParaRPr sz="2800"/>
                    </a:p>
                    <a:p>
                      <a:pPr marL="665780" marR="304800" indent="-360978" algn="l" defTabSz="914400">
                        <a:buClrTx/>
                        <a:buSzTx/>
                        <a:buFont typeface="Arial"/>
                        <a:buChar char="•"/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Презентацию решения.</a:t>
                      </a:r>
                    </a:p>
                    <a:p>
                      <a:pPr marL="665780" marR="304799" indent="-360978" algn="l" defTabSz="914400">
                        <a:buClrTx/>
                        <a:buSzTx/>
                        <a:buFont typeface="Arial"/>
                        <a:buChar char="•"/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en-US" sz="28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ea typeface="SB Sans Text"/>
                        <a:cs typeface="SB Sans Text"/>
                      </a:endParaRPr>
                    </a:p>
                    <a:p>
                      <a:pPr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8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  Ссылку на репозиторий  предоставят организаторы.</a:t>
                      </a:r>
                    </a:p>
                  </a:txBody>
                  <a:tcPr marL="50800" marR="50800" marT="50800" marB="50800">
                    <a:lnL w="12700" algn="ctr">
                      <a:solidFill>
                        <a:srgbClr val="FFFFFF"/>
                      </a:solidFill>
                    </a:lnL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63"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800" marR="50800" marT="50800" marB="50800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800" marR="50800" marT="50800" marB="50800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0632">
                <a:tc>
                  <a:txBody>
                    <a:bodyPr/>
                    <a:lstStyle/>
                    <a:p>
                      <a:pPr marL="304800" marR="304800"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7200" b="0" i="0" u="none" strike="noStrike" cap="none" spc="-199">
                          <a:ln>
                            <a:noFill/>
                          </a:ln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Критерии успеха</a:t>
                      </a:r>
                      <a:r>
                        <a:rPr/>
                        <a:t/>
                      </a:r>
                      <a:br>
                        <a:rPr/>
                      </a:br>
                      <a:endParaRPr/>
                    </a:p>
                    <a:p>
                      <a:pPr marL="665780" marR="304799" indent="-360978" algn="l" defTabSz="914400">
                        <a:buClrTx/>
                        <a:buSzTx/>
                        <a:buFont typeface="Arial"/>
                        <a:buChar char="•"/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Работоспособный прототип решения, отвечающий требовнаиям из постановки задачи</a:t>
                      </a:r>
                      <a:endParaRPr/>
                    </a:p>
                    <a:p>
                      <a:pPr marL="665780" marR="304799" indent="-360978" algn="l" defTabSz="914400">
                        <a:buClrTx/>
                        <a:buSzTx/>
                        <a:buFont typeface="Arial"/>
                        <a:buChar char="•"/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/>
                        <a:t>План развития до целевого состояния</a:t>
                      </a:r>
                    </a:p>
                    <a:p>
                      <a:pPr marL="304799" marR="304799"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  <a:p>
                      <a:pPr marL="304799" marR="304799"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  <a:p>
                      <a:pPr marL="304799" marR="304799"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  <a:p>
                      <a:pPr marL="304799" marR="304799" lvl="0" indent="0" algn="l" defTabSz="2438337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en-US" sz="10000" b="0" i="0" u="none" strike="noStrike" cap="none" spc="-199">
                          <a:ln>
                            <a:noFill/>
                          </a:ln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r>
                        <a:rPr lang="en-US" sz="7200" b="0" i="0" u="none" strike="noStrike" cap="none" spc="-199">
                          <a:ln>
                            <a:noFill/>
                          </a:ln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Источники информации</a:t>
                      </a:r>
                      <a:endParaRPr lang="en-US" sz="7200" b="0" i="0" u="none" strike="noStrike" cap="none" spc="-199">
                        <a:ln>
                          <a:noFill/>
                        </a:ln>
                        <a:solidFill>
                          <a:srgbClr val="FAED00"/>
                        </a:solidFill>
                        <a:latin typeface="SB Sans Text Light"/>
                        <a:cs typeface="SB Sans Text Light"/>
                      </a:endParaRPr>
                    </a:p>
                    <a:p>
                      <a:pPr marL="304799" marR="304799" lvl="0" indent="0" algn="l" defTabSz="9144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en-US" sz="2300" b="0" i="0" u="none" strike="noStrike" cap="none" spc="-45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  <a:p>
                      <a:pPr marL="665779" marR="304799" lvl="0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500" b="0" i="0" u="sng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  <a:hlinkClick r:id="rId2" tooltip="https://developers.sber.ru/docs/ru/gigachat/overview"/>
                        </a:rPr>
                        <a:t>GigaChat</a:t>
                      </a: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 можно использовать тариф Freemium</a:t>
                      </a:r>
                      <a:endParaRPr/>
                    </a:p>
                    <a:p>
                      <a:pPr marL="665779" marR="304799" lvl="0" indent="-360978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2500" b="0" i="0" u="sng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  <a:hlinkClick r:id="rId3" tooltip="https://apistudio-iamosh.sigma.sbrf.ru/swagger-ui/734fe685-3040-4753-8845-6a5c429e1283#/"/>
                        </a:rPr>
                        <a:t>GigaCode</a:t>
                      </a: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 токены доступа предоставят организаторы</a:t>
                      </a:r>
                      <a:endParaRPr/>
                    </a:p>
                    <a:p>
                      <a:pPr marL="304799" marR="304799" algn="l" defTabSz="914400">
                        <a:defRPr sz="2500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800" marR="50800" marT="50800" marB="50800">
                    <a:lnL w="0" algn="ctr"/>
                    <a:lnR w="12700" algn="ctr">
                      <a:solidFill>
                        <a:srgbClr val="FFFFFF"/>
                      </a:solidFill>
                    </a:lnR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304799" marR="304799" indent="0" algn="l" defTabSz="2438337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endParaRPr sz="1100"/>
                    </a:p>
                    <a:p>
                      <a:pPr marL="304800" marR="304800" indent="0" algn="l" defTabSz="2438338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0000" spc="-200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r>
                        <a:rPr lang="en-US" sz="7200" b="0" i="0" u="none" strike="noStrike" cap="none" spc="-199">
                          <a:ln>
                            <a:noFill/>
                          </a:ln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Документация и презентация</a:t>
                      </a:r>
                    </a:p>
                    <a:p>
                      <a:pPr algn="l" defTabSz="243833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endParaRPr lang="en-US" sz="28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ea typeface="SB Sans Text"/>
                        <a:cs typeface="SB Sans Text"/>
                      </a:endParaRPr>
                    </a:p>
                    <a:p>
                      <a:pPr algn="l" defTabSz="243833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r>
                        <a:rPr lang="en-US" sz="28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  Документация должна отражать:</a:t>
                      </a:r>
                    </a:p>
                    <a:p>
                      <a:pPr algn="l" defTabSz="243833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endParaRPr lang="en-US" sz="28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Проблему, которую решаете;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Способ решения;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Какие функции доступны;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План развития продукта;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Нефункциональные требования к рещению;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Инструкция по сборке и запуску проекта;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Описание окружения;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665780" marR="304799" indent="-360978" algn="l" defTabSz="243833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 sz="10000" spc="-199">
                          <a:solidFill>
                            <a:srgbClr val="FAED00"/>
                          </a:solidFill>
                          <a:latin typeface="SB Sans Text Light"/>
                          <a:ea typeface="SB Sans Text Light"/>
                          <a:cs typeface="SB Sans Text Light"/>
                        </a:defRPr>
                      </a:pPr>
                      <a:r>
                        <a:rPr lang="en-US" sz="20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Инструкцию пользователя;</a:t>
                      </a:r>
                      <a:endParaRPr sz="20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304800" marR="304800" algn="l" defTabSz="914400">
                        <a:lnSpc>
                          <a:spcPct val="90000"/>
                        </a:lnSpc>
                        <a:defRPr sz="2300" spc="-45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800" marR="50800" marT="50800" marB="50800">
                    <a:lnL w="12700" algn="ctr">
                      <a:solidFill>
                        <a:srgbClr val="FFFFFF"/>
                      </a:solidFill>
                    </a:lnL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70828294" name="Изображение" descr="Изображе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20742160">
            <a:off x="1782882" y="946918"/>
            <a:ext cx="4136608" cy="4136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6452886" name="Рисунок 17364528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83014" y="7068806"/>
            <a:ext cx="2448425" cy="2448425"/>
          </a:xfrm>
          <a:prstGeom prst="rect">
            <a:avLst/>
          </a:prstGeom>
        </p:spPr>
      </p:pic>
      <p:sp>
        <p:nvSpPr>
          <p:cNvPr id="701072285" name="50 Pt и больше — SB Sans Display, 30 Pt и меньше — SB Sans Text."/>
          <p:cNvSpPr txBox="1"/>
          <p:nvPr/>
        </p:nvSpPr>
        <p:spPr bwMode="auto">
          <a:xfrm>
            <a:off x="421773" y="9872376"/>
            <a:ext cx="8557630" cy="906631"/>
          </a:xfrm>
          <a:prstGeom prst="rect">
            <a:avLst/>
          </a:prstGeom>
          <a:ln w="12700">
            <a:miter lim="400000"/>
          </a:ln>
        </p:spPr>
        <p:txBody>
          <a:bodyPr lIns="50799" tIns="50799" rIns="50799" bIns="50799" anchor="b">
            <a:spAutoFit/>
          </a:bodyPr>
          <a:lstStyle/>
          <a:p>
            <a:pPr algn="l" defTabSz="355599">
              <a:lnSpc>
                <a:spcPct val="110000"/>
              </a:lnSpc>
              <a:spcAft>
                <a:spcPts val="499"/>
              </a:spcAft>
              <a:defRPr sz="2500">
                <a:solidFill>
                  <a:srgbClr val="FBF217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 sz="4800"/>
              <a:t>Кредиты на образование</a:t>
            </a:r>
          </a:p>
        </p:txBody>
      </p:sp>
      <p:sp>
        <p:nvSpPr>
          <p:cNvPr id="854586490" name="50 Pt"/>
          <p:cNvSpPr txBox="1"/>
          <p:nvPr/>
        </p:nvSpPr>
        <p:spPr bwMode="auto">
          <a:xfrm>
            <a:off x="1122947" y="10779008"/>
            <a:ext cx="6208452" cy="635359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>
              <a:lnSpc>
                <a:spcPct val="70000"/>
              </a:lnSpc>
              <a:defRPr sz="5000" spc="-49">
                <a:solidFill>
                  <a:srgbClr val="FFFFFF"/>
                </a:solidFill>
                <a:latin typeface="SB Sans Display Light"/>
                <a:ea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/>
              <a:t>(85% без просрочки)</a:t>
            </a:r>
          </a:p>
        </p:txBody>
      </p:sp>
      <p:sp>
        <p:nvSpPr>
          <p:cNvPr id="1910058599" name="100 Pt"/>
          <p:cNvSpPr txBox="1"/>
          <p:nvPr/>
        </p:nvSpPr>
        <p:spPr bwMode="auto">
          <a:xfrm>
            <a:off x="2969757" y="4598529"/>
            <a:ext cx="1874939" cy="614023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sz="4800"/>
              <a:t>Антон</a:t>
            </a:r>
            <a:endParaRPr/>
          </a:p>
        </p:txBody>
      </p:sp>
      <p:sp>
        <p:nvSpPr>
          <p:cNvPr id="199570181" name="100 Pt"/>
          <p:cNvSpPr txBox="1"/>
          <p:nvPr/>
        </p:nvSpPr>
        <p:spPr bwMode="auto">
          <a:xfrm>
            <a:off x="2401701" y="8832589"/>
            <a:ext cx="102355" cy="1168759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84452184" name="Стрелка влево 284452183"/>
          <p:cNvSpPr/>
          <p:nvPr/>
        </p:nvSpPr>
        <p:spPr bwMode="auto">
          <a:xfrm rot="16199969">
            <a:off x="3324805" y="5514473"/>
            <a:ext cx="1052763" cy="9524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3606886" name="100 Pt"/>
          <p:cNvSpPr txBox="1"/>
          <p:nvPr/>
        </p:nvSpPr>
        <p:spPr bwMode="auto">
          <a:xfrm>
            <a:off x="9322992" y="5464341"/>
            <a:ext cx="2618349" cy="87005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sz="7200" u="sng">
                <a:solidFill>
                  <a:schemeClr val="accent4"/>
                </a:solidFill>
              </a:rPr>
              <a:t>Цель:</a:t>
            </a:r>
            <a:r>
              <a:rPr sz="7200"/>
              <a:t> </a:t>
            </a:r>
            <a:endParaRPr/>
          </a:p>
        </p:txBody>
      </p:sp>
      <p:sp>
        <p:nvSpPr>
          <p:cNvPr id="2007521959" name="50 Pt"/>
          <p:cNvSpPr txBox="1"/>
          <p:nvPr/>
        </p:nvSpPr>
        <p:spPr bwMode="auto">
          <a:xfrm>
            <a:off x="12411097" y="4098644"/>
            <a:ext cx="11051358" cy="3174343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>
            <a:lvl1pPr algn="l">
              <a:lnSpc>
                <a:spcPct val="70000"/>
              </a:lnSpc>
              <a:defRPr sz="5000" spc="-49">
                <a:solidFill>
                  <a:srgbClr val="FFFFFF"/>
                </a:solidFill>
                <a:latin typeface="SB Sans Display Light"/>
                <a:ea typeface="SB Sans Display Light"/>
                <a:cs typeface="SB Sans Display Light"/>
              </a:defRPr>
            </a:lvl1pPr>
          </a:lstStyle>
          <a:p>
            <a:pPr algn="l">
              <a:defRPr/>
            </a:pPr>
            <a:r>
              <a:rPr sz="7200"/>
              <a:t>Повысить качество портфеля за счет увеличения кредитов без просрочки до </a:t>
            </a:r>
            <a:r>
              <a:rPr sz="7200" b="1">
                <a:solidFill>
                  <a:schemeClr val="accent3"/>
                </a:solidFill>
              </a:rPr>
              <a:t>92%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440601" name="Обсуждаем"/>
          <p:cNvSpPr txBox="1"/>
          <p:nvPr/>
        </p:nvSpPr>
        <p:spPr bwMode="auto">
          <a:xfrm>
            <a:off x="1523999" y="1409699"/>
            <a:ext cx="16492998" cy="1168759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/>
              <a:t>Шаги по достижению цели</a:t>
            </a:r>
          </a:p>
        </p:txBody>
      </p:sp>
      <p:sp>
        <p:nvSpPr>
          <p:cNvPr id="1032555218" name="200 Pt"/>
          <p:cNvSpPr txBox="1"/>
          <p:nvPr/>
        </p:nvSpPr>
        <p:spPr bwMode="auto">
          <a:xfrm>
            <a:off x="3541962" y="4621440"/>
            <a:ext cx="15513934" cy="1126087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20000" spc="-7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sz="9600"/>
              <a:t>Разработать и обучить модель</a:t>
            </a:r>
          </a:p>
        </p:txBody>
      </p:sp>
      <p:sp>
        <p:nvSpPr>
          <p:cNvPr id="1531671761" name="200 Pt"/>
          <p:cNvSpPr txBox="1"/>
          <p:nvPr/>
        </p:nvSpPr>
        <p:spPr bwMode="auto">
          <a:xfrm>
            <a:off x="1687094" y="8342773"/>
            <a:ext cx="1489137" cy="2235559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20000" spc="-7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>
                <a:solidFill>
                  <a:schemeClr val="accent3"/>
                </a:solidFill>
              </a:rPr>
              <a:t>2</a:t>
            </a:r>
            <a:endParaRPr/>
          </a:p>
        </p:txBody>
      </p:sp>
      <p:sp>
        <p:nvSpPr>
          <p:cNvPr id="979690659" name="200 Pt"/>
          <p:cNvSpPr txBox="1"/>
          <p:nvPr/>
        </p:nvSpPr>
        <p:spPr bwMode="auto">
          <a:xfrm>
            <a:off x="1789362" y="4434515"/>
            <a:ext cx="1100531" cy="2235559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20000" spc="-7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142720156" name="200 Pt"/>
          <p:cNvSpPr txBox="1"/>
          <p:nvPr/>
        </p:nvSpPr>
        <p:spPr bwMode="auto">
          <a:xfrm>
            <a:off x="3744494" y="8433444"/>
            <a:ext cx="16263856" cy="2150215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20000" spc="-7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sz="9600"/>
              <a:t>Внедрить модель в процесс принятия решения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596347" name="Экосистема"/>
          <p:cNvSpPr txBox="1"/>
          <p:nvPr/>
        </p:nvSpPr>
        <p:spPr bwMode="auto">
          <a:xfrm>
            <a:off x="1405505" y="1138341"/>
            <a:ext cx="21673252" cy="1168757"/>
          </a:xfrm>
          <a:prstGeom prst="rect">
            <a:avLst/>
          </a:prstGeom>
          <a:ln w="12700">
            <a:miter lim="400000"/>
          </a:ln>
        </p:spPr>
        <p:txBody>
          <a:bodyPr wrap="none" lIns="50798" tIns="50798" rIns="50798" bIns="50798">
            <a:spAutoFit/>
          </a:bodyPr>
          <a:lstStyle>
            <a:lvl1pPr algn="l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lang="ru-RU"/>
              <a:t>Корпоративное хранилище данных</a:t>
            </a:r>
            <a:endParaRPr/>
          </a:p>
        </p:txBody>
      </p:sp>
      <p:sp>
        <p:nvSpPr>
          <p:cNvPr id="286441093" name="Сквиркл"/>
          <p:cNvSpPr/>
          <p:nvPr/>
        </p:nvSpPr>
        <p:spPr bwMode="auto">
          <a:xfrm>
            <a:off x="6922557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132272764" name="Сквиркл"/>
          <p:cNvSpPr/>
          <p:nvPr/>
        </p:nvSpPr>
        <p:spPr bwMode="auto">
          <a:xfrm>
            <a:off x="12319528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292740874" name="Сквиркл"/>
          <p:cNvSpPr/>
          <p:nvPr/>
        </p:nvSpPr>
        <p:spPr bwMode="auto">
          <a:xfrm>
            <a:off x="17716500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2038339586" name="Сквиркл"/>
          <p:cNvSpPr/>
          <p:nvPr/>
        </p:nvSpPr>
        <p:spPr bwMode="auto">
          <a:xfrm>
            <a:off x="1575718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816510841" name="Аналитика медиаполя"/>
          <p:cNvSpPr txBox="1"/>
          <p:nvPr/>
        </p:nvSpPr>
        <p:spPr bwMode="auto">
          <a:xfrm>
            <a:off x="1955899" y="4092407"/>
            <a:ext cx="4592305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Информация о студенте</a:t>
            </a:r>
          </a:p>
        </p:txBody>
      </p:sp>
      <p:sp>
        <p:nvSpPr>
          <p:cNvPr id="324412900" name="Аналитика медиаполя"/>
          <p:cNvSpPr txBox="1"/>
          <p:nvPr/>
        </p:nvSpPr>
        <p:spPr bwMode="auto">
          <a:xfrm>
            <a:off x="7129377" y="3992144"/>
            <a:ext cx="4594464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Кредитная история студента</a:t>
            </a:r>
          </a:p>
        </p:txBody>
      </p:sp>
      <p:sp>
        <p:nvSpPr>
          <p:cNvPr id="1332883165" name="Аналитика медиаполя"/>
          <p:cNvSpPr txBox="1"/>
          <p:nvPr/>
        </p:nvSpPr>
        <p:spPr bwMode="auto">
          <a:xfrm>
            <a:off x="12645855" y="3992144"/>
            <a:ext cx="4593744" cy="5591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813329066" name="Аналитика медиаполя"/>
          <p:cNvSpPr txBox="1"/>
          <p:nvPr/>
        </p:nvSpPr>
        <p:spPr bwMode="auto">
          <a:xfrm>
            <a:off x="12782373" y="4041427"/>
            <a:ext cx="4592304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Данные о школьном аттестате</a:t>
            </a:r>
          </a:p>
        </p:txBody>
      </p:sp>
      <p:sp>
        <p:nvSpPr>
          <p:cNvPr id="438285459" name="Аналитика медиаполя"/>
          <p:cNvSpPr txBox="1"/>
          <p:nvPr/>
        </p:nvSpPr>
        <p:spPr bwMode="auto">
          <a:xfrm>
            <a:off x="18048193" y="4092407"/>
            <a:ext cx="4602024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Кредитная история родителей</a:t>
            </a:r>
          </a:p>
        </p:txBody>
      </p:sp>
      <p:sp>
        <p:nvSpPr>
          <p:cNvPr id="2041040657" name="Аналитика медиаполя"/>
          <p:cNvSpPr txBox="1"/>
          <p:nvPr/>
        </p:nvSpPr>
        <p:spPr bwMode="auto">
          <a:xfrm>
            <a:off x="1851316" y="5598359"/>
            <a:ext cx="4758264" cy="69599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пол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возраст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регион проживания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регион Вуза отличается от родного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доход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специальность (будущая)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количество административных нарушенйи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242988513" name="Аналитика медиаполя"/>
          <p:cNvSpPr txBox="1"/>
          <p:nvPr/>
        </p:nvSpPr>
        <p:spPr bwMode="auto">
          <a:xfrm>
            <a:off x="7160176" y="5650495"/>
            <a:ext cx="4757903" cy="3302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задолженность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просрочки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закрытых кредитов в срок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кредитов с просрочкой</a:t>
            </a:r>
          </a:p>
        </p:txBody>
      </p:sp>
      <p:sp>
        <p:nvSpPr>
          <p:cNvPr id="1162571857" name="Аналитика медиаполя"/>
          <p:cNvSpPr txBox="1"/>
          <p:nvPr/>
        </p:nvSpPr>
        <p:spPr bwMode="auto">
          <a:xfrm>
            <a:off x="17979615" y="5775979"/>
            <a:ext cx="4748182" cy="3759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задолженность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просрочки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закрытых кредитов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rPr>
              <a:t>% кредитов с просрочкой</a:t>
            </a:r>
            <a:endParaRPr/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банкротство </a:t>
            </a:r>
          </a:p>
        </p:txBody>
      </p:sp>
      <p:sp>
        <p:nvSpPr>
          <p:cNvPr id="491236053" name="Аналитика медиаполя"/>
          <p:cNvSpPr txBox="1"/>
          <p:nvPr/>
        </p:nvSpPr>
        <p:spPr bwMode="auto">
          <a:xfrm>
            <a:off x="12701014" y="5775979"/>
            <a:ext cx="4814782" cy="3759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средний балл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количество оценок меньше 4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ЕГЭ по математике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участие в олимпиадах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призовых мест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610874" name="Экосистема"/>
          <p:cNvSpPr txBox="1"/>
          <p:nvPr/>
        </p:nvSpPr>
        <p:spPr bwMode="auto">
          <a:xfrm>
            <a:off x="1405505" y="1138341"/>
            <a:ext cx="21673252" cy="1168757"/>
          </a:xfrm>
          <a:prstGeom prst="rect">
            <a:avLst/>
          </a:prstGeom>
          <a:ln w="12700">
            <a:miter lim="400000"/>
          </a:ln>
        </p:spPr>
        <p:txBody>
          <a:bodyPr wrap="none" lIns="50798" tIns="50798" rIns="50798" bIns="50798">
            <a:spAutoFit/>
          </a:bodyPr>
          <a:lstStyle>
            <a:lvl1pPr algn="l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lang="ru-RU"/>
              <a:t>Корпоративное хранилище данных</a:t>
            </a:r>
            <a:endParaRPr/>
          </a:p>
        </p:txBody>
      </p:sp>
      <p:sp>
        <p:nvSpPr>
          <p:cNvPr id="560107890" name="Сквиркл"/>
          <p:cNvSpPr/>
          <p:nvPr/>
        </p:nvSpPr>
        <p:spPr bwMode="auto">
          <a:xfrm>
            <a:off x="6922557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849261542" name="Сквиркл"/>
          <p:cNvSpPr/>
          <p:nvPr/>
        </p:nvSpPr>
        <p:spPr bwMode="auto">
          <a:xfrm>
            <a:off x="12319528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520404228" name="Сквиркл"/>
          <p:cNvSpPr/>
          <p:nvPr/>
        </p:nvSpPr>
        <p:spPr bwMode="auto">
          <a:xfrm>
            <a:off x="17716500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88479911" name="Сквиркл"/>
          <p:cNvSpPr/>
          <p:nvPr/>
        </p:nvSpPr>
        <p:spPr bwMode="auto">
          <a:xfrm>
            <a:off x="1575718" y="3449637"/>
            <a:ext cx="5143500" cy="8978900"/>
          </a:xfrm>
          <a:prstGeom prst="roundRect">
            <a:avLst>
              <a:gd name="adj" fmla="val 3704"/>
            </a:avLst>
          </a:prstGeom>
          <a:solidFill>
            <a:srgbClr val="FFFFFF">
              <a:alpha val="7163"/>
            </a:srgbClr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defTabSz="825499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</a:defRPr>
            </a:pPr>
            <a:endParaRPr/>
          </a:p>
        </p:txBody>
      </p:sp>
      <p:sp>
        <p:nvSpPr>
          <p:cNvPr id="1009234638" name="Аналитика медиаполя"/>
          <p:cNvSpPr txBox="1"/>
          <p:nvPr/>
        </p:nvSpPr>
        <p:spPr bwMode="auto">
          <a:xfrm>
            <a:off x="1955899" y="4092407"/>
            <a:ext cx="4592305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Информация о студенте</a:t>
            </a:r>
          </a:p>
        </p:txBody>
      </p:sp>
      <p:sp>
        <p:nvSpPr>
          <p:cNvPr id="2069175341" name="Аналитика медиаполя"/>
          <p:cNvSpPr txBox="1"/>
          <p:nvPr/>
        </p:nvSpPr>
        <p:spPr bwMode="auto">
          <a:xfrm>
            <a:off x="7129377" y="3992144"/>
            <a:ext cx="4594464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Кредитная история студента</a:t>
            </a:r>
          </a:p>
        </p:txBody>
      </p:sp>
      <p:sp>
        <p:nvSpPr>
          <p:cNvPr id="1729006302" name="Аналитика медиаполя"/>
          <p:cNvSpPr txBox="1"/>
          <p:nvPr/>
        </p:nvSpPr>
        <p:spPr bwMode="auto">
          <a:xfrm>
            <a:off x="12645855" y="3992144"/>
            <a:ext cx="4593744" cy="5591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948578826" name="Аналитика медиаполя"/>
          <p:cNvSpPr txBox="1"/>
          <p:nvPr/>
        </p:nvSpPr>
        <p:spPr bwMode="auto">
          <a:xfrm>
            <a:off x="12782373" y="4041427"/>
            <a:ext cx="4592304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Данные о школьном аттестате</a:t>
            </a:r>
          </a:p>
        </p:txBody>
      </p:sp>
      <p:sp>
        <p:nvSpPr>
          <p:cNvPr id="874341610" name="Аналитика медиаполя"/>
          <p:cNvSpPr txBox="1"/>
          <p:nvPr/>
        </p:nvSpPr>
        <p:spPr bwMode="auto">
          <a:xfrm>
            <a:off x="18048193" y="4092407"/>
            <a:ext cx="4602024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>
                <a:solidFill>
                  <a:schemeClr val="accent4"/>
                </a:solidFill>
              </a:rPr>
              <a:t>Кредитная история родителей</a:t>
            </a:r>
          </a:p>
        </p:txBody>
      </p:sp>
      <p:sp>
        <p:nvSpPr>
          <p:cNvPr id="1029072931" name="Аналитика медиаполя"/>
          <p:cNvSpPr txBox="1"/>
          <p:nvPr/>
        </p:nvSpPr>
        <p:spPr bwMode="auto">
          <a:xfrm>
            <a:off x="1851316" y="5598359"/>
            <a:ext cx="4697424" cy="51311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пол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возраст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регион проживания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регион Вуза отличается от родного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доход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специальность (будущая)</a:t>
            </a:r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  <a:p>
            <a:pPr marL="416051" indent="-416051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614322457" name="Аналитика медиаполя"/>
          <p:cNvSpPr txBox="1"/>
          <p:nvPr/>
        </p:nvSpPr>
        <p:spPr bwMode="auto">
          <a:xfrm>
            <a:off x="7160176" y="5650495"/>
            <a:ext cx="4757183" cy="3759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задолженность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просрочки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%закрытых кредитов в срок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закрытых кредитов с просрочкой</a:t>
            </a:r>
          </a:p>
        </p:txBody>
      </p:sp>
      <p:sp>
        <p:nvSpPr>
          <p:cNvPr id="1882441798" name="Аналитика медиаполя"/>
          <p:cNvSpPr txBox="1"/>
          <p:nvPr/>
        </p:nvSpPr>
        <p:spPr bwMode="auto">
          <a:xfrm>
            <a:off x="17979615" y="5775979"/>
            <a:ext cx="4742782" cy="3759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задолженность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сумма просрочки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закрытых кредитов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rPr>
              <a:t>% закрытых кредитов с просрочкой</a:t>
            </a:r>
            <a:endParaRPr/>
          </a:p>
        </p:txBody>
      </p:sp>
      <p:sp>
        <p:nvSpPr>
          <p:cNvPr id="1874207164" name="Аналитика медиаполя"/>
          <p:cNvSpPr txBox="1"/>
          <p:nvPr/>
        </p:nvSpPr>
        <p:spPr bwMode="auto">
          <a:xfrm>
            <a:off x="12701014" y="5775979"/>
            <a:ext cx="4812982" cy="3759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средний балл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количество оценок ниже меньше 4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ЕГЭ по математике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участие в олимпиадах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призовых мест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778358414" name="Прямоугольник 1778358413"/>
          <p:cNvSpPr/>
          <p:nvPr/>
        </p:nvSpPr>
        <p:spPr bwMode="auto">
          <a:xfrm>
            <a:off x="5131" y="-100263"/>
            <a:ext cx="24414078" cy="13736052"/>
          </a:xfrm>
          <a:prstGeom prst="rect">
            <a:avLst/>
          </a:prstGeom>
          <a:solidFill>
            <a:schemeClr val="bg2">
              <a:alpha val="60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sp>
      <p:pic>
        <p:nvPicPr>
          <p:cNvPr id="1335247216" name="Рисунок 1335247215"/>
          <p:cNvPicPr>
            <a:picLocks noChangeAspect="1"/>
          </p:cNvPicPr>
          <p:nvPr/>
        </p:nvPicPr>
        <p:blipFill>
          <a:blip r:embed="rId2"/>
          <a:srcRect r="2495" b="4579"/>
          <a:stretch/>
        </p:blipFill>
        <p:spPr bwMode="auto">
          <a:xfrm>
            <a:off x="5439292" y="3283260"/>
            <a:ext cx="14909913" cy="8244964"/>
          </a:xfrm>
          <a:prstGeom prst="rect">
            <a:avLst/>
          </a:prstGeom>
        </p:spPr>
      </p:pic>
      <p:pic>
        <p:nvPicPr>
          <p:cNvPr id="752288713" name="Изображение" descr="Изображе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35798" y="3820456"/>
            <a:ext cx="3037544" cy="3037543"/>
          </a:xfrm>
          <a:prstGeom prst="rect">
            <a:avLst/>
          </a:prstGeom>
          <a:ln w="12700">
            <a:miter lim="400000"/>
          </a:ln>
        </p:spPr>
      </p:pic>
      <p:sp>
        <p:nvSpPr>
          <p:cNvPr id="617786554" name="100 Pt"/>
          <p:cNvSpPr txBox="1"/>
          <p:nvPr/>
        </p:nvSpPr>
        <p:spPr bwMode="auto">
          <a:xfrm>
            <a:off x="8323430" y="6948336"/>
            <a:ext cx="1561493" cy="614023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sz="4800"/>
              <a:t>Анна</a:t>
            </a:r>
            <a:endParaRPr/>
          </a:p>
        </p:txBody>
      </p:sp>
      <p:pic>
        <p:nvPicPr>
          <p:cNvPr id="128042461" name="Изображение" descr="Изображе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329007" y="3681392"/>
            <a:ext cx="6072617" cy="3372787"/>
          </a:xfrm>
          <a:prstGeom prst="rect">
            <a:avLst/>
          </a:prstGeom>
          <a:ln w="12700">
            <a:miter lim="400000"/>
          </a:ln>
        </p:spPr>
      </p:pic>
      <p:sp>
        <p:nvSpPr>
          <p:cNvPr id="1012300649" name="100 Pt"/>
          <p:cNvSpPr txBox="1"/>
          <p:nvPr/>
        </p:nvSpPr>
        <p:spPr bwMode="auto">
          <a:xfrm>
            <a:off x="15067071" y="6948336"/>
            <a:ext cx="2913262" cy="614023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 marL="304797" marR="304797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4800"/>
              <a:t>Сергей</a:t>
            </a:r>
            <a:endParaRPr/>
          </a:p>
        </p:txBody>
      </p:sp>
      <p:sp>
        <p:nvSpPr>
          <p:cNvPr id="937711346" name="TextBox 937711345"/>
          <p:cNvSpPr txBox="1"/>
          <p:nvPr/>
        </p:nvSpPr>
        <p:spPr bwMode="auto">
          <a:xfrm>
            <a:off x="7270858" y="7677954"/>
            <a:ext cx="5716624" cy="4758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04797" marR="304797" algn="l" defTabSz="2438335">
              <a:lnSpc>
                <a:spcPct val="70000"/>
              </a:lnSpc>
              <a:defRPr spc="-198"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defRPr>
            </a:pPr>
            <a:r>
              <a:rPr lang="en-US" sz="3600" b="0" i="0" u="none" strike="noStrike" cap="none" spc="-198">
                <a:ln>
                  <a:noFill/>
                </a:ln>
                <a:solidFill>
                  <a:schemeClr val="bg2"/>
                </a:solidFill>
                <a:latin typeface="SB Sans Text Light"/>
                <a:ea typeface="SB Sans Text Light"/>
                <a:cs typeface="SB Sans Text Light"/>
              </a:rPr>
              <a:t>Data аналитик</a:t>
            </a:r>
            <a:endParaRPr sz="4800">
              <a:solidFill>
                <a:schemeClr val="bg2"/>
              </a:solidFill>
            </a:endParaRPr>
          </a:p>
        </p:txBody>
      </p:sp>
      <p:sp>
        <p:nvSpPr>
          <p:cNvPr id="507087148" name="TextBox 507087147"/>
          <p:cNvSpPr txBox="1"/>
          <p:nvPr/>
        </p:nvSpPr>
        <p:spPr bwMode="auto">
          <a:xfrm>
            <a:off x="9426609" y="9335013"/>
            <a:ext cx="9831568" cy="11159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04797" marR="304797" algn="ctr" defTabSz="2438335">
              <a:lnSpc>
                <a:spcPct val="70000"/>
              </a:lnSpc>
              <a:defRPr spc="-198"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defRPr>
            </a:pPr>
            <a:r>
              <a:rPr lang="en-US" sz="4800" b="0" i="0" u="none" strike="noStrike" cap="none" spc="-198">
                <a:ln>
                  <a:noFill/>
                </a:ln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rPr>
              <a:t>Модель предсказания благонадежности студента</a:t>
            </a:r>
            <a:endParaRPr sz="4800"/>
          </a:p>
        </p:txBody>
      </p:sp>
      <p:sp>
        <p:nvSpPr>
          <p:cNvPr id="970849188" name="TextBox 970849187"/>
          <p:cNvSpPr txBox="1"/>
          <p:nvPr/>
        </p:nvSpPr>
        <p:spPr bwMode="auto">
          <a:xfrm>
            <a:off x="14201735" y="7677954"/>
            <a:ext cx="4999723" cy="4758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04797" marR="304797" indent="0" algn="l" defTabSz="243833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pc="-198"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defRPr>
            </a:pPr>
            <a:r>
              <a:rPr lang="en-US" sz="3600" b="0" i="0" u="none" strike="noStrike" cap="none" spc="-198">
                <a:ln>
                  <a:noFill/>
                </a:ln>
                <a:solidFill>
                  <a:schemeClr val="bg2"/>
                </a:solidFill>
                <a:latin typeface="SB Sans Text Light"/>
                <a:ea typeface="SB Sans Text Light"/>
                <a:cs typeface="SB Sans Text Light"/>
              </a:rPr>
              <a:t>Python разработчик</a:t>
            </a:r>
            <a:endParaRPr lang="en-US" sz="3600" b="0" i="0" u="none" strike="noStrike" cap="none" spc="-198">
              <a:ln>
                <a:noFill/>
              </a:ln>
              <a:solidFill>
                <a:schemeClr val="bg2"/>
              </a:solidFill>
              <a:latin typeface="SB Sans Text Light"/>
              <a:cs typeface="SB Sans Text Light"/>
            </a:endParaRPr>
          </a:p>
        </p:txBody>
      </p:sp>
      <p:pic>
        <p:nvPicPr>
          <p:cNvPr id="540096103" name="Рисунок 54009610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/>
        </p:blipFill>
        <p:spPr bwMode="auto">
          <a:xfrm>
            <a:off x="7820223" y="8538521"/>
            <a:ext cx="2382388" cy="2382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5221766" name="Рисунок 58522176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/>
        </p:blipFill>
        <p:spPr bwMode="auto">
          <a:xfrm>
            <a:off x="9640365" y="3742977"/>
            <a:ext cx="4876799" cy="4876799"/>
          </a:xfrm>
          <a:prstGeom prst="rect">
            <a:avLst/>
          </a:prstGeom>
          <a:ln w="6349">
            <a:noFill/>
            <a:prstDash val="solid"/>
          </a:ln>
        </p:spPr>
      </p:pic>
      <p:cxnSp>
        <p:nvCxnSpPr>
          <p:cNvPr id="2" name="Прямая соединительная линия 1"/>
          <p:cNvCxnSpPr>
            <a:cxnSpLocks/>
          </p:cNvCxnSpPr>
          <p:nvPr/>
        </p:nvCxnSpPr>
        <p:spPr bwMode="auto">
          <a:xfrm>
            <a:off x="7524868" y="1102894"/>
            <a:ext cx="50490" cy="11981447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939311774" name="Прямая соединительная линия 1939311773"/>
          <p:cNvCxnSpPr>
            <a:cxnSpLocks/>
          </p:cNvCxnSpPr>
          <p:nvPr/>
        </p:nvCxnSpPr>
        <p:spPr bwMode="auto">
          <a:xfrm flipH="1">
            <a:off x="5118552" y="9524999"/>
            <a:ext cx="2456807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359998459" name="Прямая соединительная линия 359998458"/>
          <p:cNvCxnSpPr>
            <a:cxnSpLocks/>
          </p:cNvCxnSpPr>
          <p:nvPr/>
        </p:nvCxnSpPr>
        <p:spPr bwMode="auto">
          <a:xfrm flipH="1">
            <a:off x="5068061" y="7822530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101560494" name="Прямая соединительная линия 1101560493"/>
          <p:cNvCxnSpPr>
            <a:cxnSpLocks/>
          </p:cNvCxnSpPr>
          <p:nvPr/>
        </p:nvCxnSpPr>
        <p:spPr bwMode="auto">
          <a:xfrm flipH="1">
            <a:off x="5068061" y="3047999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36008572" name="Прямая соединительная линия 136008571"/>
          <p:cNvCxnSpPr>
            <a:cxnSpLocks/>
          </p:cNvCxnSpPr>
          <p:nvPr/>
        </p:nvCxnSpPr>
        <p:spPr bwMode="auto">
          <a:xfrm flipH="1">
            <a:off x="5068061" y="4762498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830345561" name="Прямая соединительная линия 1830345560"/>
          <p:cNvCxnSpPr>
            <a:cxnSpLocks/>
          </p:cNvCxnSpPr>
          <p:nvPr/>
        </p:nvCxnSpPr>
        <p:spPr bwMode="auto">
          <a:xfrm flipH="1">
            <a:off x="5068061" y="6166182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108070180" name="Аналитика медиаполя"/>
          <p:cNvSpPr txBox="1"/>
          <p:nvPr/>
        </p:nvSpPr>
        <p:spPr bwMode="auto">
          <a:xfrm>
            <a:off x="1794168" y="2726616"/>
            <a:ext cx="3976815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Специальность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007554682" name="Аналитика медиаполя"/>
          <p:cNvSpPr txBox="1"/>
          <p:nvPr/>
        </p:nvSpPr>
        <p:spPr bwMode="auto">
          <a:xfrm>
            <a:off x="1896436" y="4454844"/>
            <a:ext cx="4708942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Средний балл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135872680" name="Аналитика медиаполя"/>
          <p:cNvSpPr txBox="1"/>
          <p:nvPr/>
        </p:nvSpPr>
        <p:spPr bwMode="auto">
          <a:xfrm>
            <a:off x="1944562" y="5647977"/>
            <a:ext cx="3174709" cy="1473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Регион проживания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308265961" name="Аналитика медиаполя"/>
          <p:cNvSpPr txBox="1"/>
          <p:nvPr/>
        </p:nvSpPr>
        <p:spPr bwMode="auto">
          <a:xfrm>
            <a:off x="2044825" y="6968288"/>
            <a:ext cx="3775928" cy="19307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 кредитов с просрочкой студента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758371314" name="Аналитика медиаполя"/>
          <p:cNvSpPr txBox="1"/>
          <p:nvPr/>
        </p:nvSpPr>
        <p:spPr bwMode="auto">
          <a:xfrm>
            <a:off x="1996698" y="8619776"/>
            <a:ext cx="4776979" cy="19307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количество административных нарушений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cxnSp>
        <p:nvCxnSpPr>
          <p:cNvPr id="3" name="Прямая соединительная линия 2"/>
          <p:cNvCxnSpPr>
            <a:cxnSpLocks/>
            <a:endCxn id="585221766" idx="1"/>
          </p:cNvCxnSpPr>
          <p:nvPr/>
        </p:nvCxnSpPr>
        <p:spPr bwMode="auto">
          <a:xfrm>
            <a:off x="7625131" y="6173780"/>
            <a:ext cx="1827678" cy="0"/>
          </a:xfrm>
          <a:prstGeom prst="line">
            <a:avLst/>
          </a:prstGeom>
          <a:solidFill>
            <a:srgbClr val="000000"/>
          </a:solidFill>
          <a:ln w="76199" cap="flat">
            <a:solidFill>
              <a:schemeClr val="bg2"/>
            </a:solidFill>
            <a:prstDash val="solid"/>
            <a:miter lim="400000"/>
            <a:tailEnd type="arrow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29305479" name="Прямая соединительная линия 29305478"/>
          <p:cNvCxnSpPr>
            <a:cxnSpLocks/>
          </p:cNvCxnSpPr>
          <p:nvPr/>
        </p:nvCxnSpPr>
        <p:spPr bwMode="auto">
          <a:xfrm>
            <a:off x="14723748" y="6166182"/>
            <a:ext cx="1827677" cy="0"/>
          </a:xfrm>
          <a:prstGeom prst="line">
            <a:avLst/>
          </a:prstGeom>
          <a:solidFill>
            <a:srgbClr val="000000"/>
          </a:solidFill>
          <a:ln w="76199" cap="flat">
            <a:solidFill>
              <a:schemeClr val="bg2"/>
            </a:solidFill>
            <a:prstDash val="solid"/>
            <a:miter lim="400000"/>
            <a:tailEnd type="arrow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1494722230" name="Аналитика медиаполя"/>
          <p:cNvSpPr txBox="1"/>
          <p:nvPr/>
        </p:nvSpPr>
        <p:spPr bwMode="auto">
          <a:xfrm>
            <a:off x="16986039" y="4794490"/>
            <a:ext cx="4727662" cy="302803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 sz="4800"/>
              <a:t>Вероятность возврата кредита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 sz="4800"/>
          </a:p>
        </p:txBody>
      </p:sp>
      <p:cxnSp>
        <p:nvCxnSpPr>
          <p:cNvPr id="401335967" name="Прямая соединительная линия 401335966"/>
          <p:cNvCxnSpPr>
            <a:cxnSpLocks/>
          </p:cNvCxnSpPr>
          <p:nvPr/>
        </p:nvCxnSpPr>
        <p:spPr bwMode="auto">
          <a:xfrm flipH="1">
            <a:off x="5068061" y="1102894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795364699" name="Аналитика медиаполя"/>
          <p:cNvSpPr txBox="1"/>
          <p:nvPr/>
        </p:nvSpPr>
        <p:spPr bwMode="auto">
          <a:xfrm>
            <a:off x="1896436" y="895503"/>
            <a:ext cx="4705702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Возраст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cxnSp>
        <p:nvCxnSpPr>
          <p:cNvPr id="353562973" name="Прямая соединительная линия 353562972"/>
          <p:cNvCxnSpPr>
            <a:cxnSpLocks/>
          </p:cNvCxnSpPr>
          <p:nvPr/>
        </p:nvCxnSpPr>
        <p:spPr bwMode="auto">
          <a:xfrm flipH="1">
            <a:off x="5119272" y="12986083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228111066" name="Прямая соединительная линия 1228111065"/>
          <p:cNvCxnSpPr>
            <a:cxnSpLocks/>
          </p:cNvCxnSpPr>
          <p:nvPr/>
        </p:nvCxnSpPr>
        <p:spPr bwMode="auto">
          <a:xfrm flipH="1">
            <a:off x="5119272" y="11281609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505808666" name="Аналитика медиаполя"/>
          <p:cNvSpPr txBox="1"/>
          <p:nvPr/>
        </p:nvSpPr>
        <p:spPr bwMode="auto">
          <a:xfrm>
            <a:off x="1996698" y="10416492"/>
            <a:ext cx="4764018" cy="19307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 кредитов с просрочкой родителей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511479272" name="Аналитика медиаполя"/>
          <p:cNvSpPr txBox="1"/>
          <p:nvPr/>
        </p:nvSpPr>
        <p:spPr bwMode="auto">
          <a:xfrm>
            <a:off x="2098967" y="12249303"/>
            <a:ext cx="4771938" cy="1473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банкротство родителей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3776950" name="Рисунок 85377694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52810" y="3742976"/>
            <a:ext cx="4876799" cy="4876799"/>
          </a:xfrm>
          <a:prstGeom prst="rect">
            <a:avLst/>
          </a:prstGeom>
          <a:ln w="6349">
            <a:solidFill>
              <a:schemeClr val="bg2"/>
            </a:solidFill>
            <a:prstDash val="solid"/>
          </a:ln>
        </p:spPr>
      </p:pic>
      <p:cxnSp>
        <p:nvCxnSpPr>
          <p:cNvPr id="1166539628" name="Прямая соединительная линия 1166539627"/>
          <p:cNvCxnSpPr>
            <a:cxnSpLocks/>
          </p:cNvCxnSpPr>
          <p:nvPr/>
        </p:nvCxnSpPr>
        <p:spPr bwMode="auto">
          <a:xfrm>
            <a:off x="7524868" y="1102894"/>
            <a:ext cx="50490" cy="11981447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184375367" name="Прямая соединительная линия 1184375366"/>
          <p:cNvCxnSpPr>
            <a:cxnSpLocks/>
          </p:cNvCxnSpPr>
          <p:nvPr/>
        </p:nvCxnSpPr>
        <p:spPr bwMode="auto">
          <a:xfrm flipH="1">
            <a:off x="5118552" y="9524999"/>
            <a:ext cx="2456807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954467114" name="Прямая соединительная линия 1954467113"/>
          <p:cNvCxnSpPr>
            <a:cxnSpLocks/>
          </p:cNvCxnSpPr>
          <p:nvPr/>
        </p:nvCxnSpPr>
        <p:spPr bwMode="auto">
          <a:xfrm flipH="1">
            <a:off x="5118552" y="7822530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385483844" name="Прямая соединительная линия 385483843"/>
          <p:cNvCxnSpPr>
            <a:cxnSpLocks/>
          </p:cNvCxnSpPr>
          <p:nvPr/>
        </p:nvCxnSpPr>
        <p:spPr bwMode="auto">
          <a:xfrm flipH="1">
            <a:off x="5068061" y="3047999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768309222" name="Прямая соединительная линия 1768309221"/>
          <p:cNvCxnSpPr>
            <a:cxnSpLocks/>
          </p:cNvCxnSpPr>
          <p:nvPr/>
        </p:nvCxnSpPr>
        <p:spPr bwMode="auto">
          <a:xfrm flipH="1">
            <a:off x="5068061" y="4762498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686745943" name="Прямая соединительная линия 1686745942"/>
          <p:cNvCxnSpPr>
            <a:cxnSpLocks/>
          </p:cNvCxnSpPr>
          <p:nvPr/>
        </p:nvCxnSpPr>
        <p:spPr bwMode="auto">
          <a:xfrm flipH="1">
            <a:off x="5118551" y="6166182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1792721352" name="Аналитика медиаполя"/>
          <p:cNvSpPr txBox="1"/>
          <p:nvPr/>
        </p:nvSpPr>
        <p:spPr bwMode="auto">
          <a:xfrm>
            <a:off x="1794168" y="2726616"/>
            <a:ext cx="3976815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Специальность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233424453" name="Аналитика медиаполя"/>
          <p:cNvSpPr txBox="1"/>
          <p:nvPr/>
        </p:nvSpPr>
        <p:spPr bwMode="auto">
          <a:xfrm>
            <a:off x="1896436" y="4454844"/>
            <a:ext cx="4708942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Средний балл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466651318" name="Аналитика медиаполя"/>
          <p:cNvSpPr txBox="1"/>
          <p:nvPr/>
        </p:nvSpPr>
        <p:spPr bwMode="auto">
          <a:xfrm>
            <a:off x="1944562" y="5647977"/>
            <a:ext cx="3174709" cy="1473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Регион проживания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899255463" name="Аналитика медиаполя"/>
          <p:cNvSpPr txBox="1"/>
          <p:nvPr/>
        </p:nvSpPr>
        <p:spPr bwMode="auto">
          <a:xfrm>
            <a:off x="2044825" y="6968288"/>
            <a:ext cx="3775928" cy="19307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 кредитов с просрочкой студента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250611478" name="Аналитика медиаполя"/>
          <p:cNvSpPr txBox="1"/>
          <p:nvPr/>
        </p:nvSpPr>
        <p:spPr bwMode="auto">
          <a:xfrm>
            <a:off x="1996698" y="8619776"/>
            <a:ext cx="4776979" cy="19307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количество административных нарушений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cxnSp>
        <p:nvCxnSpPr>
          <p:cNvPr id="1735885888" name="Прямая соединительная линия 1735885887"/>
          <p:cNvCxnSpPr>
            <a:cxnSpLocks/>
            <a:endCxn id="853776950" idx="1"/>
          </p:cNvCxnSpPr>
          <p:nvPr/>
        </p:nvCxnSpPr>
        <p:spPr bwMode="auto">
          <a:xfrm>
            <a:off x="7625131" y="6173780"/>
            <a:ext cx="1827678" cy="0"/>
          </a:xfrm>
          <a:prstGeom prst="line">
            <a:avLst/>
          </a:prstGeom>
          <a:solidFill>
            <a:srgbClr val="000000"/>
          </a:solidFill>
          <a:ln w="76199" cap="flat">
            <a:solidFill>
              <a:schemeClr val="bg2"/>
            </a:solidFill>
            <a:prstDash val="solid"/>
            <a:miter lim="400000"/>
            <a:tailEnd type="arrow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601203232" name="Прямая соединительная линия 601203231"/>
          <p:cNvCxnSpPr>
            <a:cxnSpLocks/>
          </p:cNvCxnSpPr>
          <p:nvPr/>
        </p:nvCxnSpPr>
        <p:spPr bwMode="auto">
          <a:xfrm>
            <a:off x="14329610" y="6166182"/>
            <a:ext cx="1827677" cy="0"/>
          </a:xfrm>
          <a:prstGeom prst="line">
            <a:avLst/>
          </a:prstGeom>
          <a:solidFill>
            <a:srgbClr val="000000"/>
          </a:solidFill>
          <a:ln w="76199" cap="flat">
            <a:solidFill>
              <a:schemeClr val="bg2"/>
            </a:solidFill>
            <a:prstDash val="solid"/>
            <a:miter lim="400000"/>
            <a:tailEnd type="arrow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1500119685" name="Аналитика медиаполя"/>
          <p:cNvSpPr txBox="1"/>
          <p:nvPr/>
        </p:nvSpPr>
        <p:spPr bwMode="auto">
          <a:xfrm>
            <a:off x="16986039" y="4547088"/>
            <a:ext cx="4727302" cy="302803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 sz="4800"/>
              <a:t>Вероятность возврата кредита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 sz="4800"/>
          </a:p>
        </p:txBody>
      </p:sp>
      <p:cxnSp>
        <p:nvCxnSpPr>
          <p:cNvPr id="150946696" name="Прямая соединительная линия 150946695"/>
          <p:cNvCxnSpPr>
            <a:cxnSpLocks/>
          </p:cNvCxnSpPr>
          <p:nvPr/>
        </p:nvCxnSpPr>
        <p:spPr bwMode="auto">
          <a:xfrm flipH="1">
            <a:off x="5068061" y="1102894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267264593" name="Аналитика медиаполя"/>
          <p:cNvSpPr txBox="1"/>
          <p:nvPr/>
        </p:nvSpPr>
        <p:spPr bwMode="auto">
          <a:xfrm>
            <a:off x="1794168" y="845372"/>
            <a:ext cx="4705702" cy="10163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Возраст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cxnSp>
        <p:nvCxnSpPr>
          <p:cNvPr id="1047502929" name="Прямая соединительная линия 1047502928"/>
          <p:cNvCxnSpPr>
            <a:cxnSpLocks/>
          </p:cNvCxnSpPr>
          <p:nvPr/>
        </p:nvCxnSpPr>
        <p:spPr bwMode="auto">
          <a:xfrm flipH="1">
            <a:off x="5119272" y="12986083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cxnSp>
        <p:nvCxnSpPr>
          <p:cNvPr id="174678835" name="Прямая соединительная линия 174678834"/>
          <p:cNvCxnSpPr>
            <a:cxnSpLocks/>
          </p:cNvCxnSpPr>
          <p:nvPr/>
        </p:nvCxnSpPr>
        <p:spPr bwMode="auto">
          <a:xfrm flipH="1">
            <a:off x="5119272" y="11281609"/>
            <a:ext cx="2456806" cy="0"/>
          </a:xfrm>
          <a:prstGeom prst="line">
            <a:avLst/>
          </a:prstGeom>
          <a:solidFill>
            <a:srgbClr val="000000"/>
          </a:solidFill>
          <a:ln w="19049" cap="flat">
            <a:solidFill>
              <a:schemeClr val="bg2"/>
            </a:solidFill>
            <a:prstDash val="solid"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cxnSp>
      <p:sp>
        <p:nvSpPr>
          <p:cNvPr id="791751732" name="Аналитика медиаполя"/>
          <p:cNvSpPr txBox="1"/>
          <p:nvPr/>
        </p:nvSpPr>
        <p:spPr bwMode="auto">
          <a:xfrm>
            <a:off x="1996698" y="10416492"/>
            <a:ext cx="4764018" cy="19307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%  кредитов с просрочкой родителей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1760535834" name="Аналитика медиаполя"/>
          <p:cNvSpPr txBox="1"/>
          <p:nvPr/>
        </p:nvSpPr>
        <p:spPr bwMode="auto">
          <a:xfrm>
            <a:off x="2098967" y="12249303"/>
            <a:ext cx="4771938" cy="1473559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/>
          <a:p>
            <a:pPr algn="l"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r>
              <a:rPr/>
              <a:t>банкротство родителей</a:t>
            </a:r>
          </a:p>
          <a:p>
            <a:pPr marL="416050" indent="-416050" algn="l">
              <a:buClrTx/>
              <a:buSzTx/>
              <a:buFont typeface="Arial"/>
              <a:buChar char="–"/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pPr>
            <a:endParaRPr/>
          </a:p>
        </p:txBody>
      </p:sp>
      <p:sp>
        <p:nvSpPr>
          <p:cNvPr id="504461585" name="Прямоугольник 504461584"/>
          <p:cNvSpPr/>
          <p:nvPr/>
        </p:nvSpPr>
        <p:spPr bwMode="auto">
          <a:xfrm>
            <a:off x="5130" y="-100262"/>
            <a:ext cx="24414077" cy="13736052"/>
          </a:xfrm>
          <a:prstGeom prst="rect">
            <a:avLst/>
          </a:prstGeom>
          <a:solidFill>
            <a:schemeClr val="bg2">
              <a:alpha val="60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</p:sp>
      <p:pic>
        <p:nvPicPr>
          <p:cNvPr id="2108727236" name="Рисунок 2108727235"/>
          <p:cNvPicPr>
            <a:picLocks noChangeAspect="1"/>
          </p:cNvPicPr>
          <p:nvPr/>
        </p:nvPicPr>
        <p:blipFill>
          <a:blip r:embed="rId3"/>
          <a:srcRect r="2495" b="4578"/>
          <a:stretch/>
        </p:blipFill>
        <p:spPr bwMode="auto">
          <a:xfrm>
            <a:off x="5532886" y="3439877"/>
            <a:ext cx="14909913" cy="8244963"/>
          </a:xfrm>
          <a:prstGeom prst="rect">
            <a:avLst/>
          </a:prstGeom>
        </p:spPr>
      </p:pic>
      <p:sp>
        <p:nvSpPr>
          <p:cNvPr id="858510163" name="100 Pt"/>
          <p:cNvSpPr txBox="1"/>
          <p:nvPr/>
        </p:nvSpPr>
        <p:spPr bwMode="auto">
          <a:xfrm>
            <a:off x="8323429" y="6948335"/>
            <a:ext cx="2123136" cy="614023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 sz="4800"/>
              <a:t>Руслан</a:t>
            </a:r>
            <a:endParaRPr/>
          </a:p>
        </p:txBody>
      </p:sp>
      <p:sp>
        <p:nvSpPr>
          <p:cNvPr id="1296035066" name="100 Pt"/>
          <p:cNvSpPr txBox="1"/>
          <p:nvPr/>
        </p:nvSpPr>
        <p:spPr bwMode="auto">
          <a:xfrm>
            <a:off x="15067070" y="6948335"/>
            <a:ext cx="4841737" cy="614023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>
            <a:lvl1pPr algn="l" defTabSz="825499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 marL="304797" marR="304797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4800"/>
              <a:t>Екатерина</a:t>
            </a:r>
            <a:endParaRPr/>
          </a:p>
        </p:txBody>
      </p:sp>
      <p:sp>
        <p:nvSpPr>
          <p:cNvPr id="1127329566" name="TextBox 1127329565"/>
          <p:cNvSpPr txBox="1"/>
          <p:nvPr/>
        </p:nvSpPr>
        <p:spPr bwMode="auto">
          <a:xfrm>
            <a:off x="8022832" y="7677954"/>
            <a:ext cx="5718783" cy="4758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04797" marR="304797" algn="l" defTabSz="2438335">
              <a:lnSpc>
                <a:spcPct val="70000"/>
              </a:lnSpc>
              <a:defRPr spc="-198"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defRPr>
            </a:pPr>
            <a:r>
              <a:rPr lang="en-US" sz="3600" b="0" i="0" u="none" strike="noStrike" cap="none" spc="-198">
                <a:ln>
                  <a:noFill/>
                </a:ln>
                <a:solidFill>
                  <a:schemeClr val="bg2"/>
                </a:solidFill>
                <a:latin typeface="SB Sans Text Light"/>
                <a:ea typeface="SB Sans Text Light"/>
                <a:cs typeface="SB Sans Text Light"/>
              </a:rPr>
              <a:t>аналитик</a:t>
            </a:r>
            <a:endParaRPr sz="4800">
              <a:solidFill>
                <a:schemeClr val="bg2"/>
              </a:solidFill>
            </a:endParaRPr>
          </a:p>
        </p:txBody>
      </p:sp>
      <p:sp>
        <p:nvSpPr>
          <p:cNvPr id="152799036" name="TextBox 152799035"/>
          <p:cNvSpPr txBox="1"/>
          <p:nvPr/>
        </p:nvSpPr>
        <p:spPr bwMode="auto">
          <a:xfrm>
            <a:off x="14905125" y="7677954"/>
            <a:ext cx="5003682" cy="4758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04797" marR="304797" indent="0" algn="l" defTabSz="243833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pc="-198"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defRPr>
            </a:pPr>
            <a:r>
              <a:rPr lang="en-US" sz="3600" b="0" i="0" u="none" strike="noStrike" cap="none" spc="-198">
                <a:ln>
                  <a:noFill/>
                </a:ln>
                <a:solidFill>
                  <a:schemeClr val="bg2"/>
                </a:solidFill>
                <a:latin typeface="SB Sans Text Light"/>
                <a:ea typeface="SB Sans Text Light"/>
                <a:cs typeface="SB Sans Text Light"/>
              </a:rPr>
              <a:t>Java разработчик</a:t>
            </a:r>
            <a:endParaRPr lang="en-US" sz="3600" b="0" i="0" u="none" strike="noStrike" cap="none" spc="-198">
              <a:ln>
                <a:noFill/>
              </a:ln>
              <a:solidFill>
                <a:schemeClr val="bg2"/>
              </a:solidFill>
              <a:latin typeface="SB Sans Text Light"/>
              <a:cs typeface="SB Sans Text Light"/>
            </a:endParaRPr>
          </a:p>
        </p:txBody>
      </p:sp>
      <p:pic>
        <p:nvPicPr>
          <p:cNvPr id="1909725819" name="Изображение" descr="Изображе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21137948">
            <a:off x="6442167" y="3667926"/>
            <a:ext cx="5324017" cy="2957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7277280" name="Изображение" descr="Изображение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>
            <a:off x="15124334" y="3492415"/>
            <a:ext cx="3601201" cy="360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2725825" name="TextBox 1142725824"/>
          <p:cNvSpPr txBox="1"/>
          <p:nvPr/>
        </p:nvSpPr>
        <p:spPr bwMode="auto">
          <a:xfrm>
            <a:off x="8136447" y="9084354"/>
            <a:ext cx="9852807" cy="11159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304797" marR="304797" algn="ctr" defTabSz="2438335">
              <a:lnSpc>
                <a:spcPct val="70000"/>
              </a:lnSpc>
              <a:defRPr spc="-198"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defRPr>
            </a:pPr>
            <a:r>
              <a:rPr lang="en-US" sz="4800" b="0" i="0" u="none" strike="noStrike" cap="none" spc="-198">
                <a:ln>
                  <a:noFill/>
                </a:ln>
                <a:solidFill>
                  <a:srgbClr val="FAED00"/>
                </a:solidFill>
                <a:latin typeface="SB Sans Text Light"/>
                <a:ea typeface="SB Sans Text Light"/>
                <a:cs typeface="SB Sans Text Light"/>
              </a:rPr>
              <a:t>Внедрить модель в процесс принятия решения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754604" name="Экосистема"/>
          <p:cNvSpPr txBox="1"/>
          <p:nvPr/>
        </p:nvSpPr>
        <p:spPr bwMode="auto">
          <a:xfrm>
            <a:off x="1323471" y="869436"/>
            <a:ext cx="12257090" cy="1168757"/>
          </a:xfrm>
          <a:prstGeom prst="rect">
            <a:avLst/>
          </a:prstGeom>
          <a:ln w="12700">
            <a:miter lim="400000"/>
          </a:ln>
        </p:spPr>
        <p:txBody>
          <a:bodyPr wrap="none" lIns="50798" tIns="50798" rIns="50798" bIns="50798">
            <a:spAutoFit/>
          </a:bodyPr>
          <a:lstStyle>
            <a:lvl1pPr algn="l">
              <a:lnSpc>
                <a:spcPct val="70000"/>
              </a:lnSpc>
              <a:defRPr sz="10000" spc="-99">
                <a:solidFill>
                  <a:srgbClr val="FFFFFF"/>
                </a:solidFill>
                <a:latin typeface="SB Sans Display Semibold"/>
                <a:ea typeface="SB Sans Display Semibold"/>
                <a:cs typeface="SB Sans Display Semibold"/>
              </a:defRPr>
            </a:lvl1pPr>
          </a:lstStyle>
          <a:p>
            <a:pPr>
              <a:defRPr/>
            </a:pPr>
            <a:r>
              <a:rPr/>
              <a:t>Основные вопросы:</a:t>
            </a:r>
          </a:p>
        </p:txBody>
      </p:sp>
      <p:sp>
        <p:nvSpPr>
          <p:cNvPr id="185945027" name="Ситуативный продуктовый пакет:"/>
          <p:cNvSpPr txBox="1"/>
          <p:nvPr/>
        </p:nvSpPr>
        <p:spPr bwMode="auto">
          <a:xfrm>
            <a:off x="1807955" y="4093897"/>
            <a:ext cx="6095245" cy="760327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lnSpc>
                <a:spcPct val="90000"/>
              </a:lnSpc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lvl1pPr>
          </a:lstStyle>
          <a:p>
            <a:pPr>
              <a:defRPr/>
            </a:pPr>
            <a:r>
              <a:rPr sz="4800"/>
              <a:t>Где взять данные?</a:t>
            </a:r>
          </a:p>
        </p:txBody>
      </p:sp>
      <p:sp>
        <p:nvSpPr>
          <p:cNvPr id="526664038" name="Ситуативный продуктовый пакет:"/>
          <p:cNvSpPr txBox="1"/>
          <p:nvPr/>
        </p:nvSpPr>
        <p:spPr bwMode="auto">
          <a:xfrm>
            <a:off x="1323471" y="6657473"/>
            <a:ext cx="14167978" cy="760327"/>
          </a:xfrm>
          <a:prstGeom prst="rect">
            <a:avLst/>
          </a:prstGeom>
          <a:ln w="12700">
            <a:miter lim="400000"/>
          </a:ln>
        </p:spPr>
        <p:txBody>
          <a:bodyPr wrap="square" lIns="50799" tIns="50799" rIns="50799" bIns="50799">
            <a:spAutoFit/>
          </a:bodyPr>
          <a:lstStyle>
            <a:lvl1pPr>
              <a:lnSpc>
                <a:spcPct val="90000"/>
              </a:lnSpc>
              <a:defRPr sz="3000">
                <a:solidFill>
                  <a:srgbClr val="FFFFFF"/>
                </a:solidFill>
                <a:latin typeface="SB Sans Text Semibold"/>
                <a:ea typeface="SB Sans Text Semibold"/>
                <a:cs typeface="SB Sans Text Semibold"/>
              </a:defRPr>
            </a:lvl1pPr>
          </a:lstStyle>
          <a:p>
            <a:pPr>
              <a:defRPr/>
            </a:pPr>
            <a:r>
              <a:rPr sz="4800"/>
              <a:t>Как подготовить для подачи на модель?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22123441" name="Таблица"/>
          <p:cNvGraphicFramePr>
            <a:graphicFrameLocks/>
          </p:cNvGraphicFramePr>
          <p:nvPr/>
        </p:nvGraphicFramePr>
        <p:xfrm>
          <a:off x="1071627" y="918119"/>
          <a:ext cx="22493924" cy="117871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15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6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l" defTabSz="2438337">
                        <a:lnSpc>
                          <a:spcPct val="110000"/>
                        </a:lnSpc>
                        <a:defRPr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Возраст</a:t>
                      </a:r>
                      <a:endParaRPr/>
                    </a:p>
                  </a:txBody>
                  <a:tcPr marL="50799" marR="50799" marT="50799" marB="50799" anchor="ctr">
                    <a:lnL w="0" algn="ctr"/>
                    <a:lnR w="0" algn="ctr"/>
                    <a:lnT w="0" algn="ctr"/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53999" marR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u="none" strike="noStrike" cap="none" spc="-13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Анкета на получение кредита</a:t>
                      </a:r>
                      <a:endParaRPr sz="1800"/>
                    </a:p>
                  </a:txBody>
                  <a:tcPr marL="50799" marR="50799" marT="50799" marB="50799" anchor="ctr">
                    <a:lnL w="0" algn="ctr"/>
                    <a:lnR w="0" algn="ctr"/>
                    <a:lnT w="0" algn="ctr"/>
                    <a:lnB w="12699" algn="ctr">
                      <a:solidFill>
                        <a:srgbClr val="FFFFFF"/>
                      </a:solidFill>
                    </a:lnB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Данные в формате дата рождения</a:t>
                      </a:r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Пример: 19.12.2005</a:t>
                      </a:r>
                    </a:p>
                  </a:txBody>
                  <a:tcPr marL="50799" marR="50799" marT="50799" marB="50799" anchor="ctr">
                    <a:lnL w="0" algn="ctr"/>
                    <a:lnR w="0" algn="ctr"/>
                    <a:lnT w="0" algn="ctr"/>
                    <a:lnB w="12699" algn="ctr">
                      <a:solidFill>
                        <a:srgbClr val="FFFFFF"/>
                      </a:solidFill>
                    </a:lnB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817">
                <a:tc>
                  <a:txBody>
                    <a:bodyPr/>
                    <a:lstStyle/>
                    <a:p>
                      <a:pPr algn="l" defTabSz="2438337">
                        <a:lnSpc>
                          <a:spcPct val="110000"/>
                        </a:lnSpc>
                        <a:defRPr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Регион проживания</a:t>
                      </a:r>
                      <a:endParaRPr/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13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Анкета на получение кредит</a:t>
                      </a:r>
                      <a:r>
                        <a:rPr sz="1800"/>
                        <a:t>  </a:t>
                      </a: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Строка с полным адресом</a:t>
                      </a:r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Пример: Псковская область, г. Опочка ул.Некрасова 25 .д 3</a:t>
                      </a:r>
                    </a:p>
                  </a:txBody>
                  <a:tcPr marL="50799" marR="50799" marT="50799" marB="50799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817">
                <a:tc>
                  <a:txBody>
                    <a:bodyPr/>
                    <a:lstStyle/>
                    <a:p>
                      <a:pPr algn="l" defTabSz="2438337">
                        <a:lnSpc>
                          <a:spcPct val="110000"/>
                        </a:lnSpc>
                        <a:defRPr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Средний балл</a:t>
                      </a:r>
                      <a:endParaRPr/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Ресурс  комитета по образованию</a:t>
                      </a: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Возвращает список предметов с оценкой по каждому</a:t>
                      </a: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117">
                <a:tc>
                  <a:txBody>
                    <a:bodyPr/>
                    <a:lstStyle/>
                    <a:p>
                      <a:pPr algn="l" defTabSz="2438337">
                        <a:lnSpc>
                          <a:spcPct val="110000"/>
                        </a:lnSpc>
                        <a:defRPr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Специальность</a:t>
                      </a:r>
                      <a:endParaRPr/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Анкета</a:t>
                      </a:r>
                      <a:r>
                        <a:rPr lang="en-US" sz="1800" b="0" i="0" u="none" strike="noStrike" cap="none" spc="-13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 на получение кредита</a:t>
                      </a: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Заполняется от руки,у каждого ВУЗа свой набор специальностей, модель работает с опредленным словарем</a:t>
                      </a:r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811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Количество административных нарушений</a:t>
                      </a: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Федресурс</a:t>
                      </a:r>
                    </a:p>
                  </a:txBody>
                  <a:tcPr marL="50799" marR="50799" marT="50799" marB="50799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Список правонарушений и сумма штрафа</a:t>
                      </a: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81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>
                          <a:solidFill>
                            <a:srgbClr val="FFFFFF"/>
                          </a:solidFill>
                          <a:latin typeface="SB Sans Text Semibold"/>
                          <a:ea typeface="SB Sans Text Semibold"/>
                          <a:cs typeface="SB Sans Text Semibold"/>
                        </a:defRPr>
                      </a:pP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%  кредитов с просрочкой студента</a:t>
                      </a: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  <a:p>
                      <a:pPr marL="0" marR="0" indent="0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Объединенной кредитное бюро</a:t>
                      </a: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0" algn="ctr"/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sz="1800"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Список кредитов с детализацией:</a:t>
                      </a:r>
                    </a:p>
                    <a:p>
                      <a:pPr marL="537879" indent="-283879" algn="l" defTabSz="2438337">
                        <a:lnSpc>
                          <a:spcPct val="110000"/>
                        </a:lnSpc>
                        <a:buClrTx/>
                        <a:buSzTx/>
                        <a:buFont typeface="Arial"/>
                        <a:buChar char="–"/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Сумма кредита</a:t>
                      </a:r>
                    </a:p>
                    <a:p>
                      <a:pPr marL="537879" indent="-283879" algn="l" defTabSz="2438337">
                        <a:lnSpc>
                          <a:spcPct val="110000"/>
                        </a:lnSpc>
                        <a:buClrTx/>
                        <a:buSzTx/>
                        <a:buFont typeface="Arial"/>
                        <a:buChar char="–"/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Дата погашения</a:t>
                      </a:r>
                    </a:p>
                    <a:p>
                      <a:pPr marL="537879" indent="-283879" algn="l" defTabSz="2438337">
                        <a:lnSpc>
                          <a:spcPct val="110000"/>
                        </a:lnSpc>
                        <a:buClrTx/>
                        <a:buSzTx/>
                        <a:buFont typeface="Arial"/>
                        <a:buChar char="–"/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Просрочка в диапазоне 30/60/90 дней</a:t>
                      </a:r>
                    </a:p>
                    <a:p>
                      <a:pPr marL="537879" indent="-283879" algn="l" defTabSz="2438337">
                        <a:lnSpc>
                          <a:spcPct val="110000"/>
                        </a:lnSpc>
                        <a:buClrTx/>
                        <a:buSzTx/>
                        <a:buFont typeface="Arial"/>
                        <a:buChar char="–"/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sz="1800"/>
                        <a:t>Статус (действующий/закрыт)</a:t>
                      </a:r>
                    </a:p>
                  </a:txBody>
                  <a:tcPr marL="50799" marR="50799" marT="50799" marB="50799">
                    <a:lnL w="0" algn="ctr"/>
                    <a:lnR w="0" algn="ctr"/>
                    <a:lnT w="12699" algn="ctr">
                      <a:solidFill>
                        <a:srgbClr val="FFFFFF"/>
                      </a:solidFill>
                    </a:lnT>
                    <a:lnB w="0" algn="ctr"/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081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>
                          <a:solidFill>
                            <a:srgbClr val="FFFFFF"/>
                          </a:solidFill>
                          <a:latin typeface="SB Sans Text Semibold"/>
                          <a:ea typeface="SB Sans Text Semibold"/>
                          <a:cs typeface="SB Sans Text Semibold"/>
                        </a:defRPr>
                      </a:pP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%  кредитов с просрочкой родителей</a:t>
                      </a: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  <a:p>
                      <a:pPr marL="0" marR="0" indent="0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noFill/>
                    </a:lnT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marR="0" lvl="0" indent="0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en-US" sz="7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Объединенной кредитное бюро</a:t>
                      </a:r>
                      <a:endParaRPr sz="1800"/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noFill/>
                    </a:lnT>
                    <a:lnB w="0" algn="ctr"/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7878" marR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537878" marR="0" lvl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lang="en-US" sz="7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Список кредитов с детализацией: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537878" marR="0" lvl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lang="en-US" sz="7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Суммакредита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537878" marR="0" lvl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lang="en-US" sz="7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Дата погашения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537878" marR="0" lvl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lang="en-US" sz="7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Просрочка в диапазоне 30/60/90 дней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537878" marR="0" lvl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lang="en-US" sz="7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Статус (действующий/закрыт)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noFill/>
                    </a:lnT>
                    <a:lnB w="0" algn="ctr"/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081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>
                          <a:solidFill>
                            <a:srgbClr val="FFFFFF"/>
                          </a:solidFill>
                          <a:latin typeface="SB Sans Text Semibold"/>
                          <a:ea typeface="SB Sans Text Semibold"/>
                          <a:cs typeface="SB Sans Text Semibold"/>
                        </a:defRPr>
                      </a:pPr>
                      <a:r>
                        <a:rPr lang="en-US" sz="2500" b="0" i="0" u="none" strike="noStrike" cap="none" spc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 Light"/>
                          <a:ea typeface="SB Sans Text Light"/>
                          <a:cs typeface="SB Sans Text Light"/>
                        </a:rPr>
                        <a:t>Банкротство родителей</a:t>
                      </a: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  <a:p>
                      <a:pPr marL="0" marR="0" indent="0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500" b="0" i="0" u="none" strike="noStrike" cap="none" spc="0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 Light"/>
                        <a:cs typeface="SB Sans Text Light"/>
                      </a:endParaRP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noFill/>
                    </a:lnT>
                    <a:lnB w="0" algn="ctr"/>
                  </a:tcPr>
                </a:tc>
                <a:tc>
                  <a:txBody>
                    <a:bodyPr/>
                    <a:lstStyle/>
                    <a:p>
                      <a:pPr marL="253999" marR="0" lvl="0" indent="0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en-US" sz="1500" b="0" i="0" u="none" strike="noStrike" cap="none" spc="-13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13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Федресурс</a:t>
                      </a:r>
                      <a:endParaRPr sz="1800"/>
                    </a:p>
                    <a:p>
                      <a:pPr marL="253999" algn="l" defTabSz="2438337">
                        <a:lnSpc>
                          <a:spcPct val="110000"/>
                        </a:lnSpc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noFill/>
                    </a:lnT>
                    <a:lnB w="0" algn="ctr"/>
                    <a:solidFill>
                      <a:srgbClr val="5AB0FF">
                        <a:alpha val="147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37878" marR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tc>
                  <a:txBody>
                    <a:bodyPr/>
                    <a:lstStyle/>
                    <a:p>
                      <a:pPr marL="537878" marR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Информация по текущей процедуре банкротства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  <a:p>
                      <a:pPr marL="537878" marR="0" indent="-283878" algn="l" defTabSz="2438337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–"/>
                        <a:defRPr sz="700" spc="-6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r>
                        <a:rPr lang="en-US" sz="1800" b="0" i="0" u="none" strike="noStrike" cap="none" spc="-6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rPr>
                        <a:t>Историческое банкротство</a:t>
                      </a:r>
                      <a:endParaRPr lang="en-US" sz="1800" b="0" i="0" u="none" strike="noStrike" cap="none" spc="-6">
                        <a:ln>
                          <a:noFill/>
                        </a:ln>
                        <a:solidFill>
                          <a:srgbClr val="FFFFFF"/>
                        </a:solidFill>
                        <a:latin typeface="SB Sans Text"/>
                        <a:cs typeface="SB Sans Text"/>
                      </a:endParaRPr>
                    </a:p>
                  </a:txBody>
                  <a:tcPr marL="50799" marR="50799" marT="50799" marB="50799" anchor="ctr">
                    <a:lnL w="0" algn="ctr"/>
                    <a:lnR w="0" algn="ctr"/>
                    <a:lnT w="12699" algn="ctr">
                      <a:noFill/>
                    </a:lnT>
                    <a:lnB w="0" algn="ctr"/>
                    <a:solidFill>
                      <a:srgbClr val="34E234">
                        <a:alpha val="15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3999" algn="l" defTabSz="2438337">
                        <a:lnSpc>
                          <a:spcPct val="110000"/>
                        </a:lnSpc>
                        <a:defRPr sz="1500" spc="-13">
                          <a:solidFill>
                            <a:srgbClr val="FFFFFF"/>
                          </a:solidFill>
                          <a:latin typeface="SB Sans Text"/>
                          <a:ea typeface="SB Sans Text"/>
                          <a:cs typeface="SB Sans Text"/>
                        </a:defRPr>
                      </a:pPr>
                      <a:endParaRPr/>
                    </a:p>
                  </a:txBody>
                  <a:tcPr marL="50799" marR="50799" marT="50799" marB="50799">
                    <a:lnL w="0" algn="ctr"/>
                    <a:lnR w="0" algn="ctr"/>
                    <a:lnT w="0" algn="ctr"/>
                    <a:lnB w="0" algn="ctr"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679</Words>
  <Application>Microsoft Office PowerPoint</Application>
  <DocSecurity>0</DocSecurity>
  <PresentationFormat>Произвольный</PresentationFormat>
  <Paragraphs>196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Helvetica Neue</vt:lpstr>
      <vt:lpstr>Helvetica Neue Medium</vt:lpstr>
      <vt:lpstr>SB Sans Display Light</vt:lpstr>
      <vt:lpstr>SB Sans Display Semibold</vt:lpstr>
      <vt:lpstr>SB Sans Text</vt:lpstr>
      <vt:lpstr>SB Sans Text Light</vt:lpstr>
      <vt:lpstr>SB Sans Text Semibold</vt:lpstr>
      <vt:lpstr>SB Sans Text Thin</vt:lpstr>
      <vt:lpstr>21_BasicWhite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Илюшина Елена Олеговна</cp:lastModifiedBy>
  <cp:revision>40</cp:revision>
  <dcterms:modified xsi:type="dcterms:W3CDTF">2024-11-19T06:22:17Z</dcterms:modified>
  <cp:category/>
  <dc:identifier/>
  <cp:contentStatus/>
  <dc:language/>
  <cp:version/>
</cp:coreProperties>
</file>