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0" r:id="rId3"/>
    <p:sldId id="257" r:id="rId4"/>
    <p:sldId id="258" r:id="rId5"/>
    <p:sldId id="259" r:id="rId6"/>
    <p:sldId id="265" r:id="rId7"/>
    <p:sldId id="266" r:id="rId8"/>
    <p:sldId id="261" r:id="rId9"/>
    <p:sldId id="262" r:id="rId10"/>
    <p:sldId id="267" r:id="rId11"/>
    <p:sldId id="263" r:id="rId12"/>
    <p:sldId id="269" r:id="rId13"/>
    <p:sldId id="272" r:id="rId14"/>
    <p:sldId id="271" r:id="rId15"/>
    <p:sldId id="273" r:id="rId16"/>
    <p:sldId id="275" r:id="rId17"/>
    <p:sldId id="278" r:id="rId18"/>
    <p:sldId id="277" r:id="rId19"/>
    <p:sldId id="27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719" autoAdjust="0"/>
  </p:normalViewPr>
  <p:slideViewPr>
    <p:cSldViewPr snapToGrid="0" snapToObjects="1">
      <p:cViewPr varScale="1">
        <p:scale>
          <a:sx n="81" d="100"/>
          <a:sy n="81" d="100"/>
        </p:scale>
        <p:origin x="-140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CB6D5B-2AFE-5645-90CE-E34E9845C80E}" type="datetimeFigureOut">
              <a:rPr lang="en-US" smtClean="0"/>
              <a:t>1/17/19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C0AAC7-8520-F247-8403-A58CC6F5AB4A}" type="slidenum">
              <a:rPr lang="en-US" smtClean="0"/>
              <a:t>‹#›</a:t>
            </a:fld>
            <a:endParaRPr lang="en-US"/>
          </a:p>
        </p:txBody>
      </p:sp>
    </p:spTree>
    <p:extLst>
      <p:ext uri="{BB962C8B-B14F-4D97-AF65-F5344CB8AC3E}">
        <p14:creationId xmlns:p14="http://schemas.microsoft.com/office/powerpoint/2010/main" val="40773062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A new</a:t>
            </a:r>
            <a:r>
              <a:rPr lang="en-US" baseline="0" dirty="0" smtClean="0"/>
              <a:t> thread has been created but not started.  AKA a born thread.</a:t>
            </a:r>
          </a:p>
          <a:p>
            <a:r>
              <a:rPr lang="en-US" baseline="0" dirty="0" smtClean="0"/>
              <a:t>Runnable: After thread is started, it is runnable.</a:t>
            </a:r>
          </a:p>
          <a:p>
            <a:r>
              <a:rPr lang="en-US" baseline="0" dirty="0" smtClean="0"/>
              <a:t>Waiting: If the thread is waiting for another thread to perform a task.  Transitions back to runnable when another thread signals it to continue.</a:t>
            </a:r>
          </a:p>
          <a:p>
            <a:r>
              <a:rPr lang="en-US" baseline="0" dirty="0" smtClean="0"/>
              <a:t>Time Waiting: A thread may be set to wait for an interval of time. Transitions back to running when time expires.</a:t>
            </a:r>
          </a:p>
          <a:p>
            <a:r>
              <a:rPr lang="en-US" baseline="0" dirty="0" smtClean="0"/>
              <a:t>Terminated or Dead: Once it completes a task or is terminated.</a:t>
            </a:r>
            <a:endParaRPr lang="en-US" dirty="0"/>
          </a:p>
        </p:txBody>
      </p:sp>
      <p:sp>
        <p:nvSpPr>
          <p:cNvPr id="4" name="Slide Number Placeholder 3"/>
          <p:cNvSpPr>
            <a:spLocks noGrp="1"/>
          </p:cNvSpPr>
          <p:nvPr>
            <p:ph type="sldNum" sz="quarter" idx="10"/>
          </p:nvPr>
        </p:nvSpPr>
        <p:spPr/>
        <p:txBody>
          <a:bodyPr/>
          <a:lstStyle/>
          <a:p>
            <a:fld id="{CEC0AAC7-8520-F247-8403-A58CC6F5AB4A}" type="slidenum">
              <a:rPr lang="en-US" smtClean="0"/>
              <a:t>3</a:t>
            </a:fld>
            <a:endParaRPr lang="en-US"/>
          </a:p>
        </p:txBody>
      </p:sp>
    </p:spTree>
    <p:extLst>
      <p:ext uri="{BB962C8B-B14F-4D97-AF65-F5344CB8AC3E}">
        <p14:creationId xmlns:p14="http://schemas.microsoft.com/office/powerpoint/2010/main" val="3063051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Callable returns a value, so you can </a:t>
            </a:r>
            <a:endParaRPr lang="en-US" dirty="0"/>
          </a:p>
        </p:txBody>
      </p:sp>
      <p:sp>
        <p:nvSpPr>
          <p:cNvPr id="4" name="Slide Number Placeholder 3"/>
          <p:cNvSpPr>
            <a:spLocks noGrp="1"/>
          </p:cNvSpPr>
          <p:nvPr>
            <p:ph type="sldNum" sz="quarter" idx="10"/>
          </p:nvPr>
        </p:nvSpPr>
        <p:spPr/>
        <p:txBody>
          <a:bodyPr/>
          <a:lstStyle/>
          <a:p>
            <a:fld id="{CEC0AAC7-8520-F247-8403-A58CC6F5AB4A}" type="slidenum">
              <a:rPr lang="en-US" smtClean="0"/>
              <a:t>15</a:t>
            </a:fld>
            <a:endParaRPr lang="en-US"/>
          </a:p>
        </p:txBody>
      </p:sp>
    </p:spTree>
    <p:extLst>
      <p:ext uri="{BB962C8B-B14F-4D97-AF65-F5344CB8AC3E}">
        <p14:creationId xmlns:p14="http://schemas.microsoft.com/office/powerpoint/2010/main" val="2618931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create a class that</a:t>
            </a:r>
            <a:r>
              <a:rPr lang="en-US" baseline="0" dirty="0" smtClean="0"/>
              <a:t> extends Thread.</a:t>
            </a:r>
          </a:p>
          <a:p>
            <a:r>
              <a:rPr lang="en-US" baseline="0" dirty="0" smtClean="0"/>
              <a:t>It must have the run() method to extend Thread.  In run should be any logic that the thread will perform.</a:t>
            </a:r>
          </a:p>
          <a:p>
            <a:endParaRPr lang="en-US" baseline="0" dirty="0" smtClean="0"/>
          </a:p>
          <a:p>
            <a:r>
              <a:rPr lang="en-US" baseline="0" dirty="0" smtClean="0"/>
              <a:t>The main class is where you create and run the thread.  First, create new instance of the class where the run method is.</a:t>
            </a:r>
          </a:p>
          <a:p>
            <a:r>
              <a:rPr lang="en-US" baseline="0" dirty="0" smtClean="0"/>
              <a:t>Then create a new thread with the class instance as an argument.</a:t>
            </a:r>
          </a:p>
          <a:p>
            <a:r>
              <a:rPr lang="en-US" baseline="0" dirty="0" smtClean="0"/>
              <a:t>Then start the thread with the start method.  Start calls the run method in the class instance.  Which causes the thread to become runnable.  When it has finished, the thread dies.</a:t>
            </a:r>
          </a:p>
          <a:p>
            <a:endParaRPr lang="en-US" baseline="0" dirty="0" smtClean="0"/>
          </a:p>
          <a:p>
            <a:r>
              <a:rPr lang="en-US" baseline="0" dirty="0" smtClean="0"/>
              <a:t>This code can be simplified to one line. create thread, and start all at once.  Drawback to this is it can’t be referenced again. </a:t>
            </a:r>
            <a:endParaRPr lang="en-US" dirty="0"/>
          </a:p>
        </p:txBody>
      </p:sp>
      <p:sp>
        <p:nvSpPr>
          <p:cNvPr id="4" name="Slide Number Placeholder 3"/>
          <p:cNvSpPr>
            <a:spLocks noGrp="1"/>
          </p:cNvSpPr>
          <p:nvPr>
            <p:ph type="sldNum" sz="quarter" idx="10"/>
          </p:nvPr>
        </p:nvSpPr>
        <p:spPr/>
        <p:txBody>
          <a:bodyPr/>
          <a:lstStyle/>
          <a:p>
            <a:fld id="{CEC0AAC7-8520-F247-8403-A58CC6F5AB4A}" type="slidenum">
              <a:rPr lang="en-US" smtClean="0"/>
              <a:t>6</a:t>
            </a:fld>
            <a:endParaRPr lang="en-US"/>
          </a:p>
        </p:txBody>
      </p:sp>
    </p:spTree>
    <p:extLst>
      <p:ext uri="{BB962C8B-B14F-4D97-AF65-F5344CB8AC3E}">
        <p14:creationId xmlns:p14="http://schemas.microsoft.com/office/powerpoint/2010/main" val="1416003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create a class that</a:t>
            </a:r>
            <a:r>
              <a:rPr lang="en-US" baseline="0" dirty="0" smtClean="0"/>
              <a:t> extends Thread.</a:t>
            </a:r>
          </a:p>
          <a:p>
            <a:r>
              <a:rPr lang="en-US" baseline="0" dirty="0" smtClean="0"/>
              <a:t>It must have the run() method to extend Thread.  In run should be any logic that the thread will perform.</a:t>
            </a:r>
          </a:p>
          <a:p>
            <a:endParaRPr lang="en-US" baseline="0" dirty="0" smtClean="0"/>
          </a:p>
          <a:p>
            <a:r>
              <a:rPr lang="en-US" baseline="0" dirty="0" smtClean="0"/>
              <a:t>The main class is where you create and run the thread.  First, create new instance of the class where the run method is.</a:t>
            </a:r>
          </a:p>
          <a:p>
            <a:r>
              <a:rPr lang="en-US" baseline="0" dirty="0" smtClean="0"/>
              <a:t>Then create a new thread with the class instance as an argument.</a:t>
            </a:r>
          </a:p>
          <a:p>
            <a:r>
              <a:rPr lang="en-US" baseline="0" dirty="0" smtClean="0"/>
              <a:t>Then start the thread with the start method.  Start calls the run method in the class instance.  Which causes the thread to become runnable.  When it has finished, the thread dies.</a:t>
            </a:r>
          </a:p>
          <a:p>
            <a:endParaRPr lang="en-US" baseline="0" dirty="0" smtClean="0"/>
          </a:p>
          <a:p>
            <a:r>
              <a:rPr lang="en-US" baseline="0" dirty="0" smtClean="0"/>
              <a:t>This code can be simplified to one line. create thread, and start all at once.  Drawback to this is it can’t be referenced again. </a:t>
            </a:r>
            <a:endParaRPr lang="en-US" dirty="0"/>
          </a:p>
        </p:txBody>
      </p:sp>
      <p:sp>
        <p:nvSpPr>
          <p:cNvPr id="4" name="Slide Number Placeholder 3"/>
          <p:cNvSpPr>
            <a:spLocks noGrp="1"/>
          </p:cNvSpPr>
          <p:nvPr>
            <p:ph type="sldNum" sz="quarter" idx="10"/>
          </p:nvPr>
        </p:nvSpPr>
        <p:spPr/>
        <p:txBody>
          <a:bodyPr/>
          <a:lstStyle/>
          <a:p>
            <a:fld id="{CEC0AAC7-8520-F247-8403-A58CC6F5AB4A}" type="slidenum">
              <a:rPr lang="en-US" smtClean="0"/>
              <a:t>7</a:t>
            </a:fld>
            <a:endParaRPr lang="en-US"/>
          </a:p>
        </p:txBody>
      </p:sp>
    </p:spTree>
    <p:extLst>
      <p:ext uri="{BB962C8B-B14F-4D97-AF65-F5344CB8AC3E}">
        <p14:creationId xmlns:p14="http://schemas.microsoft.com/office/powerpoint/2010/main" val="1416003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Benefits:</a:t>
            </a:r>
            <a:r>
              <a:rPr lang="en-US" baseline="0" dirty="0" smtClean="0"/>
              <a:t> It has the same functionality of Runnables but it has additional methods.</a:t>
            </a:r>
          </a:p>
          <a:p>
            <a:r>
              <a:rPr lang="en-US" baseline="0" dirty="0" smtClean="0"/>
              <a:t>Sleep() causes thread to sleep for specified length of time</a:t>
            </a:r>
          </a:p>
          <a:p>
            <a:r>
              <a:rPr lang="en-US" baseline="0" dirty="0" smtClean="0"/>
              <a:t>setName() names the thread, so instead of thread-1, it could be named MessageThread</a:t>
            </a:r>
          </a:p>
          <a:p>
            <a:r>
              <a:rPr lang="en-US" baseline="0" dirty="0" smtClean="0"/>
              <a:t>setPriority() make higher or lower than others. Doesn’t guarantee it will execute before other threads with lower priority.</a:t>
            </a:r>
          </a:p>
          <a:p>
            <a:r>
              <a:rPr lang="en-US" baseline="0" dirty="0" smtClean="0"/>
              <a:t>dumpStack() prints the stack trace for that thread, useful for debugging</a:t>
            </a:r>
          </a:p>
          <a:p>
            <a:r>
              <a:rPr lang="en-US" baseline="0" dirty="0" smtClean="0"/>
              <a:t>setDaemon() makes it so program can close without thread ending.</a:t>
            </a:r>
          </a:p>
          <a:p>
            <a:endParaRPr lang="en-US" baseline="0" dirty="0" smtClean="0"/>
          </a:p>
          <a:p>
            <a:r>
              <a:rPr lang="en-US" baseline="0" dirty="0" smtClean="0"/>
              <a:t>Drawbacks</a:t>
            </a:r>
          </a:p>
          <a:p>
            <a:r>
              <a:rPr lang="en-US" baseline="0" dirty="0" smtClean="0"/>
              <a:t>You can only extend one class, so it limits your options for extending other classes.</a:t>
            </a:r>
          </a:p>
        </p:txBody>
      </p:sp>
      <p:sp>
        <p:nvSpPr>
          <p:cNvPr id="4" name="Slide Number Placeholder 3"/>
          <p:cNvSpPr>
            <a:spLocks noGrp="1"/>
          </p:cNvSpPr>
          <p:nvPr>
            <p:ph type="sldNum" sz="quarter" idx="10"/>
          </p:nvPr>
        </p:nvSpPr>
        <p:spPr/>
        <p:txBody>
          <a:bodyPr/>
          <a:lstStyle/>
          <a:p>
            <a:fld id="{CEC0AAC7-8520-F247-8403-A58CC6F5AB4A}" type="slidenum">
              <a:rPr lang="en-US" smtClean="0"/>
              <a:t>8</a:t>
            </a:fld>
            <a:endParaRPr lang="en-US"/>
          </a:p>
        </p:txBody>
      </p:sp>
    </p:spTree>
    <p:extLst>
      <p:ext uri="{BB962C8B-B14F-4D97-AF65-F5344CB8AC3E}">
        <p14:creationId xmlns:p14="http://schemas.microsoft.com/office/powerpoint/2010/main" val="920827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create a class that</a:t>
            </a:r>
            <a:r>
              <a:rPr lang="en-US" baseline="0" dirty="0" smtClean="0"/>
              <a:t> extends Thread.</a:t>
            </a:r>
          </a:p>
          <a:p>
            <a:r>
              <a:rPr lang="en-US" baseline="0" dirty="0" smtClean="0"/>
              <a:t>It must have the run() method to extend Thread.  In run should be any logic that the thread will perform.</a:t>
            </a:r>
          </a:p>
          <a:p>
            <a:endParaRPr lang="en-US" baseline="0" dirty="0" smtClean="0"/>
          </a:p>
          <a:p>
            <a:r>
              <a:rPr lang="en-US" baseline="0" dirty="0" smtClean="0"/>
              <a:t>The main class is where you create and run the thread.  First, create new instance of the class where the run method is.</a:t>
            </a:r>
          </a:p>
          <a:p>
            <a:r>
              <a:rPr lang="en-US" baseline="0" dirty="0" smtClean="0"/>
              <a:t>Then create a new thread with the class instance as an argument.</a:t>
            </a:r>
          </a:p>
          <a:p>
            <a:r>
              <a:rPr lang="en-US" baseline="0" dirty="0" smtClean="0"/>
              <a:t>Then start the thread with the start method.  Start calls the run method in the class instance.  Which causes the thread to become runnable.  When it has finished, the thread dies.</a:t>
            </a:r>
          </a:p>
          <a:p>
            <a:endParaRPr lang="en-US" baseline="0" dirty="0" smtClean="0"/>
          </a:p>
          <a:p>
            <a:r>
              <a:rPr lang="en-US" baseline="0" dirty="0" smtClean="0"/>
              <a:t>This code can be simplified to one line. create thread, and start all at once.  Drawback to this is it can’t be referenced again. </a:t>
            </a:r>
            <a:endParaRPr lang="en-US" dirty="0"/>
          </a:p>
        </p:txBody>
      </p:sp>
      <p:sp>
        <p:nvSpPr>
          <p:cNvPr id="4" name="Slide Number Placeholder 3"/>
          <p:cNvSpPr>
            <a:spLocks noGrp="1"/>
          </p:cNvSpPr>
          <p:nvPr>
            <p:ph type="sldNum" sz="quarter" idx="10"/>
          </p:nvPr>
        </p:nvSpPr>
        <p:spPr/>
        <p:txBody>
          <a:bodyPr/>
          <a:lstStyle/>
          <a:p>
            <a:fld id="{CEC0AAC7-8520-F247-8403-A58CC6F5AB4A}" type="slidenum">
              <a:rPr lang="en-US" smtClean="0"/>
              <a:t>9</a:t>
            </a:fld>
            <a:endParaRPr lang="en-US"/>
          </a:p>
        </p:txBody>
      </p:sp>
    </p:spTree>
    <p:extLst>
      <p:ext uri="{BB962C8B-B14F-4D97-AF65-F5344CB8AC3E}">
        <p14:creationId xmlns:p14="http://schemas.microsoft.com/office/powerpoint/2010/main" val="1416003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Rather than creating a thread</a:t>
            </a:r>
            <a:r>
              <a:rPr lang="en-US" baseline="0" dirty="0" smtClean="0"/>
              <a:t> each time you need one, you can create an executor or executor service to handle creation and assigning of tasks. </a:t>
            </a:r>
          </a:p>
          <a:p>
            <a:r>
              <a:rPr lang="en-US" baseline="0" dirty="0" smtClean="0"/>
              <a:t>You submit the task to the executor service, which assigns tasks to the threads.  As a thread becomes available, it is given a new task.</a:t>
            </a:r>
            <a:endParaRPr lang="en-US" dirty="0"/>
          </a:p>
        </p:txBody>
      </p:sp>
      <p:sp>
        <p:nvSpPr>
          <p:cNvPr id="4" name="Slide Number Placeholder 3"/>
          <p:cNvSpPr>
            <a:spLocks noGrp="1"/>
          </p:cNvSpPr>
          <p:nvPr>
            <p:ph type="sldNum" sz="quarter" idx="10"/>
          </p:nvPr>
        </p:nvSpPr>
        <p:spPr/>
        <p:txBody>
          <a:bodyPr/>
          <a:lstStyle/>
          <a:p>
            <a:fld id="{CEC0AAC7-8520-F247-8403-A58CC6F5AB4A}" type="slidenum">
              <a:rPr lang="en-US" smtClean="0"/>
              <a:t>11</a:t>
            </a:fld>
            <a:endParaRPr lang="en-US"/>
          </a:p>
        </p:txBody>
      </p:sp>
    </p:spTree>
    <p:extLst>
      <p:ext uri="{BB962C8B-B14F-4D97-AF65-F5344CB8AC3E}">
        <p14:creationId xmlns:p14="http://schemas.microsoft.com/office/powerpoint/2010/main" val="2385096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there</a:t>
            </a:r>
            <a:r>
              <a:rPr lang="en-US" baseline="0" dirty="0" smtClean="0"/>
              <a:t> is a </a:t>
            </a:r>
            <a:r>
              <a:rPr lang="en-US" dirty="0" smtClean="0"/>
              <a:t>Fork/Join Executor</a:t>
            </a:r>
            <a:endParaRPr lang="en-US" dirty="0"/>
          </a:p>
        </p:txBody>
      </p:sp>
      <p:sp>
        <p:nvSpPr>
          <p:cNvPr id="4" name="Slide Number Placeholder 3"/>
          <p:cNvSpPr>
            <a:spLocks noGrp="1"/>
          </p:cNvSpPr>
          <p:nvPr>
            <p:ph type="sldNum" sz="quarter" idx="10"/>
          </p:nvPr>
        </p:nvSpPr>
        <p:spPr/>
        <p:txBody>
          <a:bodyPr/>
          <a:lstStyle/>
          <a:p>
            <a:fld id="{CEC0AAC7-8520-F247-8403-A58CC6F5AB4A}" type="slidenum">
              <a:rPr lang="en-US" smtClean="0"/>
              <a:t>12</a:t>
            </a:fld>
            <a:endParaRPr lang="en-US"/>
          </a:p>
        </p:txBody>
      </p:sp>
    </p:spTree>
    <p:extLst>
      <p:ext uri="{BB962C8B-B14F-4D97-AF65-F5344CB8AC3E}">
        <p14:creationId xmlns:p14="http://schemas.microsoft.com/office/powerpoint/2010/main" val="1416003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create a class that</a:t>
            </a:r>
            <a:r>
              <a:rPr lang="en-US" baseline="0" dirty="0" smtClean="0"/>
              <a:t> extends Thread.</a:t>
            </a:r>
          </a:p>
          <a:p>
            <a:r>
              <a:rPr lang="en-US" baseline="0" dirty="0" smtClean="0"/>
              <a:t>It must have the run() method to extend Thread.  In run should be any logic that the thread will perform.</a:t>
            </a:r>
          </a:p>
          <a:p>
            <a:endParaRPr lang="en-US" baseline="0" dirty="0" smtClean="0"/>
          </a:p>
          <a:p>
            <a:r>
              <a:rPr lang="en-US" baseline="0" dirty="0" smtClean="0"/>
              <a:t>The main class is where you create and run the thread.  First, create new instance of the class where the run method is.</a:t>
            </a:r>
          </a:p>
          <a:p>
            <a:r>
              <a:rPr lang="en-US" baseline="0" dirty="0" smtClean="0"/>
              <a:t>Then create a new thread with the class instance as an argument.</a:t>
            </a:r>
          </a:p>
          <a:p>
            <a:r>
              <a:rPr lang="en-US" baseline="0" dirty="0" smtClean="0"/>
              <a:t>Then start the thread with the start method.  Start calls the run method in the class instance.  Which causes the thread to become runnable.  When it has finished, the thread dies.</a:t>
            </a:r>
          </a:p>
          <a:p>
            <a:endParaRPr lang="en-US" baseline="0" dirty="0" smtClean="0"/>
          </a:p>
          <a:p>
            <a:r>
              <a:rPr lang="en-US" baseline="0" dirty="0" smtClean="0"/>
              <a:t>This code can be simplified to one line. create thread, and start all at once.  Drawback to this is it can’t be referenced again. </a:t>
            </a:r>
            <a:endParaRPr lang="en-US" dirty="0"/>
          </a:p>
        </p:txBody>
      </p:sp>
      <p:sp>
        <p:nvSpPr>
          <p:cNvPr id="4" name="Slide Number Placeholder 3"/>
          <p:cNvSpPr>
            <a:spLocks noGrp="1"/>
          </p:cNvSpPr>
          <p:nvPr>
            <p:ph type="sldNum" sz="quarter" idx="10"/>
          </p:nvPr>
        </p:nvSpPr>
        <p:spPr/>
        <p:txBody>
          <a:bodyPr/>
          <a:lstStyle/>
          <a:p>
            <a:fld id="{CEC0AAC7-8520-F247-8403-A58CC6F5AB4A}" type="slidenum">
              <a:rPr lang="en-US" smtClean="0"/>
              <a:t>13</a:t>
            </a:fld>
            <a:endParaRPr lang="en-US"/>
          </a:p>
        </p:txBody>
      </p:sp>
    </p:spTree>
    <p:extLst>
      <p:ext uri="{BB962C8B-B14F-4D97-AF65-F5344CB8AC3E}">
        <p14:creationId xmlns:p14="http://schemas.microsoft.com/office/powerpoint/2010/main" val="1416003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create a class that</a:t>
            </a:r>
            <a:r>
              <a:rPr lang="en-US" baseline="0" dirty="0" smtClean="0"/>
              <a:t> extends Thread.</a:t>
            </a:r>
          </a:p>
          <a:p>
            <a:r>
              <a:rPr lang="en-US" baseline="0" dirty="0" smtClean="0"/>
              <a:t>It must have the run() method to extend Thread.  In run should be any logic that the thread will perform.</a:t>
            </a:r>
          </a:p>
          <a:p>
            <a:endParaRPr lang="en-US" baseline="0" dirty="0" smtClean="0"/>
          </a:p>
          <a:p>
            <a:r>
              <a:rPr lang="en-US" baseline="0" dirty="0" smtClean="0"/>
              <a:t>The main class is where you create and run the thread.  First, create new instance of the class where the run method is.</a:t>
            </a:r>
          </a:p>
          <a:p>
            <a:r>
              <a:rPr lang="en-US" baseline="0" dirty="0" smtClean="0"/>
              <a:t>Then create a new thread with the class instance as an argument.</a:t>
            </a:r>
          </a:p>
          <a:p>
            <a:r>
              <a:rPr lang="en-US" baseline="0" dirty="0" smtClean="0"/>
              <a:t>Then start the thread with the start method.  Start calls the run method in the class instance.  Which causes the thread to become runnable.  When it has finished, the thread dies.</a:t>
            </a:r>
          </a:p>
          <a:p>
            <a:endParaRPr lang="en-US" baseline="0" dirty="0" smtClean="0"/>
          </a:p>
          <a:p>
            <a:r>
              <a:rPr lang="en-US" baseline="0" dirty="0" smtClean="0"/>
              <a:t>This code can be simplified to one line. create thread, and start all at once.  Drawback to this is it can’t be referenced again. </a:t>
            </a:r>
            <a:endParaRPr lang="en-US" dirty="0"/>
          </a:p>
        </p:txBody>
      </p:sp>
      <p:sp>
        <p:nvSpPr>
          <p:cNvPr id="4" name="Slide Number Placeholder 3"/>
          <p:cNvSpPr>
            <a:spLocks noGrp="1"/>
          </p:cNvSpPr>
          <p:nvPr>
            <p:ph type="sldNum" sz="quarter" idx="10"/>
          </p:nvPr>
        </p:nvSpPr>
        <p:spPr/>
        <p:txBody>
          <a:bodyPr/>
          <a:lstStyle/>
          <a:p>
            <a:fld id="{CEC0AAC7-8520-F247-8403-A58CC6F5AB4A}" type="slidenum">
              <a:rPr lang="en-US" smtClean="0"/>
              <a:t>14</a:t>
            </a:fld>
            <a:endParaRPr lang="en-US"/>
          </a:p>
        </p:txBody>
      </p:sp>
    </p:spTree>
    <p:extLst>
      <p:ext uri="{BB962C8B-B14F-4D97-AF65-F5344CB8AC3E}">
        <p14:creationId xmlns:p14="http://schemas.microsoft.com/office/powerpoint/2010/main" val="1416003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C84855-2215-C943-9AED-8B7B121C9D33}" type="datetimeFigureOut">
              <a:rPr lang="en-US" smtClean="0"/>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75733-BCFE-C143-8A9F-5B3F8197C167}" type="slidenum">
              <a:rPr lang="en-US" smtClean="0"/>
              <a:t>‹#›</a:t>
            </a:fld>
            <a:endParaRPr lang="en-US"/>
          </a:p>
        </p:txBody>
      </p:sp>
    </p:spTree>
    <p:extLst>
      <p:ext uri="{BB962C8B-B14F-4D97-AF65-F5344CB8AC3E}">
        <p14:creationId xmlns:p14="http://schemas.microsoft.com/office/powerpoint/2010/main" val="3456930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84855-2215-C943-9AED-8B7B121C9D33}" type="datetimeFigureOut">
              <a:rPr lang="en-US" smtClean="0"/>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75733-BCFE-C143-8A9F-5B3F8197C167}" type="slidenum">
              <a:rPr lang="en-US" smtClean="0"/>
              <a:t>‹#›</a:t>
            </a:fld>
            <a:endParaRPr lang="en-US"/>
          </a:p>
        </p:txBody>
      </p:sp>
    </p:spTree>
    <p:extLst>
      <p:ext uri="{BB962C8B-B14F-4D97-AF65-F5344CB8AC3E}">
        <p14:creationId xmlns:p14="http://schemas.microsoft.com/office/powerpoint/2010/main" val="2214308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84855-2215-C943-9AED-8B7B121C9D33}" type="datetimeFigureOut">
              <a:rPr lang="en-US" smtClean="0"/>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75733-BCFE-C143-8A9F-5B3F8197C167}" type="slidenum">
              <a:rPr lang="en-US" smtClean="0"/>
              <a:t>‹#›</a:t>
            </a:fld>
            <a:endParaRPr lang="en-US"/>
          </a:p>
        </p:txBody>
      </p:sp>
    </p:spTree>
    <p:extLst>
      <p:ext uri="{BB962C8B-B14F-4D97-AF65-F5344CB8AC3E}">
        <p14:creationId xmlns:p14="http://schemas.microsoft.com/office/powerpoint/2010/main" val="1234928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84855-2215-C943-9AED-8B7B121C9D33}" type="datetimeFigureOut">
              <a:rPr lang="en-US" smtClean="0"/>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75733-BCFE-C143-8A9F-5B3F8197C167}" type="slidenum">
              <a:rPr lang="en-US" smtClean="0"/>
              <a:t>‹#›</a:t>
            </a:fld>
            <a:endParaRPr lang="en-US"/>
          </a:p>
        </p:txBody>
      </p:sp>
    </p:spTree>
    <p:extLst>
      <p:ext uri="{BB962C8B-B14F-4D97-AF65-F5344CB8AC3E}">
        <p14:creationId xmlns:p14="http://schemas.microsoft.com/office/powerpoint/2010/main" val="340669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C84855-2215-C943-9AED-8B7B121C9D33}" type="datetimeFigureOut">
              <a:rPr lang="en-US" smtClean="0"/>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75733-BCFE-C143-8A9F-5B3F8197C167}" type="slidenum">
              <a:rPr lang="en-US" smtClean="0"/>
              <a:t>‹#›</a:t>
            </a:fld>
            <a:endParaRPr lang="en-US"/>
          </a:p>
        </p:txBody>
      </p:sp>
    </p:spTree>
    <p:extLst>
      <p:ext uri="{BB962C8B-B14F-4D97-AF65-F5344CB8AC3E}">
        <p14:creationId xmlns:p14="http://schemas.microsoft.com/office/powerpoint/2010/main" val="649569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C84855-2215-C943-9AED-8B7B121C9D33}" type="datetimeFigureOut">
              <a:rPr lang="en-US" smtClean="0"/>
              <a:t>1/17/19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75733-BCFE-C143-8A9F-5B3F8197C167}" type="slidenum">
              <a:rPr lang="en-US" smtClean="0"/>
              <a:t>‹#›</a:t>
            </a:fld>
            <a:endParaRPr lang="en-US"/>
          </a:p>
        </p:txBody>
      </p:sp>
    </p:spTree>
    <p:extLst>
      <p:ext uri="{BB962C8B-B14F-4D97-AF65-F5344CB8AC3E}">
        <p14:creationId xmlns:p14="http://schemas.microsoft.com/office/powerpoint/2010/main" val="2947641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C84855-2215-C943-9AED-8B7B121C9D33}" type="datetimeFigureOut">
              <a:rPr lang="en-US" smtClean="0"/>
              <a:t>1/17/19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F75733-BCFE-C143-8A9F-5B3F8197C167}" type="slidenum">
              <a:rPr lang="en-US" smtClean="0"/>
              <a:t>‹#›</a:t>
            </a:fld>
            <a:endParaRPr lang="en-US"/>
          </a:p>
        </p:txBody>
      </p:sp>
    </p:spTree>
    <p:extLst>
      <p:ext uri="{BB962C8B-B14F-4D97-AF65-F5344CB8AC3E}">
        <p14:creationId xmlns:p14="http://schemas.microsoft.com/office/powerpoint/2010/main" val="311098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C84855-2215-C943-9AED-8B7B121C9D33}" type="datetimeFigureOut">
              <a:rPr lang="en-US" smtClean="0"/>
              <a:t>1/17/19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F75733-BCFE-C143-8A9F-5B3F8197C167}" type="slidenum">
              <a:rPr lang="en-US" smtClean="0"/>
              <a:t>‹#›</a:t>
            </a:fld>
            <a:endParaRPr lang="en-US"/>
          </a:p>
        </p:txBody>
      </p:sp>
    </p:spTree>
    <p:extLst>
      <p:ext uri="{BB962C8B-B14F-4D97-AF65-F5344CB8AC3E}">
        <p14:creationId xmlns:p14="http://schemas.microsoft.com/office/powerpoint/2010/main" val="81891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84855-2215-C943-9AED-8B7B121C9D33}" type="datetimeFigureOut">
              <a:rPr lang="en-US" smtClean="0"/>
              <a:t>1/17/19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F75733-BCFE-C143-8A9F-5B3F8197C167}" type="slidenum">
              <a:rPr lang="en-US" smtClean="0"/>
              <a:t>‹#›</a:t>
            </a:fld>
            <a:endParaRPr lang="en-US"/>
          </a:p>
        </p:txBody>
      </p:sp>
    </p:spTree>
    <p:extLst>
      <p:ext uri="{BB962C8B-B14F-4D97-AF65-F5344CB8AC3E}">
        <p14:creationId xmlns:p14="http://schemas.microsoft.com/office/powerpoint/2010/main" val="2884123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C84855-2215-C943-9AED-8B7B121C9D33}" type="datetimeFigureOut">
              <a:rPr lang="en-US" smtClean="0"/>
              <a:t>1/17/19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75733-BCFE-C143-8A9F-5B3F8197C167}" type="slidenum">
              <a:rPr lang="en-US" smtClean="0"/>
              <a:t>‹#›</a:t>
            </a:fld>
            <a:endParaRPr lang="en-US"/>
          </a:p>
        </p:txBody>
      </p:sp>
    </p:spTree>
    <p:extLst>
      <p:ext uri="{BB962C8B-B14F-4D97-AF65-F5344CB8AC3E}">
        <p14:creationId xmlns:p14="http://schemas.microsoft.com/office/powerpoint/2010/main" val="1573086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C84855-2215-C943-9AED-8B7B121C9D33}" type="datetimeFigureOut">
              <a:rPr lang="en-US" smtClean="0"/>
              <a:t>1/17/19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75733-BCFE-C143-8A9F-5B3F8197C167}" type="slidenum">
              <a:rPr lang="en-US" smtClean="0"/>
              <a:t>‹#›</a:t>
            </a:fld>
            <a:endParaRPr lang="en-US"/>
          </a:p>
        </p:txBody>
      </p:sp>
    </p:spTree>
    <p:extLst>
      <p:ext uri="{BB962C8B-B14F-4D97-AF65-F5344CB8AC3E}">
        <p14:creationId xmlns:p14="http://schemas.microsoft.com/office/powerpoint/2010/main" val="16181896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84855-2215-C943-9AED-8B7B121C9D33}" type="datetimeFigureOut">
              <a:rPr lang="en-US" smtClean="0"/>
              <a:t>1/17/19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F75733-BCFE-C143-8A9F-5B3F8197C167}" type="slidenum">
              <a:rPr lang="en-US" smtClean="0"/>
              <a:t>‹#›</a:t>
            </a:fld>
            <a:endParaRPr lang="en-US"/>
          </a:p>
        </p:txBody>
      </p:sp>
    </p:spTree>
    <p:extLst>
      <p:ext uri="{BB962C8B-B14F-4D97-AF65-F5344CB8AC3E}">
        <p14:creationId xmlns:p14="http://schemas.microsoft.com/office/powerpoint/2010/main" val="444111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Threads, Executors, </a:t>
            </a:r>
            <a:br>
              <a:rPr lang="en-US" dirty="0" smtClean="0"/>
            </a:br>
            <a:r>
              <a:rPr lang="en-US" dirty="0" smtClean="0"/>
              <a:t>and Runnables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37075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that work with Threads</a:t>
            </a:r>
            <a:endParaRPr lang="en-US" dirty="0"/>
          </a:p>
        </p:txBody>
      </p:sp>
      <p:sp>
        <p:nvSpPr>
          <p:cNvPr id="3" name="Content Placeholder 2"/>
          <p:cNvSpPr>
            <a:spLocks noGrp="1"/>
          </p:cNvSpPr>
          <p:nvPr>
            <p:ph idx="1"/>
          </p:nvPr>
        </p:nvSpPr>
        <p:spPr/>
        <p:txBody>
          <a:bodyPr>
            <a:normAutofit fontScale="92500"/>
          </a:bodyPr>
          <a:lstStyle/>
          <a:p>
            <a:r>
              <a:rPr lang="en-US" dirty="0" smtClean="0"/>
              <a:t>sleep(1000);  Causes thread to wait for a time.</a:t>
            </a:r>
          </a:p>
          <a:p>
            <a:r>
              <a:rPr lang="en-US" dirty="0" smtClean="0"/>
              <a:t>sleep needs try catch for InterruptedException</a:t>
            </a:r>
          </a:p>
          <a:p>
            <a:r>
              <a:rPr lang="en-US" dirty="0" err="1" smtClean="0"/>
              <a:t>currentThread</a:t>
            </a:r>
            <a:r>
              <a:rPr lang="en-US" dirty="0" smtClean="0"/>
              <a:t>(); returns reference to current thread</a:t>
            </a:r>
          </a:p>
          <a:p>
            <a:r>
              <a:rPr lang="en-US" dirty="0" smtClean="0"/>
              <a:t>setPriority(); Sets priority 1 (low) </a:t>
            </a:r>
            <a:r>
              <a:rPr lang="mr-IN" dirty="0" smtClean="0"/>
              <a:t>–</a:t>
            </a:r>
            <a:r>
              <a:rPr lang="en-US" dirty="0" smtClean="0"/>
              <a:t> 10 (high)</a:t>
            </a:r>
          </a:p>
          <a:p>
            <a:r>
              <a:rPr lang="en-US" dirty="0" smtClean="0"/>
              <a:t>setName(); Sets name of thread</a:t>
            </a:r>
          </a:p>
          <a:p>
            <a:r>
              <a:rPr lang="en-US" dirty="0" smtClean="0"/>
              <a:t>setDaemon(); Sets thread to daemon</a:t>
            </a:r>
          </a:p>
          <a:p>
            <a:r>
              <a:rPr lang="en-US" dirty="0" smtClean="0"/>
              <a:t>dumpStack(); Prints stack trace of current thread</a:t>
            </a:r>
          </a:p>
        </p:txBody>
      </p:sp>
    </p:spTree>
    <p:extLst>
      <p:ext uri="{BB962C8B-B14F-4D97-AF65-F5344CB8AC3E}">
        <p14:creationId xmlns:p14="http://schemas.microsoft.com/office/powerpoint/2010/main" val="4101953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9-01-18 at 12.03.2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499" y="3212305"/>
            <a:ext cx="6638622" cy="3692733"/>
          </a:xfrm>
          <a:prstGeom prst="rect">
            <a:avLst/>
          </a:prstGeom>
        </p:spPr>
      </p:pic>
      <p:sp>
        <p:nvSpPr>
          <p:cNvPr id="2" name="Title 1"/>
          <p:cNvSpPr>
            <a:spLocks noGrp="1"/>
          </p:cNvSpPr>
          <p:nvPr>
            <p:ph type="title"/>
          </p:nvPr>
        </p:nvSpPr>
        <p:spPr/>
        <p:txBody>
          <a:bodyPr/>
          <a:lstStyle/>
          <a:p>
            <a:r>
              <a:rPr lang="en-US" dirty="0" smtClean="0"/>
              <a:t>Executors</a:t>
            </a:r>
            <a:endParaRPr lang="en-US" dirty="0"/>
          </a:p>
        </p:txBody>
      </p:sp>
      <p:sp>
        <p:nvSpPr>
          <p:cNvPr id="3" name="Content Placeholder 2"/>
          <p:cNvSpPr>
            <a:spLocks noGrp="1"/>
          </p:cNvSpPr>
          <p:nvPr>
            <p:ph idx="1"/>
          </p:nvPr>
        </p:nvSpPr>
        <p:spPr>
          <a:xfrm>
            <a:off x="457200" y="1239560"/>
            <a:ext cx="8229600" cy="3072413"/>
          </a:xfrm>
        </p:spPr>
        <p:txBody>
          <a:bodyPr/>
          <a:lstStyle/>
          <a:p>
            <a:r>
              <a:rPr lang="en-US" dirty="0" smtClean="0"/>
              <a:t>Higher level replacement for working with threads directly.</a:t>
            </a:r>
          </a:p>
          <a:p>
            <a:r>
              <a:rPr lang="en-US" dirty="0" smtClean="0"/>
              <a:t>Simplifies asynchronous tasks. </a:t>
            </a:r>
          </a:p>
          <a:p>
            <a:r>
              <a:rPr lang="en-US" dirty="0" smtClean="0"/>
              <a:t>Create and manage pool of threads</a:t>
            </a:r>
          </a:p>
          <a:p>
            <a:pPr marL="0" indent="0">
              <a:buNone/>
            </a:pPr>
            <a:endParaRPr lang="en-US" dirty="0"/>
          </a:p>
        </p:txBody>
      </p:sp>
    </p:spTree>
    <p:extLst>
      <p:ext uri="{BB962C8B-B14F-4D97-AF65-F5344CB8AC3E}">
        <p14:creationId xmlns:p14="http://schemas.microsoft.com/office/powerpoint/2010/main" val="174619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4493"/>
            <a:ext cx="8229600" cy="4550559"/>
          </a:xfrm>
        </p:spPr>
        <p:txBody>
          <a:bodyPr>
            <a:normAutofit/>
          </a:bodyPr>
          <a:lstStyle/>
          <a:p>
            <a:pPr marL="0" indent="0">
              <a:buNone/>
            </a:pPr>
            <a:r>
              <a:rPr lang="en-US" dirty="0" smtClean="0"/>
              <a:t>There are many kinds of executors:</a:t>
            </a:r>
          </a:p>
          <a:p>
            <a:pPr marL="0" indent="0">
              <a:buNone/>
            </a:pPr>
            <a:r>
              <a:rPr lang="en-US" sz="2600" dirty="0" smtClean="0"/>
              <a:t>ExecutorService</a:t>
            </a:r>
          </a:p>
          <a:p>
            <a:r>
              <a:rPr lang="en-US" sz="2200" dirty="0" smtClean="0"/>
              <a:t>newSingleThreadExecutor(); </a:t>
            </a:r>
          </a:p>
          <a:p>
            <a:pPr lvl="1"/>
            <a:r>
              <a:rPr lang="en-US" sz="1800" dirty="0" smtClean="0"/>
              <a:t>Creates 1 thread.</a:t>
            </a:r>
          </a:p>
          <a:p>
            <a:r>
              <a:rPr lang="en-US" sz="2200" dirty="0" smtClean="0"/>
              <a:t>newFixedThreadPool(1); </a:t>
            </a:r>
          </a:p>
          <a:p>
            <a:pPr lvl="1"/>
            <a:r>
              <a:rPr lang="en-US" sz="1800" dirty="0" smtClean="0"/>
              <a:t>Creates number of threads specified.</a:t>
            </a:r>
          </a:p>
          <a:p>
            <a:r>
              <a:rPr lang="en-US" sz="2200" dirty="0" smtClean="0"/>
              <a:t>newWorkStealingPool(); </a:t>
            </a:r>
          </a:p>
          <a:p>
            <a:pPr lvl="1"/>
            <a:r>
              <a:rPr lang="en-US" sz="1800" dirty="0" smtClean="0"/>
              <a:t>Creates thread pool using all available processors. Idle threads can steal jobs from busy threads.</a:t>
            </a:r>
          </a:p>
          <a:p>
            <a:r>
              <a:rPr lang="en-US" sz="2200" dirty="0" smtClean="0"/>
              <a:t>newCachedThreadPool(); </a:t>
            </a:r>
          </a:p>
          <a:p>
            <a:pPr lvl="1"/>
            <a:r>
              <a:rPr lang="en-US" sz="1800" dirty="0" smtClean="0"/>
              <a:t>Creates new threads as needed, but reuses threads if available.</a:t>
            </a:r>
          </a:p>
        </p:txBody>
      </p:sp>
      <p:sp>
        <p:nvSpPr>
          <p:cNvPr id="11" name="Content Placeholder 2"/>
          <p:cNvSpPr txBox="1">
            <a:spLocks/>
          </p:cNvSpPr>
          <p:nvPr/>
        </p:nvSpPr>
        <p:spPr>
          <a:xfrm>
            <a:off x="457200" y="4771537"/>
            <a:ext cx="8229600" cy="174528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600" dirty="0" smtClean="0"/>
              <a:t>ScheduledExecutorService</a:t>
            </a:r>
          </a:p>
          <a:p>
            <a:r>
              <a:rPr lang="en-US" sz="2600" dirty="0" smtClean="0"/>
              <a:t>newScheduledThreadPool(1);</a:t>
            </a:r>
          </a:p>
          <a:p>
            <a:pPr lvl="1"/>
            <a:r>
              <a:rPr lang="en-US" sz="2200" dirty="0" smtClean="0"/>
              <a:t>Creates executor capable of scheduling tasks to run periodically.</a:t>
            </a:r>
            <a:endParaRPr lang="en-US" sz="2200" dirty="0"/>
          </a:p>
        </p:txBody>
      </p:sp>
    </p:spTree>
    <p:extLst>
      <p:ext uri="{BB962C8B-B14F-4D97-AF65-F5344CB8AC3E}">
        <p14:creationId xmlns:p14="http://schemas.microsoft.com/office/powerpoint/2010/main" val="2252095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4494"/>
            <a:ext cx="8229600" cy="2871502"/>
          </a:xfrm>
        </p:spPr>
        <p:txBody>
          <a:bodyPr>
            <a:normAutofit/>
          </a:bodyPr>
          <a:lstStyle/>
          <a:p>
            <a:pPr marL="0" indent="0">
              <a:buNone/>
            </a:pPr>
            <a:r>
              <a:rPr lang="en-US" dirty="0" smtClean="0"/>
              <a:t>Create an Executor:</a:t>
            </a:r>
            <a:endParaRPr lang="en-US" sz="2800" dirty="0"/>
          </a:p>
          <a:p>
            <a:pPr marL="0" indent="0">
              <a:buNone/>
            </a:pPr>
            <a:endParaRPr lang="en-US" sz="2800" dirty="0" smtClean="0"/>
          </a:p>
          <a:p>
            <a:pPr marL="0" indent="0">
              <a:buNone/>
            </a:pPr>
            <a:endParaRPr lang="en-US" sz="2800" dirty="0"/>
          </a:p>
        </p:txBody>
      </p:sp>
      <p:sp>
        <p:nvSpPr>
          <p:cNvPr id="6" name="Rectangle 5"/>
          <p:cNvSpPr/>
          <p:nvPr/>
        </p:nvSpPr>
        <p:spPr>
          <a:xfrm>
            <a:off x="1033113" y="1070952"/>
            <a:ext cx="6508930" cy="530710"/>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1203719" y="1080427"/>
            <a:ext cx="5904859" cy="338554"/>
          </a:xfrm>
          <a:prstGeom prst="rect">
            <a:avLst/>
          </a:prstGeom>
          <a:noFill/>
        </p:spPr>
        <p:txBody>
          <a:bodyPr wrap="square" rtlCol="0">
            <a:spAutoFit/>
          </a:bodyPr>
          <a:lstStyle/>
          <a:p>
            <a:r>
              <a:rPr lang="en-US" sz="1600" dirty="0" smtClean="0"/>
              <a:t>ExecutorService executor = Executors.newFixedThreadPool(1);</a:t>
            </a:r>
          </a:p>
        </p:txBody>
      </p:sp>
      <p:sp>
        <p:nvSpPr>
          <p:cNvPr id="7" name="Rectangle 6"/>
          <p:cNvSpPr/>
          <p:nvPr/>
        </p:nvSpPr>
        <p:spPr>
          <a:xfrm>
            <a:off x="1033113" y="2953416"/>
            <a:ext cx="6508930" cy="382338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1203719" y="2953415"/>
            <a:ext cx="6929667" cy="4308872"/>
          </a:xfrm>
          <a:prstGeom prst="rect">
            <a:avLst/>
          </a:prstGeom>
          <a:noFill/>
        </p:spPr>
        <p:txBody>
          <a:bodyPr wrap="square" rtlCol="0">
            <a:spAutoFit/>
          </a:bodyPr>
          <a:lstStyle/>
          <a:p>
            <a:r>
              <a:rPr lang="en-US" sz="1600" dirty="0" smtClean="0"/>
              <a:t>executor.shutdown(); </a:t>
            </a:r>
          </a:p>
          <a:p>
            <a:r>
              <a:rPr lang="en-US" sz="1600" dirty="0" smtClean="0"/>
              <a:t>// this will not stop immediately, but wait for threads to finish tasks. </a:t>
            </a:r>
          </a:p>
          <a:p>
            <a:endParaRPr lang="en-US" sz="1600" dirty="0"/>
          </a:p>
          <a:p>
            <a:r>
              <a:rPr lang="en-US" sz="1600" dirty="0" smtClean="0"/>
              <a:t>executor.shutdownNow();</a:t>
            </a:r>
          </a:p>
          <a:p>
            <a:r>
              <a:rPr lang="en-US" sz="1600" dirty="0" smtClean="0"/>
              <a:t>// this will stop all tasks immediately and shut down.</a:t>
            </a:r>
          </a:p>
          <a:p>
            <a:endParaRPr lang="en-US" sz="1600" dirty="0" smtClean="0"/>
          </a:p>
          <a:p>
            <a:r>
              <a:rPr lang="en-US" sz="1600" dirty="0" smtClean="0"/>
              <a:t>Suggested shutdown method</a:t>
            </a:r>
          </a:p>
          <a:p>
            <a:r>
              <a:rPr lang="en-US" sz="1600" dirty="0" smtClean="0"/>
              <a:t>executor.shutdown();</a:t>
            </a:r>
          </a:p>
          <a:p>
            <a:r>
              <a:rPr lang="en-US" sz="1600" dirty="0" smtClean="0"/>
              <a:t>try {</a:t>
            </a:r>
          </a:p>
          <a:p>
            <a:r>
              <a:rPr lang="en-US" sz="1600" dirty="0"/>
              <a:t>	</a:t>
            </a:r>
            <a:r>
              <a:rPr lang="en-US" sz="1600" dirty="0" smtClean="0"/>
              <a:t>if (!executor.awaitTermination(800, TimeUnit.MILLISECONDS)) {</a:t>
            </a:r>
          </a:p>
          <a:p>
            <a:r>
              <a:rPr lang="en-US" sz="1600" dirty="0"/>
              <a:t>	</a:t>
            </a:r>
            <a:r>
              <a:rPr lang="en-US" sz="1600" dirty="0" smtClean="0"/>
              <a:t>	executor.shutdownNow();</a:t>
            </a:r>
          </a:p>
          <a:p>
            <a:r>
              <a:rPr lang="en-US" sz="1600" dirty="0" smtClean="0"/>
              <a:t>	}</a:t>
            </a:r>
          </a:p>
          <a:p>
            <a:r>
              <a:rPr lang="en-US" sz="1600" dirty="0" smtClean="0"/>
              <a:t>catch (InterruptedException e) {</a:t>
            </a:r>
          </a:p>
          <a:p>
            <a:r>
              <a:rPr lang="en-US" sz="1600" dirty="0"/>
              <a:t>	</a:t>
            </a:r>
            <a:r>
              <a:rPr lang="en-US" sz="1600" dirty="0" smtClean="0"/>
              <a:t>executor.shutdownNow();</a:t>
            </a:r>
          </a:p>
          <a:p>
            <a:r>
              <a:rPr lang="en-US" sz="1600" dirty="0" smtClean="0"/>
              <a:t>}</a:t>
            </a:r>
          </a:p>
          <a:p>
            <a:endParaRPr lang="en-US" sz="1600" dirty="0"/>
          </a:p>
          <a:p>
            <a:endParaRPr lang="en-US" dirty="0"/>
          </a:p>
        </p:txBody>
      </p:sp>
      <p:sp>
        <p:nvSpPr>
          <p:cNvPr id="9" name="TextBox 8"/>
          <p:cNvSpPr txBox="1"/>
          <p:nvPr/>
        </p:nvSpPr>
        <p:spPr>
          <a:xfrm>
            <a:off x="457200" y="1572468"/>
            <a:ext cx="8317154" cy="1600438"/>
          </a:xfrm>
          <a:prstGeom prst="rect">
            <a:avLst/>
          </a:prstGeom>
          <a:noFill/>
        </p:spPr>
        <p:txBody>
          <a:bodyPr wrap="square" rtlCol="0">
            <a:spAutoFit/>
          </a:bodyPr>
          <a:lstStyle/>
          <a:p>
            <a:r>
              <a:rPr lang="en-US" sz="3200" dirty="0" smtClean="0"/>
              <a:t>Stop an Executor:</a:t>
            </a:r>
          </a:p>
          <a:p>
            <a:r>
              <a:rPr lang="en-US" sz="2400" dirty="0" smtClean="0"/>
              <a:t>The executor won’t stop </a:t>
            </a:r>
            <a:r>
              <a:rPr lang="en-US" sz="2400" dirty="0" smtClean="0"/>
              <a:t>by itself. It</a:t>
            </a:r>
            <a:r>
              <a:rPr lang="en-US" sz="2400" dirty="0" smtClean="0"/>
              <a:t> must </a:t>
            </a:r>
            <a:r>
              <a:rPr lang="en-US" sz="2400" dirty="0" smtClean="0"/>
              <a:t>be stopped before the program can end.</a:t>
            </a:r>
            <a:endParaRPr lang="en-US" sz="2400" dirty="0" smtClean="0"/>
          </a:p>
          <a:p>
            <a:endParaRPr lang="en-US" dirty="0"/>
          </a:p>
        </p:txBody>
      </p:sp>
    </p:spTree>
    <p:extLst>
      <p:ext uri="{BB962C8B-B14F-4D97-AF65-F5344CB8AC3E}">
        <p14:creationId xmlns:p14="http://schemas.microsoft.com/office/powerpoint/2010/main" val="308558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4494"/>
            <a:ext cx="8229600" cy="1320300"/>
          </a:xfrm>
        </p:spPr>
        <p:txBody>
          <a:bodyPr>
            <a:normAutofit/>
          </a:bodyPr>
          <a:lstStyle/>
          <a:p>
            <a:pPr marL="0" indent="0">
              <a:buNone/>
            </a:pPr>
            <a:r>
              <a:rPr lang="en-US" dirty="0" smtClean="0"/>
              <a:t>Use threads in an executor directly:</a:t>
            </a:r>
            <a:endParaRPr lang="en-US" sz="2800" dirty="0"/>
          </a:p>
          <a:p>
            <a:pPr marL="0" indent="0">
              <a:buNone/>
            </a:pPr>
            <a:endParaRPr lang="en-US" sz="2800" dirty="0" smtClean="0"/>
          </a:p>
          <a:p>
            <a:pPr marL="0" indent="0">
              <a:buNone/>
            </a:pPr>
            <a:endParaRPr lang="en-US" sz="2800" dirty="0"/>
          </a:p>
        </p:txBody>
      </p:sp>
      <p:sp>
        <p:nvSpPr>
          <p:cNvPr id="6" name="Rectangle 5"/>
          <p:cNvSpPr/>
          <p:nvPr/>
        </p:nvSpPr>
        <p:spPr>
          <a:xfrm>
            <a:off x="1033113" y="1070951"/>
            <a:ext cx="6508930" cy="683843"/>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1203719" y="1080427"/>
            <a:ext cx="6512819" cy="584776"/>
          </a:xfrm>
          <a:prstGeom prst="rect">
            <a:avLst/>
          </a:prstGeom>
          <a:noFill/>
        </p:spPr>
        <p:txBody>
          <a:bodyPr wrap="square" rtlCol="0">
            <a:spAutoFit/>
          </a:bodyPr>
          <a:lstStyle/>
          <a:p>
            <a:r>
              <a:rPr lang="en-US" sz="1600" dirty="0" smtClean="0"/>
              <a:t>executor.submit(() -&gt; {</a:t>
            </a:r>
          </a:p>
          <a:p>
            <a:r>
              <a:rPr lang="en-US" sz="1600" dirty="0"/>
              <a:t>	</a:t>
            </a:r>
            <a:r>
              <a:rPr lang="en-US" sz="1600" dirty="0" smtClean="0"/>
              <a:t>System.out.println(“Hello “ + Thread.currentThread().getName());</a:t>
            </a:r>
          </a:p>
        </p:txBody>
      </p:sp>
      <p:sp>
        <p:nvSpPr>
          <p:cNvPr id="7" name="Rectangle 6"/>
          <p:cNvSpPr/>
          <p:nvPr/>
        </p:nvSpPr>
        <p:spPr>
          <a:xfrm>
            <a:off x="1033113" y="2583824"/>
            <a:ext cx="6508930" cy="411931"/>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1203719" y="2583824"/>
            <a:ext cx="6929667" cy="338554"/>
          </a:xfrm>
          <a:prstGeom prst="rect">
            <a:avLst/>
          </a:prstGeom>
          <a:noFill/>
        </p:spPr>
        <p:txBody>
          <a:bodyPr wrap="square" rtlCol="0">
            <a:spAutoFit/>
          </a:bodyPr>
          <a:lstStyle/>
          <a:p>
            <a:r>
              <a:rPr lang="en-US" sz="1600" dirty="0" smtClean="0"/>
              <a:t>executor.submit(runnableName);</a:t>
            </a:r>
            <a:endParaRPr lang="en-US" dirty="0"/>
          </a:p>
        </p:txBody>
      </p:sp>
      <p:sp>
        <p:nvSpPr>
          <p:cNvPr id="9" name="TextBox 8"/>
          <p:cNvSpPr txBox="1"/>
          <p:nvPr/>
        </p:nvSpPr>
        <p:spPr>
          <a:xfrm>
            <a:off x="520899" y="1979658"/>
            <a:ext cx="8317154" cy="584776"/>
          </a:xfrm>
          <a:prstGeom prst="rect">
            <a:avLst/>
          </a:prstGeom>
          <a:noFill/>
        </p:spPr>
        <p:txBody>
          <a:bodyPr wrap="square" rtlCol="0">
            <a:spAutoFit/>
          </a:bodyPr>
          <a:lstStyle/>
          <a:p>
            <a:r>
              <a:rPr lang="en-US" sz="2800" dirty="0" smtClean="0"/>
              <a:t>Use Runnables</a:t>
            </a:r>
            <a:r>
              <a:rPr lang="en-US" sz="3200" dirty="0" smtClean="0"/>
              <a:t>:</a:t>
            </a:r>
          </a:p>
        </p:txBody>
      </p:sp>
      <p:sp>
        <p:nvSpPr>
          <p:cNvPr id="10" name="TextBox 9"/>
          <p:cNvSpPr txBox="1"/>
          <p:nvPr/>
        </p:nvSpPr>
        <p:spPr>
          <a:xfrm>
            <a:off x="520899" y="3278788"/>
            <a:ext cx="8543124" cy="2185214"/>
          </a:xfrm>
          <a:prstGeom prst="rect">
            <a:avLst/>
          </a:prstGeom>
          <a:noFill/>
        </p:spPr>
        <p:txBody>
          <a:bodyPr wrap="square" rtlCol="0">
            <a:spAutoFit/>
          </a:bodyPr>
          <a:lstStyle/>
          <a:p>
            <a:r>
              <a:rPr lang="en-US" sz="2800" dirty="0" smtClean="0"/>
              <a:t>Use Callables and Futures</a:t>
            </a:r>
            <a:r>
              <a:rPr lang="en-US" sz="3200" dirty="0" smtClean="0"/>
              <a:t>:</a:t>
            </a:r>
          </a:p>
          <a:p>
            <a:pPr marL="457200" indent="-457200">
              <a:buFont typeface="Arial"/>
              <a:buChar char="•"/>
            </a:pPr>
            <a:r>
              <a:rPr lang="en-US" sz="2600" dirty="0" smtClean="0"/>
              <a:t>Callables are just like runnables but they return a value.</a:t>
            </a:r>
          </a:p>
          <a:p>
            <a:pPr marL="914400" lvl="1" indent="-457200">
              <a:buFont typeface="Arial"/>
              <a:buChar char="•"/>
            </a:pPr>
            <a:endParaRPr lang="en-US" sz="2000" dirty="0" smtClean="0"/>
          </a:p>
          <a:p>
            <a:pPr marL="457200" indent="-457200">
              <a:buFont typeface="Arial"/>
              <a:buChar char="•"/>
            </a:pPr>
            <a:r>
              <a:rPr lang="en-US" sz="2600" dirty="0" smtClean="0"/>
              <a:t>Futures get the value returned by the callable.</a:t>
            </a:r>
          </a:p>
          <a:p>
            <a:r>
              <a:rPr lang="en-US" sz="3200" dirty="0"/>
              <a:t>	</a:t>
            </a:r>
            <a:endParaRPr lang="en-US" sz="3200" dirty="0" smtClean="0"/>
          </a:p>
        </p:txBody>
      </p:sp>
    </p:spTree>
    <p:extLst>
      <p:ext uri="{BB962C8B-B14F-4D97-AF65-F5344CB8AC3E}">
        <p14:creationId xmlns:p14="http://schemas.microsoft.com/office/powerpoint/2010/main" val="2801308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226"/>
            <a:ext cx="8229600" cy="814379"/>
          </a:xfrm>
        </p:spPr>
        <p:txBody>
          <a:bodyPr/>
          <a:lstStyle/>
          <a:p>
            <a:pPr marL="0" indent="0">
              <a:buNone/>
            </a:pPr>
            <a:r>
              <a:rPr lang="en-US" dirty="0" smtClean="0"/>
              <a:t>Callable</a:t>
            </a:r>
            <a:endParaRPr lang="en-US" dirty="0"/>
          </a:p>
        </p:txBody>
      </p:sp>
      <p:sp>
        <p:nvSpPr>
          <p:cNvPr id="4" name="Rectangle 3"/>
          <p:cNvSpPr/>
          <p:nvPr/>
        </p:nvSpPr>
        <p:spPr>
          <a:xfrm>
            <a:off x="1033113" y="1177595"/>
            <a:ext cx="6508930" cy="2409555"/>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1203719" y="1187072"/>
            <a:ext cx="6512819" cy="2308324"/>
          </a:xfrm>
          <a:prstGeom prst="rect">
            <a:avLst/>
          </a:prstGeom>
          <a:noFill/>
        </p:spPr>
        <p:txBody>
          <a:bodyPr wrap="square" rtlCol="0">
            <a:spAutoFit/>
          </a:bodyPr>
          <a:lstStyle/>
          <a:p>
            <a:r>
              <a:rPr lang="en-US" sz="1600" dirty="0" smtClean="0"/>
              <a:t>Callable&lt;Integer&gt; task = () -&gt; {</a:t>
            </a:r>
          </a:p>
          <a:p>
            <a:r>
              <a:rPr lang="en-US" sz="1600" dirty="0" smtClean="0"/>
              <a:t>	 try {</a:t>
            </a:r>
          </a:p>
          <a:p>
            <a:r>
              <a:rPr lang="en-US" sz="1600" dirty="0" smtClean="0"/>
              <a:t>		TimeUnit.SECONDS.sleep(2);</a:t>
            </a:r>
          </a:p>
          <a:p>
            <a:r>
              <a:rPr lang="en-US" sz="1600" dirty="0" smtClean="0"/>
              <a:t>		return 123;</a:t>
            </a:r>
          </a:p>
          <a:p>
            <a:r>
              <a:rPr lang="en-US" sz="1600" dirty="0" smtClean="0"/>
              <a:t>	 } </a:t>
            </a:r>
          </a:p>
          <a:p>
            <a:r>
              <a:rPr lang="en-US" sz="1600" dirty="0" smtClean="0"/>
              <a:t>	 catch (InterruptedException e) {</a:t>
            </a:r>
          </a:p>
          <a:p>
            <a:r>
              <a:rPr lang="en-US" sz="1600" dirty="0" smtClean="0"/>
              <a:t>		throw new IllegalStateException(“task interrupted”, e);</a:t>
            </a:r>
          </a:p>
          <a:p>
            <a:r>
              <a:rPr lang="en-US" sz="1600" dirty="0" smtClean="0"/>
              <a:t>	 }	</a:t>
            </a:r>
          </a:p>
          <a:p>
            <a:r>
              <a:rPr lang="en-US" sz="1600" dirty="0" smtClean="0"/>
              <a:t>};</a:t>
            </a:r>
          </a:p>
        </p:txBody>
      </p:sp>
      <p:sp>
        <p:nvSpPr>
          <p:cNvPr id="6" name="Content Placeholder 2"/>
          <p:cNvSpPr txBox="1">
            <a:spLocks/>
          </p:cNvSpPr>
          <p:nvPr/>
        </p:nvSpPr>
        <p:spPr>
          <a:xfrm>
            <a:off x="457200" y="3875806"/>
            <a:ext cx="8229600" cy="246903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3800" dirty="0" smtClean="0"/>
              <a:t>Callable</a:t>
            </a:r>
            <a:r>
              <a:rPr lang="en-US" dirty="0" smtClean="0"/>
              <a:t> </a:t>
            </a:r>
          </a:p>
          <a:p>
            <a:r>
              <a:rPr lang="en-US" dirty="0" smtClean="0"/>
              <a:t>Callable returns a value.</a:t>
            </a:r>
          </a:p>
        </p:txBody>
      </p:sp>
    </p:spTree>
    <p:extLst>
      <p:ext uri="{BB962C8B-B14F-4D97-AF65-F5344CB8AC3E}">
        <p14:creationId xmlns:p14="http://schemas.microsoft.com/office/powerpoint/2010/main" val="1280816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226"/>
            <a:ext cx="8229600" cy="814379"/>
          </a:xfrm>
        </p:spPr>
        <p:txBody>
          <a:bodyPr/>
          <a:lstStyle/>
          <a:p>
            <a:pPr marL="0" indent="0">
              <a:buNone/>
            </a:pPr>
            <a:r>
              <a:rPr lang="en-US" dirty="0" smtClean="0"/>
              <a:t>Future</a:t>
            </a:r>
            <a:endParaRPr lang="en-US" dirty="0"/>
          </a:p>
        </p:txBody>
      </p:sp>
      <p:sp>
        <p:nvSpPr>
          <p:cNvPr id="4" name="Rectangle 3"/>
          <p:cNvSpPr/>
          <p:nvPr/>
        </p:nvSpPr>
        <p:spPr>
          <a:xfrm>
            <a:off x="1033113" y="1177595"/>
            <a:ext cx="6508930" cy="2409555"/>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1203719" y="1187072"/>
            <a:ext cx="6512819" cy="2554545"/>
          </a:xfrm>
          <a:prstGeom prst="rect">
            <a:avLst/>
          </a:prstGeom>
          <a:noFill/>
        </p:spPr>
        <p:txBody>
          <a:bodyPr wrap="square" rtlCol="0">
            <a:spAutoFit/>
          </a:bodyPr>
          <a:lstStyle/>
          <a:p>
            <a:r>
              <a:rPr lang="en-US" sz="1600" dirty="0" smtClean="0"/>
              <a:t>ExecutorService executor = Executors.newFixedThreadPool(1);</a:t>
            </a:r>
          </a:p>
          <a:p>
            <a:endParaRPr lang="en-US" sz="1600" dirty="0"/>
          </a:p>
          <a:p>
            <a:r>
              <a:rPr lang="en-US" sz="1600" dirty="0" smtClean="0"/>
              <a:t>Future&lt;Integer&gt; future = executor.submit(task);</a:t>
            </a:r>
          </a:p>
          <a:p>
            <a:endParaRPr lang="en-US" sz="1600" dirty="0"/>
          </a:p>
          <a:p>
            <a:r>
              <a:rPr lang="en-US" sz="1600" dirty="0" smtClean="0"/>
              <a:t>Integer result = future.get();</a:t>
            </a:r>
          </a:p>
          <a:p>
            <a:endParaRPr lang="en-US" sz="1600" dirty="0"/>
          </a:p>
          <a:p>
            <a:r>
              <a:rPr lang="en-US" sz="1600" dirty="0" smtClean="0"/>
              <a:t>Integer result = future.get(1, </a:t>
            </a:r>
            <a:r>
              <a:rPr lang="en-US" sz="1600" dirty="0" err="1" smtClean="0"/>
              <a:t>TimeUnits.SECONDS</a:t>
            </a:r>
            <a:r>
              <a:rPr lang="en-US" sz="1600" dirty="0" smtClean="0"/>
              <a:t>);</a:t>
            </a:r>
          </a:p>
          <a:p>
            <a:endParaRPr lang="en-US" sz="1600" dirty="0"/>
          </a:p>
          <a:p>
            <a:r>
              <a:rPr lang="en-US" sz="1600" dirty="0" err="1" smtClean="0"/>
              <a:t>boolean</a:t>
            </a:r>
            <a:r>
              <a:rPr lang="en-US" sz="1600" dirty="0" smtClean="0"/>
              <a:t> Done = </a:t>
            </a:r>
            <a:r>
              <a:rPr lang="en-US" sz="1600" dirty="0" err="1" smtClean="0"/>
              <a:t>Future.isDone</a:t>
            </a:r>
            <a:r>
              <a:rPr lang="en-US" sz="1600" dirty="0" smtClean="0"/>
              <a:t>();</a:t>
            </a:r>
          </a:p>
          <a:p>
            <a:endParaRPr lang="en-US" sz="1600" dirty="0" smtClean="0"/>
          </a:p>
        </p:txBody>
      </p:sp>
      <p:sp>
        <p:nvSpPr>
          <p:cNvPr id="6" name="Content Placeholder 2"/>
          <p:cNvSpPr txBox="1">
            <a:spLocks/>
          </p:cNvSpPr>
          <p:nvPr/>
        </p:nvSpPr>
        <p:spPr>
          <a:xfrm>
            <a:off x="457200" y="3791524"/>
            <a:ext cx="8229600" cy="246903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3800" dirty="0" smtClean="0"/>
              <a:t>Future</a:t>
            </a:r>
            <a:r>
              <a:rPr lang="en-US" dirty="0" smtClean="0"/>
              <a:t> </a:t>
            </a:r>
          </a:p>
          <a:p>
            <a:r>
              <a:rPr lang="en-US" dirty="0" smtClean="0"/>
              <a:t>Submit callable with future to retrieve return.</a:t>
            </a:r>
          </a:p>
          <a:p>
            <a:r>
              <a:rPr lang="en-US" dirty="0" smtClean="0"/>
              <a:t>Return is retrieved with future.get();</a:t>
            </a:r>
          </a:p>
          <a:p>
            <a:r>
              <a:rPr lang="en-US" dirty="0" smtClean="0"/>
              <a:t>Add timeout to get() to prevent running forever.</a:t>
            </a:r>
          </a:p>
          <a:p>
            <a:r>
              <a:rPr lang="en-US" dirty="0" smtClean="0"/>
              <a:t>Future is blocking, so .</a:t>
            </a:r>
            <a:r>
              <a:rPr lang="en-US" dirty="0" err="1" smtClean="0"/>
              <a:t>isDone</a:t>
            </a:r>
            <a:r>
              <a:rPr lang="en-US" dirty="0" smtClean="0"/>
              <a:t>() can check if task is done</a:t>
            </a:r>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2928290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226"/>
            <a:ext cx="8229600" cy="814379"/>
          </a:xfrm>
        </p:spPr>
        <p:txBody>
          <a:bodyPr/>
          <a:lstStyle/>
          <a:p>
            <a:pPr marL="0" indent="0">
              <a:buNone/>
            </a:pPr>
            <a:r>
              <a:rPr lang="en-US" dirty="0" smtClean="0"/>
              <a:t>InvokeAll</a:t>
            </a:r>
            <a:r>
              <a:rPr lang="en-US" dirty="0"/>
              <a:t> </a:t>
            </a:r>
            <a:r>
              <a:rPr lang="en-US" dirty="0" smtClean="0"/>
              <a:t>and InvokeAny</a:t>
            </a:r>
            <a:endParaRPr lang="en-US" dirty="0"/>
          </a:p>
        </p:txBody>
      </p:sp>
      <p:sp>
        <p:nvSpPr>
          <p:cNvPr id="4" name="Rectangle 3"/>
          <p:cNvSpPr/>
          <p:nvPr/>
        </p:nvSpPr>
        <p:spPr>
          <a:xfrm>
            <a:off x="1033113" y="1177594"/>
            <a:ext cx="6508930" cy="2839329"/>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1203719" y="1187072"/>
            <a:ext cx="6512819" cy="3293209"/>
          </a:xfrm>
          <a:prstGeom prst="rect">
            <a:avLst/>
          </a:prstGeom>
          <a:noFill/>
        </p:spPr>
        <p:txBody>
          <a:bodyPr wrap="square" rtlCol="0">
            <a:spAutoFit/>
          </a:bodyPr>
          <a:lstStyle/>
          <a:p>
            <a:r>
              <a:rPr lang="en-US" sz="1600" dirty="0" smtClean="0"/>
              <a:t>ExecutorService executor = Executors.newFixedThreadPool(5);</a:t>
            </a:r>
          </a:p>
          <a:p>
            <a:r>
              <a:rPr lang="en-US" sz="1600" dirty="0"/>
              <a:t>L</a:t>
            </a:r>
            <a:r>
              <a:rPr lang="en-US" sz="1600" dirty="0" smtClean="0"/>
              <a:t>ist&lt;Callable&lt;String&gt;&gt; callable = Arrays.asList(</a:t>
            </a:r>
          </a:p>
          <a:p>
            <a:r>
              <a:rPr lang="en-US" sz="1600" dirty="0"/>
              <a:t>	</a:t>
            </a:r>
            <a:r>
              <a:rPr lang="en-US" sz="1600" dirty="0" smtClean="0"/>
              <a:t>() -&gt; “task1”,</a:t>
            </a:r>
          </a:p>
          <a:p>
            <a:r>
              <a:rPr lang="en-US" sz="1600" dirty="0"/>
              <a:t>	</a:t>
            </a:r>
            <a:r>
              <a:rPr lang="en-US" sz="1600" dirty="0" smtClean="0"/>
              <a:t>() -&gt; “task2”,</a:t>
            </a:r>
          </a:p>
          <a:p>
            <a:r>
              <a:rPr lang="en-US" sz="1600" dirty="0"/>
              <a:t>	</a:t>
            </a:r>
            <a:r>
              <a:rPr lang="en-US" sz="1600" dirty="0" smtClean="0"/>
              <a:t>() -&gt; “task3”);</a:t>
            </a:r>
          </a:p>
          <a:p>
            <a:endParaRPr lang="en-US" sz="1600" dirty="0"/>
          </a:p>
          <a:p>
            <a:r>
              <a:rPr lang="en-US" sz="1600" dirty="0" smtClean="0"/>
              <a:t>executor.invokeAll(callables)</a:t>
            </a:r>
          </a:p>
          <a:p>
            <a:r>
              <a:rPr lang="en-US" sz="1600" dirty="0"/>
              <a:t>	</a:t>
            </a:r>
            <a:r>
              <a:rPr lang="en-US" sz="1600" dirty="0" smtClean="0"/>
              <a:t>.stream()</a:t>
            </a:r>
          </a:p>
          <a:p>
            <a:r>
              <a:rPr lang="en-US" sz="1600" dirty="0" smtClean="0"/>
              <a:t>	.map(future -&gt; {</a:t>
            </a:r>
          </a:p>
          <a:p>
            <a:r>
              <a:rPr lang="en-US" sz="1600" dirty="0"/>
              <a:t>	</a:t>
            </a:r>
            <a:r>
              <a:rPr lang="en-US" sz="1600" dirty="0" smtClean="0"/>
              <a:t>	return future.get();</a:t>
            </a:r>
          </a:p>
          <a:p>
            <a:r>
              <a:rPr lang="en-US" sz="1600" dirty="0"/>
              <a:t>	</a:t>
            </a:r>
            <a:r>
              <a:rPr lang="en-US" sz="1600" dirty="0" smtClean="0"/>
              <a:t>}).forEach(System.out::println);</a:t>
            </a:r>
          </a:p>
          <a:p>
            <a:endParaRPr lang="en-US" sz="1600" dirty="0" smtClean="0"/>
          </a:p>
          <a:p>
            <a:endParaRPr lang="en-US" sz="1600" dirty="0" smtClean="0"/>
          </a:p>
        </p:txBody>
      </p:sp>
      <p:sp>
        <p:nvSpPr>
          <p:cNvPr id="6" name="Content Placeholder 2"/>
          <p:cNvSpPr txBox="1">
            <a:spLocks/>
          </p:cNvSpPr>
          <p:nvPr/>
        </p:nvSpPr>
        <p:spPr>
          <a:xfrm>
            <a:off x="457200" y="4016924"/>
            <a:ext cx="8229600" cy="246903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3800" dirty="0" smtClean="0"/>
              <a:t>Submitting multiple Callables at once</a:t>
            </a:r>
            <a:r>
              <a:rPr lang="en-US" dirty="0" smtClean="0"/>
              <a:t> </a:t>
            </a:r>
          </a:p>
          <a:p>
            <a:r>
              <a:rPr lang="en-US" dirty="0" smtClean="0"/>
              <a:t>Add timeout to get() to prevent running forever.</a:t>
            </a:r>
          </a:p>
          <a:p>
            <a:endParaRPr lang="en-US" dirty="0" smtClean="0"/>
          </a:p>
        </p:txBody>
      </p:sp>
    </p:spTree>
    <p:extLst>
      <p:ext uri="{BB962C8B-B14F-4D97-AF65-F5344CB8AC3E}">
        <p14:creationId xmlns:p14="http://schemas.microsoft.com/office/powerpoint/2010/main" val="2703061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226"/>
            <a:ext cx="8229600" cy="814379"/>
          </a:xfrm>
        </p:spPr>
        <p:txBody>
          <a:bodyPr/>
          <a:lstStyle/>
          <a:p>
            <a:pPr marL="0" indent="0">
              <a:buNone/>
            </a:pPr>
            <a:r>
              <a:rPr lang="en-US" dirty="0" smtClean="0"/>
              <a:t>Future</a:t>
            </a:r>
            <a:endParaRPr lang="en-US" dirty="0"/>
          </a:p>
        </p:txBody>
      </p:sp>
      <p:sp>
        <p:nvSpPr>
          <p:cNvPr id="4" name="Rectangle 3"/>
          <p:cNvSpPr/>
          <p:nvPr/>
        </p:nvSpPr>
        <p:spPr>
          <a:xfrm>
            <a:off x="1033113" y="1177595"/>
            <a:ext cx="6508930" cy="2409555"/>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1203719" y="1187072"/>
            <a:ext cx="6512819" cy="1569660"/>
          </a:xfrm>
          <a:prstGeom prst="rect">
            <a:avLst/>
          </a:prstGeom>
          <a:noFill/>
        </p:spPr>
        <p:txBody>
          <a:bodyPr wrap="square" rtlCol="0">
            <a:spAutoFit/>
          </a:bodyPr>
          <a:lstStyle/>
          <a:p>
            <a:r>
              <a:rPr lang="en-US" sz="1600" dirty="0" smtClean="0"/>
              <a:t>ExecutorService executor = Executors.newFixedThreadPool(1);</a:t>
            </a:r>
          </a:p>
          <a:p>
            <a:endParaRPr lang="en-US" sz="1600" dirty="0"/>
          </a:p>
          <a:p>
            <a:r>
              <a:rPr lang="en-US" sz="1600" dirty="0" smtClean="0"/>
              <a:t>Future&lt;Integer&gt; future = executor.submit(task);</a:t>
            </a:r>
          </a:p>
          <a:p>
            <a:endParaRPr lang="en-US" sz="1600" dirty="0"/>
          </a:p>
          <a:p>
            <a:r>
              <a:rPr lang="en-US" sz="1600" dirty="0" smtClean="0"/>
              <a:t>Integer result = future.get(1, TimeUnit.SECONDS);</a:t>
            </a:r>
          </a:p>
          <a:p>
            <a:endParaRPr lang="en-US" sz="1600" dirty="0" smtClean="0"/>
          </a:p>
        </p:txBody>
      </p:sp>
      <p:sp>
        <p:nvSpPr>
          <p:cNvPr id="6" name="Content Placeholder 2"/>
          <p:cNvSpPr txBox="1">
            <a:spLocks/>
          </p:cNvSpPr>
          <p:nvPr/>
        </p:nvSpPr>
        <p:spPr>
          <a:xfrm>
            <a:off x="457200" y="4016924"/>
            <a:ext cx="8229600" cy="2469030"/>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3800" dirty="0" smtClean="0"/>
              <a:t>Future</a:t>
            </a:r>
            <a:r>
              <a:rPr lang="en-US" dirty="0" smtClean="0"/>
              <a:t> </a:t>
            </a:r>
          </a:p>
          <a:p>
            <a:r>
              <a:rPr lang="en-US" dirty="0" smtClean="0"/>
              <a:t>Submit callable with future to retrieve return.</a:t>
            </a:r>
          </a:p>
          <a:p>
            <a:r>
              <a:rPr lang="en-US" dirty="0" smtClean="0"/>
              <a:t>Return is retrieved with future.get();</a:t>
            </a:r>
          </a:p>
          <a:p>
            <a:r>
              <a:rPr lang="en-US" dirty="0" smtClean="0"/>
              <a:t>Add timeout to get() to prevent running forever.</a:t>
            </a:r>
          </a:p>
          <a:p>
            <a:endParaRPr lang="en-US" dirty="0" smtClean="0"/>
          </a:p>
        </p:txBody>
      </p:sp>
    </p:spTree>
    <p:extLst>
      <p:ext uri="{BB962C8B-B14F-4D97-AF65-F5344CB8AC3E}">
        <p14:creationId xmlns:p14="http://schemas.microsoft.com/office/powerpoint/2010/main" val="2125105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 Mutable Values</a:t>
            </a:r>
            <a:endParaRPr lang="en-US" dirty="0"/>
          </a:p>
        </p:txBody>
      </p:sp>
      <p:sp>
        <p:nvSpPr>
          <p:cNvPr id="3" name="Content Placeholder 2"/>
          <p:cNvSpPr>
            <a:spLocks noGrp="1"/>
          </p:cNvSpPr>
          <p:nvPr>
            <p:ph idx="1"/>
          </p:nvPr>
        </p:nvSpPr>
        <p:spPr>
          <a:xfrm>
            <a:off x="457200" y="1600200"/>
            <a:ext cx="8229600" cy="3699609"/>
          </a:xfrm>
        </p:spPr>
        <p:txBody>
          <a:bodyPr/>
          <a:lstStyle/>
          <a:p>
            <a:r>
              <a:rPr lang="en-US" dirty="0" smtClean="0"/>
              <a:t>Multiple threads reading/writing same value causes race conditions.</a:t>
            </a:r>
          </a:p>
          <a:p>
            <a:r>
              <a:rPr lang="en-US" dirty="0" smtClean="0"/>
              <a:t>Synchronization and Locks prevent two threads accessing at once.</a:t>
            </a:r>
          </a:p>
          <a:p>
            <a:r>
              <a:rPr lang="en-US" dirty="0" smtClean="0"/>
              <a:t>Atomic Variables and ConcurrentMap are another non-blocking option.</a:t>
            </a:r>
            <a:endParaRPr lang="en-US" dirty="0"/>
          </a:p>
        </p:txBody>
      </p:sp>
    </p:spTree>
    <p:extLst>
      <p:ext uri="{BB962C8B-B14F-4D97-AF65-F5344CB8AC3E}">
        <p14:creationId xmlns:p14="http://schemas.microsoft.com/office/powerpoint/2010/main" val="3064475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mtClean="0"/>
              <a:t>Threads</a:t>
            </a:r>
            <a:endParaRPr lang="en-US" dirty="0"/>
          </a:p>
        </p:txBody>
      </p:sp>
      <p:sp>
        <p:nvSpPr>
          <p:cNvPr id="5" name="Content Placeholder 2"/>
          <p:cNvSpPr txBox="1">
            <a:spLocks/>
          </p:cNvSpPr>
          <p:nvPr/>
        </p:nvSpPr>
        <p:spPr>
          <a:xfrm>
            <a:off x="457200" y="1445821"/>
            <a:ext cx="853339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 thread is a thread of execution in a program.</a:t>
            </a:r>
          </a:p>
          <a:p>
            <a:r>
              <a:rPr lang="en-US" sz="2800" dirty="0" smtClean="0"/>
              <a:t>The JVM allows multiple threads to run concurrently.</a:t>
            </a:r>
          </a:p>
          <a:p>
            <a:r>
              <a:rPr lang="en-US" sz="2800" dirty="0" smtClean="0"/>
              <a:t>Programs start with a single thread which calls the main method</a:t>
            </a:r>
          </a:p>
          <a:p>
            <a:r>
              <a:rPr lang="en-US" sz="2800" dirty="0" smtClean="0"/>
              <a:t>Every thread has a priority 1 (low) to 10 (high). </a:t>
            </a:r>
          </a:p>
          <a:p>
            <a:r>
              <a:rPr lang="en-US" sz="2800" dirty="0" smtClean="0"/>
              <a:t>Higher priority threads get preference over lower.</a:t>
            </a:r>
          </a:p>
          <a:p>
            <a:r>
              <a:rPr lang="en-US" sz="2800" dirty="0" smtClean="0"/>
              <a:t>Thread may be marked as Daemon, meaning the thread will not prevent JVM from exiting program.</a:t>
            </a:r>
            <a:endParaRPr lang="en-US" sz="2800" dirty="0"/>
          </a:p>
        </p:txBody>
      </p:sp>
    </p:spTree>
    <p:extLst>
      <p:ext uri="{BB962C8B-B14F-4D97-AF65-F5344CB8AC3E}">
        <p14:creationId xmlns:p14="http://schemas.microsoft.com/office/powerpoint/2010/main" val="146756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intosh HD:Users:Dresen_HP:Desktop:Screen Shot 2019-01-17 at 9.24.29 AM.png"/>
          <p:cNvPicPr/>
          <p:nvPr/>
        </p:nvPicPr>
        <p:blipFill>
          <a:blip r:embed="rId3">
            <a:extLst>
              <a:ext uri="{28A0092B-C50C-407E-A947-70E740481C1C}">
                <a14:useLocalDpi xmlns:a14="http://schemas.microsoft.com/office/drawing/2010/main" val="0"/>
              </a:ext>
            </a:extLst>
          </a:blip>
          <a:srcRect/>
          <a:stretch>
            <a:fillRect/>
          </a:stretch>
        </p:blipFill>
        <p:spPr bwMode="auto">
          <a:xfrm>
            <a:off x="393992" y="820387"/>
            <a:ext cx="8468878" cy="5308995"/>
          </a:xfrm>
          <a:prstGeom prst="rect">
            <a:avLst/>
          </a:prstGeom>
          <a:noFill/>
          <a:ln>
            <a:noFill/>
          </a:ln>
        </p:spPr>
      </p:pic>
    </p:spTree>
    <p:extLst>
      <p:ext uri="{BB962C8B-B14F-4D97-AF65-F5344CB8AC3E}">
        <p14:creationId xmlns:p14="http://schemas.microsoft.com/office/powerpoint/2010/main" val="4183726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Thread</a:t>
            </a:r>
            <a:endParaRPr lang="en-US" dirty="0"/>
          </a:p>
        </p:txBody>
      </p:sp>
      <p:sp>
        <p:nvSpPr>
          <p:cNvPr id="3" name="Content Placeholder 2"/>
          <p:cNvSpPr>
            <a:spLocks noGrp="1"/>
          </p:cNvSpPr>
          <p:nvPr>
            <p:ph idx="1"/>
          </p:nvPr>
        </p:nvSpPr>
        <p:spPr/>
        <p:txBody>
          <a:bodyPr>
            <a:normAutofit lnSpcReduction="10000"/>
          </a:bodyPr>
          <a:lstStyle/>
          <a:p>
            <a:r>
              <a:rPr lang="en-US" dirty="0" smtClean="0"/>
              <a:t>3 different ways:</a:t>
            </a:r>
          </a:p>
          <a:p>
            <a:pPr lvl="1"/>
            <a:r>
              <a:rPr lang="en-US" dirty="0" smtClean="0"/>
              <a:t>Implement Runnable Interface</a:t>
            </a:r>
          </a:p>
          <a:p>
            <a:pPr lvl="1"/>
            <a:r>
              <a:rPr lang="en-US" dirty="0" smtClean="0"/>
              <a:t>Extend Thread Class</a:t>
            </a:r>
            <a:endParaRPr lang="en-US" dirty="0" smtClean="0"/>
          </a:p>
          <a:p>
            <a:pPr lvl="1"/>
            <a:r>
              <a:rPr lang="en-US" dirty="0" smtClean="0"/>
              <a:t>Executors</a:t>
            </a:r>
          </a:p>
          <a:p>
            <a:pPr lvl="1"/>
            <a:endParaRPr lang="en-US" dirty="0" smtClean="0"/>
          </a:p>
          <a:p>
            <a:pPr marL="457200" lvl="1" indent="0">
              <a:buNone/>
            </a:pPr>
            <a:r>
              <a:rPr lang="en-US" dirty="0" smtClean="0"/>
              <a:t>Threads and Runnables work directly with threads</a:t>
            </a:r>
            <a:endParaRPr lang="en-US" dirty="0"/>
          </a:p>
          <a:p>
            <a:pPr marL="457200" lvl="1" indent="0">
              <a:buNone/>
            </a:pPr>
            <a:endParaRPr lang="en-US" dirty="0" smtClean="0"/>
          </a:p>
          <a:p>
            <a:pPr marL="457200" lvl="1" indent="0">
              <a:buNone/>
            </a:pPr>
            <a:r>
              <a:rPr lang="en-US" dirty="0" smtClean="0"/>
              <a:t>Executors are a higher level replacement for working with threads directly</a:t>
            </a:r>
            <a:endParaRPr lang="en-US" dirty="0"/>
          </a:p>
        </p:txBody>
      </p:sp>
    </p:spTree>
    <p:extLst>
      <p:ext uri="{BB962C8B-B14F-4D97-AF65-F5344CB8AC3E}">
        <p14:creationId xmlns:p14="http://schemas.microsoft.com/office/powerpoint/2010/main" val="597246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Runnable Interface</a:t>
            </a:r>
            <a:endParaRPr lang="en-US" dirty="0"/>
          </a:p>
        </p:txBody>
      </p:sp>
      <p:sp>
        <p:nvSpPr>
          <p:cNvPr id="3" name="Content Placeholder 2"/>
          <p:cNvSpPr>
            <a:spLocks noGrp="1"/>
          </p:cNvSpPr>
          <p:nvPr>
            <p:ph idx="1"/>
          </p:nvPr>
        </p:nvSpPr>
        <p:spPr>
          <a:xfrm>
            <a:off x="457200" y="1600200"/>
            <a:ext cx="8229600" cy="2380259"/>
          </a:xfrm>
        </p:spPr>
        <p:txBody>
          <a:bodyPr/>
          <a:lstStyle/>
          <a:p>
            <a:r>
              <a:rPr lang="en-US" dirty="0" smtClean="0"/>
              <a:t>Create class that implements Runnable</a:t>
            </a:r>
          </a:p>
          <a:p>
            <a:r>
              <a:rPr lang="en-US" dirty="0" smtClean="0"/>
              <a:t>Preferred over Extending Class because</a:t>
            </a:r>
          </a:p>
          <a:p>
            <a:pPr lvl="1"/>
            <a:r>
              <a:rPr lang="en-US" dirty="0" smtClean="0"/>
              <a:t>More flexible. Allows extending another class.</a:t>
            </a:r>
          </a:p>
          <a:p>
            <a:pPr lvl="1"/>
            <a:r>
              <a:rPr lang="en-US" dirty="0" smtClean="0"/>
              <a:t>Can use Lambda expressions.</a:t>
            </a:r>
            <a:endParaRPr lang="en-US" dirty="0"/>
          </a:p>
        </p:txBody>
      </p:sp>
      <p:sp>
        <p:nvSpPr>
          <p:cNvPr id="4" name="Title 1"/>
          <p:cNvSpPr txBox="1">
            <a:spLocks/>
          </p:cNvSpPr>
          <p:nvPr/>
        </p:nvSpPr>
        <p:spPr>
          <a:xfrm>
            <a:off x="457200" y="4018165"/>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Use Runnable in main method</a:t>
            </a:r>
            <a:endParaRPr lang="en-US" dirty="0"/>
          </a:p>
        </p:txBody>
      </p:sp>
      <p:sp>
        <p:nvSpPr>
          <p:cNvPr id="5" name="Content Placeholder 2"/>
          <p:cNvSpPr txBox="1">
            <a:spLocks/>
          </p:cNvSpPr>
          <p:nvPr/>
        </p:nvSpPr>
        <p:spPr>
          <a:xfrm>
            <a:off x="457200" y="5161165"/>
            <a:ext cx="8229600" cy="238025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Use lambda expression to create runnable</a:t>
            </a:r>
          </a:p>
        </p:txBody>
      </p:sp>
    </p:spTree>
    <p:extLst>
      <p:ext uri="{BB962C8B-B14F-4D97-AF65-F5344CB8AC3E}">
        <p14:creationId xmlns:p14="http://schemas.microsoft.com/office/powerpoint/2010/main" val="129425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4493"/>
            <a:ext cx="8229600" cy="5033899"/>
          </a:xfrm>
        </p:spPr>
        <p:txBody>
          <a:bodyPr>
            <a:normAutofit/>
          </a:bodyPr>
          <a:lstStyle/>
          <a:p>
            <a:pPr marL="0" indent="0">
              <a:buNone/>
            </a:pPr>
            <a:r>
              <a:rPr lang="en-US" dirty="0" smtClean="0"/>
              <a:t>To create a thread by implementing Runnable:</a:t>
            </a:r>
          </a:p>
          <a:p>
            <a:pPr marL="0" indent="0">
              <a:buNone/>
            </a:pPr>
            <a:r>
              <a:rPr lang="en-US" sz="2600" dirty="0" smtClean="0"/>
              <a:t>Create class that implements Runnable with run method</a:t>
            </a:r>
          </a:p>
          <a:p>
            <a:pPr marL="0" indent="0">
              <a:buNone/>
            </a:pPr>
            <a:endParaRPr lang="en-US" sz="2800" dirty="0"/>
          </a:p>
          <a:p>
            <a:pPr marL="0" indent="0">
              <a:buNone/>
            </a:pPr>
            <a:endParaRPr lang="en-US" sz="2800" dirty="0" smtClean="0"/>
          </a:p>
          <a:p>
            <a:pPr marL="0" indent="0">
              <a:buNone/>
            </a:pPr>
            <a:endParaRPr lang="en-US" sz="2800" dirty="0"/>
          </a:p>
          <a:p>
            <a:pPr marL="0" indent="0">
              <a:buNone/>
            </a:pPr>
            <a:r>
              <a:rPr lang="en-US" sz="2800" dirty="0" smtClean="0"/>
              <a:t> </a:t>
            </a:r>
            <a:r>
              <a:rPr lang="en-US" sz="1800" dirty="0" smtClean="0"/>
              <a:t>  </a:t>
            </a:r>
          </a:p>
        </p:txBody>
      </p:sp>
      <p:sp>
        <p:nvSpPr>
          <p:cNvPr id="6" name="Rectangle 5"/>
          <p:cNvSpPr/>
          <p:nvPr/>
        </p:nvSpPr>
        <p:spPr>
          <a:xfrm>
            <a:off x="1033113" y="1630094"/>
            <a:ext cx="5904859" cy="1402637"/>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1203719" y="1639570"/>
            <a:ext cx="5904859" cy="1600438"/>
          </a:xfrm>
          <a:prstGeom prst="rect">
            <a:avLst/>
          </a:prstGeom>
          <a:noFill/>
        </p:spPr>
        <p:txBody>
          <a:bodyPr wrap="square" rtlCol="0">
            <a:spAutoFit/>
          </a:bodyPr>
          <a:lstStyle/>
          <a:p>
            <a:r>
              <a:rPr lang="en-US" sz="1600" dirty="0" smtClean="0"/>
              <a:t>public class ExampleRunnable implements Runnable{</a:t>
            </a:r>
          </a:p>
          <a:p>
            <a:r>
              <a:rPr lang="en-US" sz="1600" dirty="0" smtClean="0"/>
              <a:t>	public void run(){</a:t>
            </a:r>
          </a:p>
          <a:p>
            <a:r>
              <a:rPr lang="en-US" sz="1600" dirty="0"/>
              <a:t>	</a:t>
            </a:r>
            <a:r>
              <a:rPr lang="en-US" sz="1600" dirty="0" smtClean="0"/>
              <a:t>	System.out.println(“Hello from thread.”);</a:t>
            </a:r>
          </a:p>
          <a:p>
            <a:r>
              <a:rPr lang="en-US" sz="1600" dirty="0"/>
              <a:t>	</a:t>
            </a:r>
            <a:r>
              <a:rPr lang="en-US" sz="1600" dirty="0" smtClean="0"/>
              <a:t>}</a:t>
            </a:r>
          </a:p>
          <a:p>
            <a:r>
              <a:rPr lang="en-US" sz="1600" dirty="0" smtClean="0"/>
              <a:t>}</a:t>
            </a:r>
          </a:p>
          <a:p>
            <a:endParaRPr lang="en-US" dirty="0"/>
          </a:p>
        </p:txBody>
      </p:sp>
      <p:sp>
        <p:nvSpPr>
          <p:cNvPr id="7" name="Rectangle 6"/>
          <p:cNvSpPr/>
          <p:nvPr/>
        </p:nvSpPr>
        <p:spPr>
          <a:xfrm>
            <a:off x="1033113" y="4151083"/>
            <a:ext cx="5904859" cy="19238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1203719" y="4179556"/>
            <a:ext cx="5904859" cy="2092881"/>
          </a:xfrm>
          <a:prstGeom prst="rect">
            <a:avLst/>
          </a:prstGeom>
          <a:noFill/>
        </p:spPr>
        <p:txBody>
          <a:bodyPr wrap="square" rtlCol="0">
            <a:spAutoFit/>
          </a:bodyPr>
          <a:lstStyle/>
          <a:p>
            <a:r>
              <a:rPr lang="en-US" sz="1600" dirty="0" smtClean="0"/>
              <a:t>public class Example {</a:t>
            </a:r>
          </a:p>
          <a:p>
            <a:r>
              <a:rPr lang="en-US" sz="1600" dirty="0"/>
              <a:t>	</a:t>
            </a:r>
            <a:r>
              <a:rPr lang="en-US" sz="1600" dirty="0" smtClean="0"/>
              <a:t>public static void main(String[] args) {</a:t>
            </a:r>
          </a:p>
          <a:p>
            <a:r>
              <a:rPr lang="en-US" sz="1600" dirty="0"/>
              <a:t>	</a:t>
            </a:r>
            <a:r>
              <a:rPr lang="en-US" sz="1600" dirty="0" smtClean="0"/>
              <a:t>	Runnable r1 = new ExampleRunnable();</a:t>
            </a:r>
          </a:p>
          <a:p>
            <a:r>
              <a:rPr lang="en-US" sz="1600" dirty="0"/>
              <a:t>	</a:t>
            </a:r>
            <a:r>
              <a:rPr lang="en-US" sz="1600" dirty="0" smtClean="0"/>
              <a:t>	new Thread (r1, “threadName”).start(); </a:t>
            </a:r>
          </a:p>
          <a:p>
            <a:endParaRPr lang="en-US" sz="1600" dirty="0" smtClean="0"/>
          </a:p>
          <a:p>
            <a:r>
              <a:rPr lang="en-US" sz="1600" dirty="0"/>
              <a:t>	</a:t>
            </a:r>
            <a:r>
              <a:rPr lang="en-US" sz="1600" dirty="0" smtClean="0"/>
              <a:t>	new Thread(r1, “AnotherName”).start();</a:t>
            </a:r>
            <a:endParaRPr lang="en-US" sz="1600" dirty="0"/>
          </a:p>
          <a:p>
            <a:r>
              <a:rPr lang="en-US" sz="1600" dirty="0" smtClean="0"/>
              <a:t>	}</a:t>
            </a:r>
          </a:p>
          <a:p>
            <a:endParaRPr lang="en-US" dirty="0"/>
          </a:p>
        </p:txBody>
      </p:sp>
      <p:sp>
        <p:nvSpPr>
          <p:cNvPr id="9" name="TextBox 8"/>
          <p:cNvSpPr txBox="1"/>
          <p:nvPr/>
        </p:nvSpPr>
        <p:spPr>
          <a:xfrm>
            <a:off x="369646" y="3173667"/>
            <a:ext cx="8317154" cy="1169551"/>
          </a:xfrm>
          <a:prstGeom prst="rect">
            <a:avLst/>
          </a:prstGeom>
          <a:noFill/>
        </p:spPr>
        <p:txBody>
          <a:bodyPr wrap="square" rtlCol="0">
            <a:spAutoFit/>
          </a:bodyPr>
          <a:lstStyle/>
          <a:p>
            <a:r>
              <a:rPr lang="en-US" sz="2600" dirty="0" smtClean="0"/>
              <a:t>In main method create instance of runnable, pass in to new   thread | and thread name |</a:t>
            </a:r>
          </a:p>
          <a:p>
            <a:endParaRPr lang="en-US" dirty="0"/>
          </a:p>
        </p:txBody>
      </p:sp>
      <p:sp>
        <p:nvSpPr>
          <p:cNvPr id="10" name="TextBox 9"/>
          <p:cNvSpPr txBox="1"/>
          <p:nvPr/>
        </p:nvSpPr>
        <p:spPr>
          <a:xfrm>
            <a:off x="369646" y="6102150"/>
            <a:ext cx="8317154" cy="769441"/>
          </a:xfrm>
          <a:prstGeom prst="rect">
            <a:avLst/>
          </a:prstGeom>
          <a:noFill/>
        </p:spPr>
        <p:txBody>
          <a:bodyPr wrap="square" rtlCol="0">
            <a:spAutoFit/>
          </a:bodyPr>
          <a:lstStyle/>
          <a:p>
            <a:r>
              <a:rPr lang="en-US" sz="2600" dirty="0" smtClean="0"/>
              <a:t>Can create multiple thread that use same runnable.</a:t>
            </a:r>
          </a:p>
          <a:p>
            <a:endParaRPr lang="en-US" dirty="0"/>
          </a:p>
        </p:txBody>
      </p:sp>
    </p:spTree>
    <p:extLst>
      <p:ext uri="{BB962C8B-B14F-4D97-AF65-F5344CB8AC3E}">
        <p14:creationId xmlns:p14="http://schemas.microsoft.com/office/powerpoint/2010/main" val="2424785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4493"/>
            <a:ext cx="8229600" cy="5033899"/>
          </a:xfrm>
        </p:spPr>
        <p:txBody>
          <a:bodyPr>
            <a:normAutofit/>
          </a:bodyPr>
          <a:lstStyle/>
          <a:p>
            <a:pPr marL="0" indent="0">
              <a:buNone/>
            </a:pPr>
            <a:r>
              <a:rPr lang="en-US" dirty="0" smtClean="0"/>
              <a:t>Runnable with Lambda Expression:</a:t>
            </a:r>
          </a:p>
          <a:p>
            <a:pPr marL="0" indent="0">
              <a:buNone/>
            </a:pPr>
            <a:r>
              <a:rPr lang="en-US" sz="2600" dirty="0" smtClean="0"/>
              <a:t>In main method, create Runnable</a:t>
            </a:r>
          </a:p>
          <a:p>
            <a:pPr marL="0" indent="0">
              <a:buNone/>
            </a:pPr>
            <a:endParaRPr lang="en-US" sz="2800" dirty="0"/>
          </a:p>
          <a:p>
            <a:pPr marL="0" indent="0">
              <a:buNone/>
            </a:pPr>
            <a:endParaRPr lang="en-US" sz="2800" dirty="0" smtClean="0"/>
          </a:p>
          <a:p>
            <a:pPr marL="0" indent="0">
              <a:buNone/>
            </a:pPr>
            <a:endParaRPr lang="en-US" sz="2800" dirty="0"/>
          </a:p>
          <a:p>
            <a:pPr marL="0" indent="0">
              <a:buNone/>
            </a:pPr>
            <a:r>
              <a:rPr lang="en-US" sz="2800" dirty="0" smtClean="0"/>
              <a:t> </a:t>
            </a:r>
            <a:r>
              <a:rPr lang="en-US" sz="1800" dirty="0" smtClean="0"/>
              <a:t>  </a:t>
            </a:r>
          </a:p>
        </p:txBody>
      </p:sp>
      <p:sp>
        <p:nvSpPr>
          <p:cNvPr id="6" name="Rectangle 5"/>
          <p:cNvSpPr/>
          <p:nvPr/>
        </p:nvSpPr>
        <p:spPr>
          <a:xfrm>
            <a:off x="1033113" y="1630094"/>
            <a:ext cx="6170245" cy="1402637"/>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1203719" y="1639570"/>
            <a:ext cx="5904859" cy="1846659"/>
          </a:xfrm>
          <a:prstGeom prst="rect">
            <a:avLst/>
          </a:prstGeom>
          <a:noFill/>
        </p:spPr>
        <p:txBody>
          <a:bodyPr wrap="square" rtlCol="0">
            <a:spAutoFit/>
          </a:bodyPr>
          <a:lstStyle/>
          <a:p>
            <a:r>
              <a:rPr lang="en-US" sz="1600" dirty="0" smtClean="0"/>
              <a:t>Public static void main(String[] args {</a:t>
            </a:r>
          </a:p>
          <a:p>
            <a:r>
              <a:rPr lang="en-US" sz="1600" dirty="0" smtClean="0"/>
              <a:t>	Runnable task = () -&gt; {</a:t>
            </a:r>
          </a:p>
          <a:p>
            <a:r>
              <a:rPr lang="en-US" sz="1600" dirty="0"/>
              <a:t>	</a:t>
            </a:r>
            <a:r>
              <a:rPr lang="en-US" sz="1600" dirty="0" smtClean="0"/>
              <a:t>	String threadname = Thread.currentThread().getName();</a:t>
            </a:r>
          </a:p>
          <a:p>
            <a:r>
              <a:rPr lang="en-US" sz="1600" dirty="0"/>
              <a:t> </a:t>
            </a:r>
            <a:r>
              <a:rPr lang="en-US" sz="1600" dirty="0" smtClean="0"/>
              <a:t>  		System.out.println(“Hello from thread “ + threadName);</a:t>
            </a:r>
          </a:p>
          <a:p>
            <a:r>
              <a:rPr lang="en-US" sz="1600" dirty="0"/>
              <a:t>	</a:t>
            </a:r>
            <a:r>
              <a:rPr lang="en-US" sz="1600" dirty="0" smtClean="0"/>
              <a:t>}</a:t>
            </a:r>
            <a:endParaRPr lang="en-US" sz="1600" dirty="0"/>
          </a:p>
          <a:p>
            <a:endParaRPr lang="en-US" sz="1600" dirty="0" smtClean="0"/>
          </a:p>
          <a:p>
            <a:endParaRPr lang="en-US" dirty="0"/>
          </a:p>
        </p:txBody>
      </p:sp>
      <p:sp>
        <p:nvSpPr>
          <p:cNvPr id="7" name="Rectangle 6"/>
          <p:cNvSpPr/>
          <p:nvPr/>
        </p:nvSpPr>
        <p:spPr>
          <a:xfrm>
            <a:off x="1033113" y="4151083"/>
            <a:ext cx="6170245" cy="19238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1203719" y="4179556"/>
            <a:ext cx="5904859" cy="2092881"/>
          </a:xfrm>
          <a:prstGeom prst="rect">
            <a:avLst/>
          </a:prstGeom>
          <a:noFill/>
        </p:spPr>
        <p:txBody>
          <a:bodyPr wrap="square" rtlCol="0">
            <a:spAutoFit/>
          </a:bodyPr>
          <a:lstStyle/>
          <a:p>
            <a:r>
              <a:rPr lang="en-US" sz="1600" dirty="0"/>
              <a:t>	</a:t>
            </a:r>
            <a:r>
              <a:rPr lang="en-US" sz="1600" dirty="0" smtClean="0"/>
              <a:t>task.run();</a:t>
            </a:r>
          </a:p>
          <a:p>
            <a:endParaRPr lang="en-US" sz="1600" dirty="0" smtClean="0"/>
          </a:p>
          <a:p>
            <a:r>
              <a:rPr lang="en-US" sz="1600" dirty="0"/>
              <a:t>	</a:t>
            </a:r>
            <a:r>
              <a:rPr lang="en-US" sz="1600" dirty="0" smtClean="0"/>
              <a:t>Thread thread = new Thread(task);</a:t>
            </a:r>
          </a:p>
          <a:p>
            <a:r>
              <a:rPr lang="en-US" sz="1600" dirty="0"/>
              <a:t>	</a:t>
            </a:r>
            <a:r>
              <a:rPr lang="en-US" sz="1600" dirty="0" smtClean="0"/>
              <a:t>thread.start();</a:t>
            </a:r>
          </a:p>
          <a:p>
            <a:endParaRPr lang="en-US" sz="1600" dirty="0" smtClean="0"/>
          </a:p>
          <a:p>
            <a:r>
              <a:rPr lang="en-US" sz="1600" dirty="0"/>
              <a:t>	</a:t>
            </a:r>
            <a:r>
              <a:rPr lang="en-US" sz="1600" dirty="0" smtClean="0"/>
              <a:t>new Thread(task).start();		</a:t>
            </a:r>
            <a:endParaRPr lang="en-US" sz="1600" dirty="0"/>
          </a:p>
          <a:p>
            <a:r>
              <a:rPr lang="en-US" sz="1600" dirty="0" smtClean="0"/>
              <a:t>}</a:t>
            </a:r>
          </a:p>
          <a:p>
            <a:endParaRPr lang="en-US" dirty="0"/>
          </a:p>
        </p:txBody>
      </p:sp>
      <p:sp>
        <p:nvSpPr>
          <p:cNvPr id="9" name="TextBox 8"/>
          <p:cNvSpPr txBox="1"/>
          <p:nvPr/>
        </p:nvSpPr>
        <p:spPr>
          <a:xfrm>
            <a:off x="369646" y="3173667"/>
            <a:ext cx="8317154" cy="1169551"/>
          </a:xfrm>
          <a:prstGeom prst="rect">
            <a:avLst/>
          </a:prstGeom>
          <a:noFill/>
        </p:spPr>
        <p:txBody>
          <a:bodyPr wrap="square" rtlCol="0">
            <a:spAutoFit/>
          </a:bodyPr>
          <a:lstStyle/>
          <a:p>
            <a:r>
              <a:rPr lang="en-US" sz="2600" dirty="0" smtClean="0"/>
              <a:t>Still in main method, run on main thread or create tread to run task and start it.</a:t>
            </a:r>
          </a:p>
          <a:p>
            <a:endParaRPr lang="en-US" dirty="0"/>
          </a:p>
        </p:txBody>
      </p:sp>
      <p:sp>
        <p:nvSpPr>
          <p:cNvPr id="10" name="TextBox 9"/>
          <p:cNvSpPr txBox="1"/>
          <p:nvPr/>
        </p:nvSpPr>
        <p:spPr>
          <a:xfrm>
            <a:off x="369646" y="6102150"/>
            <a:ext cx="8317154" cy="769441"/>
          </a:xfrm>
          <a:prstGeom prst="rect">
            <a:avLst/>
          </a:prstGeom>
          <a:noFill/>
        </p:spPr>
        <p:txBody>
          <a:bodyPr wrap="square" rtlCol="0">
            <a:spAutoFit/>
          </a:bodyPr>
          <a:lstStyle/>
          <a:p>
            <a:r>
              <a:rPr lang="en-US" sz="2600" dirty="0" smtClean="0"/>
              <a:t>Can create multiple thread that use same runnable.</a:t>
            </a:r>
          </a:p>
          <a:p>
            <a:endParaRPr lang="en-US" dirty="0"/>
          </a:p>
        </p:txBody>
      </p:sp>
    </p:spTree>
    <p:extLst>
      <p:ext uri="{BB962C8B-B14F-4D97-AF65-F5344CB8AC3E}">
        <p14:creationId xmlns:p14="http://schemas.microsoft.com/office/powerpoint/2010/main" val="286032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 Thread Class</a:t>
            </a:r>
            <a:endParaRPr lang="en-US" dirty="0"/>
          </a:p>
        </p:txBody>
      </p:sp>
      <p:sp>
        <p:nvSpPr>
          <p:cNvPr id="3" name="Content Placeholder 2"/>
          <p:cNvSpPr>
            <a:spLocks noGrp="1"/>
          </p:cNvSpPr>
          <p:nvPr>
            <p:ph idx="1"/>
          </p:nvPr>
        </p:nvSpPr>
        <p:spPr/>
        <p:txBody>
          <a:bodyPr>
            <a:normAutofit/>
          </a:bodyPr>
          <a:lstStyle/>
          <a:p>
            <a:r>
              <a:rPr lang="en-US" dirty="0" smtClean="0"/>
              <a:t>Thread class implements Runnable interface</a:t>
            </a:r>
          </a:p>
          <a:p>
            <a:r>
              <a:rPr lang="en-US" dirty="0" smtClean="0"/>
              <a:t>Drawbacks to extending Class</a:t>
            </a:r>
          </a:p>
          <a:p>
            <a:pPr lvl="1"/>
            <a:r>
              <a:rPr lang="en-US" dirty="0" smtClean="0"/>
              <a:t>Can’t extend other classes</a:t>
            </a:r>
          </a:p>
          <a:p>
            <a:pPr lvl="1"/>
            <a:r>
              <a:rPr lang="en-US" dirty="0" smtClean="0"/>
              <a:t>Not overriding any methods, so not necessary.</a:t>
            </a:r>
          </a:p>
          <a:p>
            <a:pPr lvl="1"/>
            <a:r>
              <a:rPr lang="en-US" dirty="0" smtClean="0"/>
              <a:t>Implement Runnable is preferred.</a:t>
            </a:r>
            <a:endParaRPr lang="en-US" dirty="0" smtClean="0"/>
          </a:p>
          <a:p>
            <a:pPr marL="457200" lvl="1" indent="0">
              <a:buNone/>
            </a:pPr>
            <a:endParaRPr lang="en-US" dirty="0" smtClean="0"/>
          </a:p>
        </p:txBody>
      </p:sp>
    </p:spTree>
    <p:extLst>
      <p:ext uri="{BB962C8B-B14F-4D97-AF65-F5344CB8AC3E}">
        <p14:creationId xmlns:p14="http://schemas.microsoft.com/office/powerpoint/2010/main" val="628416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4493"/>
            <a:ext cx="8229600" cy="5033899"/>
          </a:xfrm>
        </p:spPr>
        <p:txBody>
          <a:bodyPr>
            <a:normAutofit/>
          </a:bodyPr>
          <a:lstStyle/>
          <a:p>
            <a:pPr marL="0" indent="0">
              <a:buNone/>
            </a:pPr>
            <a:r>
              <a:rPr lang="en-US" dirty="0" smtClean="0"/>
              <a:t>To create a thread by extending Thread:</a:t>
            </a:r>
          </a:p>
          <a:p>
            <a:pPr marL="0" indent="0">
              <a:buNone/>
            </a:pPr>
            <a:r>
              <a:rPr lang="en-US" sz="2600" dirty="0" smtClean="0"/>
              <a:t>Create class that extends Thread with run method</a:t>
            </a:r>
          </a:p>
          <a:p>
            <a:pPr marL="0" indent="0">
              <a:buNone/>
            </a:pPr>
            <a:endParaRPr lang="en-US" sz="2800" dirty="0"/>
          </a:p>
          <a:p>
            <a:pPr marL="0" indent="0">
              <a:buNone/>
            </a:pPr>
            <a:endParaRPr lang="en-US" sz="2800" dirty="0" smtClean="0"/>
          </a:p>
          <a:p>
            <a:pPr marL="0" indent="0">
              <a:buNone/>
            </a:pPr>
            <a:endParaRPr lang="en-US" sz="2800" dirty="0"/>
          </a:p>
          <a:p>
            <a:pPr marL="0" indent="0">
              <a:buNone/>
            </a:pPr>
            <a:r>
              <a:rPr lang="en-US" sz="2800" dirty="0" smtClean="0"/>
              <a:t> </a:t>
            </a:r>
            <a:r>
              <a:rPr lang="en-US" sz="1800" dirty="0" smtClean="0"/>
              <a:t>  </a:t>
            </a:r>
          </a:p>
        </p:txBody>
      </p:sp>
      <p:sp>
        <p:nvSpPr>
          <p:cNvPr id="6" name="Rectangle 5"/>
          <p:cNvSpPr/>
          <p:nvPr/>
        </p:nvSpPr>
        <p:spPr>
          <a:xfrm>
            <a:off x="1033113" y="1630094"/>
            <a:ext cx="5904859" cy="1402637"/>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1203719" y="1639570"/>
            <a:ext cx="5904859" cy="1600438"/>
          </a:xfrm>
          <a:prstGeom prst="rect">
            <a:avLst/>
          </a:prstGeom>
          <a:noFill/>
        </p:spPr>
        <p:txBody>
          <a:bodyPr wrap="square" rtlCol="0">
            <a:spAutoFit/>
          </a:bodyPr>
          <a:lstStyle/>
          <a:p>
            <a:r>
              <a:rPr lang="en-US" sz="1600" dirty="0" smtClean="0"/>
              <a:t>public class ExampleThread extends Thread {</a:t>
            </a:r>
          </a:p>
          <a:p>
            <a:r>
              <a:rPr lang="en-US" sz="1600" dirty="0" smtClean="0"/>
              <a:t>	public void run(){</a:t>
            </a:r>
          </a:p>
          <a:p>
            <a:r>
              <a:rPr lang="en-US" sz="1600" dirty="0"/>
              <a:t>	</a:t>
            </a:r>
            <a:r>
              <a:rPr lang="en-US" sz="1600" dirty="0" smtClean="0"/>
              <a:t>	System.out.println(“Hello from thread.”);</a:t>
            </a:r>
          </a:p>
          <a:p>
            <a:r>
              <a:rPr lang="en-US" sz="1600" dirty="0"/>
              <a:t>	</a:t>
            </a:r>
            <a:r>
              <a:rPr lang="en-US" sz="1600" dirty="0" smtClean="0"/>
              <a:t>}</a:t>
            </a:r>
          </a:p>
          <a:p>
            <a:r>
              <a:rPr lang="en-US" sz="1600" dirty="0" smtClean="0"/>
              <a:t>}</a:t>
            </a:r>
          </a:p>
          <a:p>
            <a:endParaRPr lang="en-US" dirty="0"/>
          </a:p>
        </p:txBody>
      </p:sp>
      <p:sp>
        <p:nvSpPr>
          <p:cNvPr id="7" name="Rectangle 6"/>
          <p:cNvSpPr/>
          <p:nvPr/>
        </p:nvSpPr>
        <p:spPr>
          <a:xfrm>
            <a:off x="1033113" y="3876251"/>
            <a:ext cx="5904859" cy="2634639"/>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1203719" y="3904725"/>
            <a:ext cx="5904859" cy="2092881"/>
          </a:xfrm>
          <a:prstGeom prst="rect">
            <a:avLst/>
          </a:prstGeom>
          <a:noFill/>
        </p:spPr>
        <p:txBody>
          <a:bodyPr wrap="square" rtlCol="0">
            <a:spAutoFit/>
          </a:bodyPr>
          <a:lstStyle/>
          <a:p>
            <a:r>
              <a:rPr lang="en-US" sz="1600" dirty="0" smtClean="0"/>
              <a:t>public class Example {</a:t>
            </a:r>
          </a:p>
          <a:p>
            <a:r>
              <a:rPr lang="en-US" sz="1600" dirty="0"/>
              <a:t>	</a:t>
            </a:r>
            <a:r>
              <a:rPr lang="en-US" sz="1600" dirty="0" smtClean="0"/>
              <a:t>public static void main(String[] args) {</a:t>
            </a:r>
          </a:p>
          <a:p>
            <a:r>
              <a:rPr lang="en-US" sz="1600" dirty="0"/>
              <a:t>	</a:t>
            </a:r>
            <a:r>
              <a:rPr lang="en-US" sz="1600" dirty="0" smtClean="0"/>
              <a:t>	Thread t1 = new ExampleThread();</a:t>
            </a:r>
          </a:p>
          <a:p>
            <a:r>
              <a:rPr lang="en-US" sz="1600" dirty="0"/>
              <a:t>	</a:t>
            </a:r>
            <a:r>
              <a:rPr lang="en-US" sz="1600" dirty="0" smtClean="0"/>
              <a:t>	t1.start();</a:t>
            </a:r>
          </a:p>
          <a:p>
            <a:endParaRPr lang="en-US" sz="1600" dirty="0"/>
          </a:p>
          <a:p>
            <a:r>
              <a:rPr lang="en-US" sz="1600" dirty="0" smtClean="0"/>
              <a:t>		(new Thread (new MessageThread()).start();</a:t>
            </a:r>
          </a:p>
          <a:p>
            <a:r>
              <a:rPr lang="en-US" sz="1600" dirty="0"/>
              <a:t>}</a:t>
            </a:r>
            <a:endParaRPr lang="en-US" sz="1600" dirty="0" smtClean="0"/>
          </a:p>
          <a:p>
            <a:endParaRPr lang="en-US" dirty="0"/>
          </a:p>
        </p:txBody>
      </p:sp>
      <p:sp>
        <p:nvSpPr>
          <p:cNvPr id="9" name="TextBox 8"/>
          <p:cNvSpPr txBox="1"/>
          <p:nvPr/>
        </p:nvSpPr>
        <p:spPr>
          <a:xfrm>
            <a:off x="369646" y="3240008"/>
            <a:ext cx="8317154" cy="769441"/>
          </a:xfrm>
          <a:prstGeom prst="rect">
            <a:avLst/>
          </a:prstGeom>
          <a:noFill/>
        </p:spPr>
        <p:txBody>
          <a:bodyPr wrap="square" rtlCol="0">
            <a:spAutoFit/>
          </a:bodyPr>
          <a:lstStyle/>
          <a:p>
            <a:r>
              <a:rPr lang="en-US" sz="2600" dirty="0" smtClean="0"/>
              <a:t>Create class with main method that creates/starts thread</a:t>
            </a:r>
          </a:p>
          <a:p>
            <a:endParaRPr lang="en-US" dirty="0"/>
          </a:p>
        </p:txBody>
      </p:sp>
    </p:spTree>
    <p:extLst>
      <p:ext uri="{BB962C8B-B14F-4D97-AF65-F5344CB8AC3E}">
        <p14:creationId xmlns:p14="http://schemas.microsoft.com/office/powerpoint/2010/main" val="1587912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1719</TotalTime>
  <Words>1814</Words>
  <Application>Microsoft Macintosh PowerPoint</Application>
  <PresentationFormat>On-screen Show (4:3)</PresentationFormat>
  <Paragraphs>267</Paragraphs>
  <Slides>19</Slides>
  <Notes>10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Threads, Executors,  and Runnables</vt:lpstr>
      <vt:lpstr>PowerPoint Presentation</vt:lpstr>
      <vt:lpstr>PowerPoint Presentation</vt:lpstr>
      <vt:lpstr>Create a Thread</vt:lpstr>
      <vt:lpstr>Implement Runnable Interface</vt:lpstr>
      <vt:lpstr>PowerPoint Presentation</vt:lpstr>
      <vt:lpstr>PowerPoint Presentation</vt:lpstr>
      <vt:lpstr>Extend Thread Class</vt:lpstr>
      <vt:lpstr>PowerPoint Presentation</vt:lpstr>
      <vt:lpstr>Methods that work with Threads</vt:lpstr>
      <vt:lpstr>Executors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Sharing Mutable Values</vt:lpstr>
    </vt:vector>
  </TitlesOfParts>
  <Manager/>
  <Company>HP</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 Executors,  and Runnables</dc:title>
  <dc:subject/>
  <dc:creator>David Dresen</dc:creator>
  <cp:keywords/>
  <dc:description/>
  <cp:lastModifiedBy>David Dresen</cp:lastModifiedBy>
  <cp:revision>35</cp:revision>
  <dcterms:created xsi:type="dcterms:W3CDTF">2019-01-17T19:54:24Z</dcterms:created>
  <dcterms:modified xsi:type="dcterms:W3CDTF">2019-01-19T00:33:31Z</dcterms:modified>
  <cp:category/>
</cp:coreProperties>
</file>