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0" r:id="rId3"/>
    <p:sldId id="257" r:id="rId4"/>
    <p:sldId id="280" r:id="rId5"/>
    <p:sldId id="265" r:id="rId6"/>
    <p:sldId id="266" r:id="rId7"/>
    <p:sldId id="261" r:id="rId8"/>
    <p:sldId id="262" r:id="rId9"/>
    <p:sldId id="267" r:id="rId10"/>
    <p:sldId id="281" r:id="rId11"/>
    <p:sldId id="263" r:id="rId12"/>
    <p:sldId id="269" r:id="rId13"/>
    <p:sldId id="272" r:id="rId14"/>
    <p:sldId id="271" r:id="rId15"/>
    <p:sldId id="282" r:id="rId16"/>
    <p:sldId id="273" r:id="rId17"/>
    <p:sldId id="275" r:id="rId18"/>
    <p:sldId id="278" r:id="rId19"/>
    <p:sldId id="27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40" autoAdjust="0"/>
  </p:normalViewPr>
  <p:slideViewPr>
    <p:cSldViewPr snapToGrid="0" snapToObjects="1">
      <p:cViewPr varScale="1">
        <p:scale>
          <a:sx n="72" d="100"/>
          <a:sy n="72" d="100"/>
        </p:scale>
        <p:origin x="-16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CB6D5B-2AFE-5645-90CE-E34E9845C80E}" type="datetimeFigureOut">
              <a:rPr lang="en-US" smtClean="0"/>
              <a:t>1/17/19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C0AAC7-8520-F247-8403-A58CC6F5AB4A}" type="slidenum">
              <a:rPr lang="en-US" smtClean="0"/>
              <a:t>‹#›</a:t>
            </a:fld>
            <a:endParaRPr lang="en-US"/>
          </a:p>
        </p:txBody>
      </p:sp>
    </p:spTree>
    <p:extLst>
      <p:ext uri="{BB962C8B-B14F-4D97-AF65-F5344CB8AC3E}">
        <p14:creationId xmlns:p14="http://schemas.microsoft.com/office/powerpoint/2010/main" val="40773062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thread is a thread of execution in a program.</a:t>
            </a:r>
            <a:r>
              <a:rPr lang="en-US" baseline="0" dirty="0" smtClean="0"/>
              <a:t> You have a main thread, but if you want to do multiple tasks at once you need to create more threads.  </a:t>
            </a:r>
          </a:p>
          <a:p>
            <a:r>
              <a:rPr lang="en-US" baseline="0" dirty="0" smtClean="0"/>
              <a:t>Analogy: You have a business.  You are the main thread. You can do 1 task at a time.  If you want to do things concurrently, you have to hire employees or threads.</a:t>
            </a:r>
          </a:p>
          <a:p>
            <a:r>
              <a:rPr lang="en-US" baseline="0" dirty="0" smtClean="0"/>
              <a:t>There are 2 ways to go about that.  </a:t>
            </a:r>
          </a:p>
          <a:p>
            <a:r>
              <a:rPr lang="en-US" baseline="0" dirty="0" smtClean="0"/>
              <a:t>You can create threads one by one.  They are like temporary employees.  They have a task to do. When their task is done, they leave.</a:t>
            </a:r>
          </a:p>
          <a:p>
            <a:r>
              <a:rPr lang="en-US" baseline="0" dirty="0" smtClean="0"/>
              <a:t>Or you can create an executor.  That is like a manager with a pool of employees.  You give the manager tasks who assigns them to available employees. When the employee is done with the task, the manager gives them another task.</a:t>
            </a:r>
          </a:p>
          <a:p>
            <a:endParaRPr lang="en-US" baseline="0" dirty="0" smtClean="0"/>
          </a:p>
          <a:p>
            <a:r>
              <a:rPr lang="en-US" baseline="0" dirty="0" smtClean="0"/>
              <a:t>Once you have employees, you have to give them tasks.  You can create tasks in a couple of ways.  First, if you are creating threads, you can create a specific type of thread class and instantiate it.  That type of thread always does the same job.  Like hiring a taxi.  </a:t>
            </a:r>
          </a:p>
          <a:p>
            <a:endParaRPr lang="en-US" baseline="0" dirty="0" smtClean="0"/>
          </a:p>
          <a:p>
            <a:r>
              <a:rPr lang="en-US" baseline="0" dirty="0" smtClean="0"/>
              <a:t>Or you can create runnables, which are specific tasks, and then assign them to a generic thread.  Clean the bathroom, mail a package, fix a computer. So you create a runnable and then assign it to a thread.  Or you can submit it to your executor, which will assign it to a thread in the thread pool.</a:t>
            </a:r>
          </a:p>
        </p:txBody>
      </p:sp>
      <p:sp>
        <p:nvSpPr>
          <p:cNvPr id="4" name="Slide Number Placeholder 3"/>
          <p:cNvSpPr>
            <a:spLocks noGrp="1"/>
          </p:cNvSpPr>
          <p:nvPr>
            <p:ph type="sldNum" sz="quarter" idx="10"/>
          </p:nvPr>
        </p:nvSpPr>
        <p:spPr/>
        <p:txBody>
          <a:bodyPr/>
          <a:lstStyle/>
          <a:p>
            <a:fld id="{CEC0AAC7-8520-F247-8403-A58CC6F5AB4A}" type="slidenum">
              <a:rPr lang="en-US" smtClean="0"/>
              <a:t>1</a:t>
            </a:fld>
            <a:endParaRPr lang="en-US"/>
          </a:p>
        </p:txBody>
      </p:sp>
    </p:spTree>
    <p:extLst>
      <p:ext uri="{BB962C8B-B14F-4D97-AF65-F5344CB8AC3E}">
        <p14:creationId xmlns:p14="http://schemas.microsoft.com/office/powerpoint/2010/main" val="3356683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EC0AAC7-8520-F247-8403-A58CC6F5AB4A}" type="slidenum">
              <a:rPr lang="en-US" smtClean="0"/>
              <a:t>11</a:t>
            </a:fld>
            <a:endParaRPr lang="en-US"/>
          </a:p>
        </p:txBody>
      </p:sp>
    </p:spTree>
    <p:extLst>
      <p:ext uri="{BB962C8B-B14F-4D97-AF65-F5344CB8AC3E}">
        <p14:creationId xmlns:p14="http://schemas.microsoft.com/office/powerpoint/2010/main" val="238509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many kinds of executors, </a:t>
            </a:r>
          </a:p>
          <a:p>
            <a:r>
              <a:rPr lang="en-US" baseline="0" dirty="0" smtClean="0"/>
              <a:t>You can create a fixed thread pool with a set number of threads,</a:t>
            </a:r>
          </a:p>
          <a:p>
            <a:r>
              <a:rPr lang="en-US" baseline="0" dirty="0" smtClean="0"/>
              <a:t>Or you can create a flexible sized pool like cached thread pool, which will create and destroy threads if needed.</a:t>
            </a:r>
          </a:p>
          <a:p>
            <a:r>
              <a:rPr lang="en-US" baseline="0" dirty="0" smtClean="0"/>
              <a:t>ScheduledExecutorService can schedule tasks to run after a period of time.</a:t>
            </a:r>
          </a:p>
          <a:p>
            <a:r>
              <a:rPr lang="en-US" baseline="0" dirty="0" smtClean="0"/>
              <a:t>Other kinds of executors too.</a:t>
            </a:r>
          </a:p>
        </p:txBody>
      </p:sp>
      <p:sp>
        <p:nvSpPr>
          <p:cNvPr id="4" name="Slide Number Placeholder 3"/>
          <p:cNvSpPr>
            <a:spLocks noGrp="1"/>
          </p:cNvSpPr>
          <p:nvPr>
            <p:ph type="sldNum" sz="quarter" idx="10"/>
          </p:nvPr>
        </p:nvSpPr>
        <p:spPr/>
        <p:txBody>
          <a:bodyPr/>
          <a:lstStyle/>
          <a:p>
            <a:fld id="{CEC0AAC7-8520-F247-8403-A58CC6F5AB4A}" type="slidenum">
              <a:rPr lang="en-US" smtClean="0"/>
              <a:t>12</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how you</a:t>
            </a:r>
            <a:r>
              <a:rPr lang="en-US" baseline="0" dirty="0" smtClean="0"/>
              <a:t> create an executor with a thread pool.</a:t>
            </a:r>
          </a:p>
          <a:p>
            <a:endParaRPr lang="en-US" baseline="0" dirty="0" smtClean="0"/>
          </a:p>
          <a:p>
            <a:r>
              <a:rPr lang="en-US" baseline="0" dirty="0" smtClean="0"/>
              <a:t>If you create an executor, you have to shut it down before your program can end. If you don’t the program will sit open indefinitely instead of closing.</a:t>
            </a:r>
          </a:p>
          <a:p>
            <a:endParaRPr lang="en-US" baseline="0" dirty="0" smtClean="0"/>
          </a:p>
          <a:p>
            <a:r>
              <a:rPr lang="en-US" baseline="0" dirty="0" smtClean="0"/>
              <a:t>Sort of like if you have a business, you can’t shut down the business until the employees are let go.</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13</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an executor</a:t>
            </a:r>
            <a:r>
              <a:rPr lang="en-US" baseline="0" dirty="0" smtClean="0"/>
              <a:t> you can give it tasks.  You do this by submitting tasks to the executor. The executor will assign the task to a thread in the pool.</a:t>
            </a:r>
          </a:p>
          <a:p>
            <a:endParaRPr lang="en-US" baseline="0" dirty="0" smtClean="0"/>
          </a:p>
          <a:p>
            <a:r>
              <a:rPr lang="en-US" baseline="0" dirty="0" smtClean="0"/>
              <a:t>You can submit tasks directly without creating a runnable.</a:t>
            </a:r>
          </a:p>
          <a:p>
            <a:endParaRPr lang="en-US" baseline="0" dirty="0" smtClean="0"/>
          </a:p>
          <a:p>
            <a:r>
              <a:rPr lang="en-US" baseline="0" dirty="0" smtClean="0"/>
              <a:t>Or you can create a runnable and submit it.</a:t>
            </a:r>
          </a:p>
          <a:p>
            <a:endParaRPr lang="en-US" baseline="0" dirty="0" smtClean="0"/>
          </a:p>
          <a:p>
            <a:r>
              <a:rPr lang="en-US" baseline="0" dirty="0" smtClean="0"/>
              <a:t>Or another option with </a:t>
            </a:r>
            <a:r>
              <a:rPr lang="en-US" baseline="0" dirty="0" err="1" smtClean="0"/>
              <a:t>executables</a:t>
            </a:r>
            <a:r>
              <a:rPr lang="en-US" baseline="0" dirty="0" smtClean="0"/>
              <a:t> is using callables and futures.  Callables tasks where you need a return value.  Like asking an employee to purchase something, or to report back.</a:t>
            </a:r>
          </a:p>
          <a:p>
            <a:r>
              <a:rPr lang="en-US" baseline="0" dirty="0" smtClean="0"/>
              <a:t>They are like runnables, but they can return a value.  And a future gets that value.</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14</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create a callable class by implementing Callable, and then create a new instance of it, or you can create a callable. Here is an example of  a callable class.</a:t>
            </a:r>
          </a:p>
          <a:p>
            <a:r>
              <a:rPr lang="en-US" baseline="0" dirty="0" smtClean="0"/>
              <a:t>You would need to create a new instance of it before using it.</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15</a:t>
            </a:fld>
            <a:endParaRPr lang="en-US"/>
          </a:p>
        </p:txBody>
      </p:sp>
    </p:spTree>
    <p:extLst>
      <p:ext uri="{BB962C8B-B14F-4D97-AF65-F5344CB8AC3E}">
        <p14:creationId xmlns:p14="http://schemas.microsoft.com/office/powerpoint/2010/main" val="2618931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an example of a Callable that would be inside another class.</a:t>
            </a:r>
          </a:p>
          <a:p>
            <a:endParaRPr lang="en-US" baseline="0" dirty="0" smtClean="0"/>
          </a:p>
          <a:p>
            <a:r>
              <a:rPr lang="en-US" baseline="0" dirty="0" smtClean="0"/>
              <a:t>A callable returns a value. So to get that value, you need a future.</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16</a:t>
            </a:fld>
            <a:endParaRPr lang="en-US"/>
          </a:p>
        </p:txBody>
      </p:sp>
    </p:spTree>
    <p:extLst>
      <p:ext uri="{BB962C8B-B14F-4D97-AF65-F5344CB8AC3E}">
        <p14:creationId xmlns:p14="http://schemas.microsoft.com/office/powerpoint/2010/main" val="2618931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the return value for a callable, you need</a:t>
            </a:r>
            <a:r>
              <a:rPr lang="en-US" baseline="0" dirty="0" smtClean="0"/>
              <a:t> to use a future.  </a:t>
            </a:r>
          </a:p>
          <a:p>
            <a:r>
              <a:rPr lang="en-US" baseline="0" dirty="0" smtClean="0"/>
              <a:t>The future saves the return value in a variable, but it doesn’t save it now, it waits until you ask for it.</a:t>
            </a:r>
          </a:p>
          <a:p>
            <a:endParaRPr lang="en-US" baseline="0" dirty="0" smtClean="0"/>
          </a:p>
          <a:p>
            <a:r>
              <a:rPr lang="en-US" baseline="0" dirty="0" smtClean="0"/>
              <a:t>To get it in the future, use get()  Get is blocking, so you don’t want to use it too soon.</a:t>
            </a:r>
          </a:p>
          <a:p>
            <a:r>
              <a:rPr lang="en-US" baseline="0" dirty="0" smtClean="0"/>
              <a:t>Also, to prevent it running forever if the answer is never returned, put a timeout value.</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17</a:t>
            </a:fld>
            <a:endParaRPr lang="en-US"/>
          </a:p>
        </p:txBody>
      </p:sp>
    </p:spTree>
    <p:extLst>
      <p:ext uri="{BB962C8B-B14F-4D97-AF65-F5344CB8AC3E}">
        <p14:creationId xmlns:p14="http://schemas.microsoft.com/office/powerpoint/2010/main" val="493922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submit</a:t>
            </a:r>
            <a:r>
              <a:rPr lang="en-US" baseline="0" dirty="0" smtClean="0"/>
              <a:t> multiple callables at once using InvokeAll or InvokeAny.</a:t>
            </a:r>
          </a:p>
          <a:p>
            <a:r>
              <a:rPr lang="en-US" baseline="0" dirty="0" smtClean="0"/>
              <a:t>InvokeAll will return all of the return values.</a:t>
            </a:r>
          </a:p>
          <a:p>
            <a:r>
              <a:rPr lang="en-US" baseline="0" dirty="0" smtClean="0"/>
              <a:t>InvokeAny will only return the first return value.</a:t>
            </a:r>
          </a:p>
          <a:p>
            <a:endParaRPr lang="en-US" baseline="0" dirty="0" smtClean="0"/>
          </a:p>
          <a:p>
            <a:r>
              <a:rPr lang="en-US" baseline="0" dirty="0" smtClean="0"/>
              <a:t>Here the future is not being saved to a variable, it is just being gotten.</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18</a:t>
            </a:fld>
            <a:endParaRPr lang="en-US"/>
          </a:p>
        </p:txBody>
      </p:sp>
    </p:spTree>
    <p:extLst>
      <p:ext uri="{BB962C8B-B14F-4D97-AF65-F5344CB8AC3E}">
        <p14:creationId xmlns:p14="http://schemas.microsoft.com/office/powerpoint/2010/main" val="2000927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19</a:t>
            </a:fld>
            <a:endParaRPr lang="en-US"/>
          </a:p>
        </p:txBody>
      </p:sp>
    </p:spTree>
    <p:extLst>
      <p:ext uri="{BB962C8B-B14F-4D97-AF65-F5344CB8AC3E}">
        <p14:creationId xmlns:p14="http://schemas.microsoft.com/office/powerpoint/2010/main" val="3558668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2</a:t>
            </a:fld>
            <a:endParaRPr lang="en-US"/>
          </a:p>
        </p:txBody>
      </p:sp>
    </p:spTree>
    <p:extLst>
      <p:ext uri="{BB962C8B-B14F-4D97-AF65-F5344CB8AC3E}">
        <p14:creationId xmlns:p14="http://schemas.microsoft.com/office/powerpoint/2010/main" val="232903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A new</a:t>
            </a:r>
            <a:r>
              <a:rPr lang="en-US" baseline="0" dirty="0" smtClean="0"/>
              <a:t> thread has been created but not started.  AKA a born thread.</a:t>
            </a:r>
          </a:p>
          <a:p>
            <a:r>
              <a:rPr lang="en-US" baseline="0" dirty="0" smtClean="0"/>
              <a:t>Runnable: After thread is started, it is runnable.</a:t>
            </a:r>
          </a:p>
          <a:p>
            <a:r>
              <a:rPr lang="en-US" baseline="0" dirty="0" smtClean="0"/>
              <a:t>Waiting: If the thread is waiting for another thread to perform a task.  Transitions back to runnable when another thread signals it to continue.</a:t>
            </a:r>
          </a:p>
          <a:p>
            <a:r>
              <a:rPr lang="en-US" baseline="0" dirty="0" smtClean="0"/>
              <a:t>Time Waiting: A thread may be set to wait for an interval of time. Transitions back to running when time expires.</a:t>
            </a:r>
          </a:p>
          <a:p>
            <a:r>
              <a:rPr lang="en-US" baseline="0" dirty="0" smtClean="0"/>
              <a:t>Terminated or Dead: Once it completes a task or is terminated.</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3</a:t>
            </a:fld>
            <a:endParaRPr lang="en-US"/>
          </a:p>
        </p:txBody>
      </p:sp>
    </p:spTree>
    <p:extLst>
      <p:ext uri="{BB962C8B-B14F-4D97-AF65-F5344CB8AC3E}">
        <p14:creationId xmlns:p14="http://schemas.microsoft.com/office/powerpoint/2010/main" val="306305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we can create a specific kind of thread or</a:t>
            </a:r>
            <a:r>
              <a:rPr lang="en-US" baseline="0" dirty="0" smtClean="0"/>
              <a:t> we can create a runnable and assign it to a generic thread.</a:t>
            </a:r>
          </a:p>
          <a:p>
            <a:r>
              <a:rPr lang="en-US" baseline="0" dirty="0" smtClean="0"/>
              <a:t>This is the preferred method because it is more flexible.  You can extend another class.</a:t>
            </a:r>
          </a:p>
          <a:p>
            <a:r>
              <a:rPr lang="en-US" baseline="0" dirty="0" smtClean="0"/>
              <a:t>You can also use lambda expressions, like a shorthand way of writing the code.</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4</a:t>
            </a:fld>
            <a:endParaRPr lang="en-US"/>
          </a:p>
        </p:txBody>
      </p:sp>
    </p:spTree>
    <p:extLst>
      <p:ext uri="{BB962C8B-B14F-4D97-AF65-F5344CB8AC3E}">
        <p14:creationId xmlns:p14="http://schemas.microsoft.com/office/powerpoint/2010/main" val="204033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create a class that</a:t>
            </a:r>
            <a:r>
              <a:rPr lang="en-US" baseline="0" dirty="0" smtClean="0"/>
              <a:t> extends Thread.</a:t>
            </a:r>
          </a:p>
          <a:p>
            <a:r>
              <a:rPr lang="en-US" baseline="0" dirty="0" smtClean="0"/>
              <a:t>It must have the run() method to extend Thread.  In run should be any logic that the thread will perform.</a:t>
            </a:r>
          </a:p>
          <a:p>
            <a:endParaRPr lang="en-US" baseline="0" dirty="0" smtClean="0"/>
          </a:p>
          <a:p>
            <a:r>
              <a:rPr lang="en-US" baseline="0" dirty="0" smtClean="0"/>
              <a:t>The main class is where you create and run the thread.  First, create new instance of the class where the run method is.</a:t>
            </a:r>
          </a:p>
          <a:p>
            <a:r>
              <a:rPr lang="en-US" baseline="0" dirty="0" smtClean="0"/>
              <a:t>Then create a new thread with the class instance as an argument.</a:t>
            </a:r>
          </a:p>
          <a:p>
            <a:r>
              <a:rPr lang="en-US" baseline="0" dirty="0" smtClean="0"/>
              <a:t>Then start the thread with the start method.  Start calls the run method in the class instance.  Which causes the thread to become runnable.  When it has finished, the thread dies.</a:t>
            </a:r>
          </a:p>
          <a:p>
            <a:endParaRPr lang="en-US" baseline="0" dirty="0" smtClean="0"/>
          </a:p>
          <a:p>
            <a:r>
              <a:rPr lang="en-US" baseline="0" dirty="0" smtClean="0"/>
              <a:t>This code can be simplified to one line. create thread, and start all at once.  Drawback to this is it can’t be referenced again. </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5</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create a class that</a:t>
            </a:r>
            <a:r>
              <a:rPr lang="en-US" baseline="0" dirty="0" smtClean="0"/>
              <a:t> extends Thread.</a:t>
            </a:r>
          </a:p>
          <a:p>
            <a:r>
              <a:rPr lang="en-US" baseline="0" dirty="0" smtClean="0"/>
              <a:t>It must have the run() method to extend Thread.  In run should be any logic that the thread will perform.</a:t>
            </a:r>
          </a:p>
          <a:p>
            <a:endParaRPr lang="en-US" baseline="0" dirty="0" smtClean="0"/>
          </a:p>
          <a:p>
            <a:r>
              <a:rPr lang="en-US" baseline="0" dirty="0" smtClean="0"/>
              <a:t>The main class is where you create and run the thread.  First, create new instance of the class where the run method is.</a:t>
            </a:r>
          </a:p>
          <a:p>
            <a:r>
              <a:rPr lang="en-US" baseline="0" dirty="0" smtClean="0"/>
              <a:t>Then create a new thread with the class instance as an argument.</a:t>
            </a:r>
          </a:p>
          <a:p>
            <a:r>
              <a:rPr lang="en-US" baseline="0" dirty="0" smtClean="0"/>
              <a:t>Then start the thread with the start method.  Start calls the run method in the class instance.  Which causes the thread to become runnable.  When it has finished, the thread dies.</a:t>
            </a:r>
          </a:p>
          <a:p>
            <a:endParaRPr lang="en-US" baseline="0" dirty="0" smtClean="0"/>
          </a:p>
          <a:p>
            <a:r>
              <a:rPr lang="en-US" baseline="0" dirty="0" smtClean="0"/>
              <a:t>This code can be simplified to one line. create thread, and start all at once.  Drawback to this is it can’t be referenced again. </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6</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thing you can do is create a specific thread</a:t>
            </a:r>
            <a:r>
              <a:rPr lang="en-US" baseline="0" dirty="0" smtClean="0"/>
              <a:t> class that does one task. This is not the preferred method because it is less flexible.</a:t>
            </a:r>
          </a:p>
          <a:p>
            <a:endParaRPr lang="en-US" dirty="0" smtClean="0"/>
          </a:p>
          <a:p>
            <a:endParaRPr lang="en-US" baseline="0" dirty="0" smtClean="0"/>
          </a:p>
          <a:p>
            <a:r>
              <a:rPr lang="en-US" baseline="0" dirty="0" smtClean="0"/>
              <a:t>Drawbacks</a:t>
            </a:r>
          </a:p>
          <a:p>
            <a:r>
              <a:rPr lang="en-US" baseline="0" dirty="0" smtClean="0"/>
              <a:t>You can only extend one class, so it limits your options for extending other classes.</a:t>
            </a:r>
          </a:p>
          <a:p>
            <a:r>
              <a:rPr lang="en-US" baseline="0" dirty="0" smtClean="0"/>
              <a:t>Only do this if you are going to override more than just the run method.</a:t>
            </a:r>
          </a:p>
        </p:txBody>
      </p:sp>
      <p:sp>
        <p:nvSpPr>
          <p:cNvPr id="4" name="Slide Number Placeholder 3"/>
          <p:cNvSpPr>
            <a:spLocks noGrp="1"/>
          </p:cNvSpPr>
          <p:nvPr>
            <p:ph type="sldNum" sz="quarter" idx="10"/>
          </p:nvPr>
        </p:nvSpPr>
        <p:spPr/>
        <p:txBody>
          <a:bodyPr/>
          <a:lstStyle/>
          <a:p>
            <a:fld id="{CEC0AAC7-8520-F247-8403-A58CC6F5AB4A}" type="slidenum">
              <a:rPr lang="en-US" smtClean="0"/>
              <a:t>7</a:t>
            </a:fld>
            <a:endParaRPr lang="en-US"/>
          </a:p>
        </p:txBody>
      </p:sp>
    </p:spTree>
    <p:extLst>
      <p:ext uri="{BB962C8B-B14F-4D97-AF65-F5344CB8AC3E}">
        <p14:creationId xmlns:p14="http://schemas.microsoft.com/office/powerpoint/2010/main" val="92082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create a class that</a:t>
            </a:r>
            <a:r>
              <a:rPr lang="en-US" baseline="0" dirty="0" smtClean="0"/>
              <a:t> extends Thread.</a:t>
            </a:r>
          </a:p>
          <a:p>
            <a:r>
              <a:rPr lang="en-US" baseline="0" dirty="0" smtClean="0"/>
              <a:t>It must have the run() method to extend Thread.  In run should be any logic that the thread will perform.</a:t>
            </a:r>
          </a:p>
          <a:p>
            <a:endParaRPr lang="en-US" baseline="0" dirty="0" smtClean="0"/>
          </a:p>
          <a:p>
            <a:r>
              <a:rPr lang="en-US" baseline="0" dirty="0" smtClean="0"/>
              <a:t>The main class is where you create and run the thread.  First, create new instance of the class where the run method is.</a:t>
            </a:r>
          </a:p>
          <a:p>
            <a:r>
              <a:rPr lang="en-US" baseline="0" dirty="0" smtClean="0"/>
              <a:t>Then create a new thread with the class instance as an argument.</a:t>
            </a:r>
          </a:p>
          <a:p>
            <a:r>
              <a:rPr lang="en-US" baseline="0" dirty="0" smtClean="0"/>
              <a:t>Then start the thread with the start method.  Start calls the run method in the class instance.  Which causes the thread to become runnable.  When it has finished, the thread dies.</a:t>
            </a:r>
          </a:p>
          <a:p>
            <a:endParaRPr lang="en-US" baseline="0" dirty="0" smtClean="0"/>
          </a:p>
          <a:p>
            <a:r>
              <a:rPr lang="en-US" baseline="0" dirty="0" smtClean="0"/>
              <a:t>This code can be simplified to one line. create thread, and start all at once.  Drawback to this is it can’t be referenced again. </a:t>
            </a:r>
            <a:endParaRPr lang="en-US" dirty="0"/>
          </a:p>
        </p:txBody>
      </p:sp>
      <p:sp>
        <p:nvSpPr>
          <p:cNvPr id="4" name="Slide Number Placeholder 3"/>
          <p:cNvSpPr>
            <a:spLocks noGrp="1"/>
          </p:cNvSpPr>
          <p:nvPr>
            <p:ph type="sldNum" sz="quarter" idx="10"/>
          </p:nvPr>
        </p:nvSpPr>
        <p:spPr/>
        <p:txBody>
          <a:bodyPr/>
          <a:lstStyle/>
          <a:p>
            <a:fld id="{CEC0AAC7-8520-F247-8403-A58CC6F5AB4A}" type="slidenum">
              <a:rPr lang="en-US" smtClean="0"/>
              <a:t>8</a:t>
            </a:fld>
            <a:endParaRPr lang="en-US"/>
          </a:p>
        </p:txBody>
      </p:sp>
    </p:spTree>
    <p:extLst>
      <p:ext uri="{BB962C8B-B14F-4D97-AF65-F5344CB8AC3E}">
        <p14:creationId xmlns:p14="http://schemas.microsoft.com/office/powerpoint/2010/main" val="141600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Rather than creating a thread</a:t>
            </a:r>
            <a:r>
              <a:rPr lang="en-US" baseline="0" dirty="0" smtClean="0"/>
              <a:t> each time you need one, you can create an executor or executor service to handle creation and assigning of tasks.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Like hiring a manager and a pool of employees. Threads don’t leave when they are done, they come back to the pool to be reassigned. </a:t>
            </a:r>
          </a:p>
          <a:p>
            <a:r>
              <a:rPr lang="en-US" baseline="0" dirty="0" smtClean="0"/>
              <a:t>You submit the task to the executor service, which assigns tasks to the threads.  As a thread becomes available, it is given a new task. </a:t>
            </a:r>
          </a:p>
          <a:p>
            <a:endParaRPr lang="en-US" baseline="0" dirty="0" smtClean="0"/>
          </a:p>
          <a:p>
            <a:r>
              <a:rPr lang="en-US" baseline="0" dirty="0" smtClean="0"/>
              <a:t>Carefully choose the thread pool size.  Too many threads take up space, but not enough will slow your program.</a:t>
            </a:r>
            <a:endParaRPr lang="en-US" baseline="0" dirty="0" smtClean="0"/>
          </a:p>
        </p:txBody>
      </p:sp>
      <p:sp>
        <p:nvSpPr>
          <p:cNvPr id="4" name="Slide Number Placeholder 3"/>
          <p:cNvSpPr>
            <a:spLocks noGrp="1"/>
          </p:cNvSpPr>
          <p:nvPr>
            <p:ph type="sldNum" sz="quarter" idx="10"/>
          </p:nvPr>
        </p:nvSpPr>
        <p:spPr/>
        <p:txBody>
          <a:bodyPr/>
          <a:lstStyle/>
          <a:p>
            <a:fld id="{CEC0AAC7-8520-F247-8403-A58CC6F5AB4A}" type="slidenum">
              <a:rPr lang="en-US" smtClean="0"/>
              <a:t>10</a:t>
            </a:fld>
            <a:endParaRPr lang="en-US"/>
          </a:p>
        </p:txBody>
      </p:sp>
    </p:spTree>
    <p:extLst>
      <p:ext uri="{BB962C8B-B14F-4D97-AF65-F5344CB8AC3E}">
        <p14:creationId xmlns:p14="http://schemas.microsoft.com/office/powerpoint/2010/main" val="92082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345693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221430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123492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340669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C84855-2215-C943-9AED-8B7B121C9D33}"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64956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84855-2215-C943-9AED-8B7B121C9D33}"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294764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84855-2215-C943-9AED-8B7B121C9D33}" type="datetimeFigureOut">
              <a:rPr lang="en-US" smtClean="0"/>
              <a:t>1/17/19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311098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84855-2215-C943-9AED-8B7B121C9D33}" type="datetimeFigureOut">
              <a:rPr lang="en-US" smtClean="0"/>
              <a:t>1/17/19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81891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4855-2215-C943-9AED-8B7B121C9D33}" type="datetimeFigureOut">
              <a:rPr lang="en-US" smtClean="0"/>
              <a:t>1/17/19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288412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84855-2215-C943-9AED-8B7B121C9D33}"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157308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84855-2215-C943-9AED-8B7B121C9D33}"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75733-BCFE-C143-8A9F-5B3F8197C167}" type="slidenum">
              <a:rPr lang="en-US" smtClean="0"/>
              <a:t>‹#›</a:t>
            </a:fld>
            <a:endParaRPr lang="en-US"/>
          </a:p>
        </p:txBody>
      </p:sp>
    </p:spTree>
    <p:extLst>
      <p:ext uri="{BB962C8B-B14F-4D97-AF65-F5344CB8AC3E}">
        <p14:creationId xmlns:p14="http://schemas.microsoft.com/office/powerpoint/2010/main" val="1618189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4855-2215-C943-9AED-8B7B121C9D33}" type="datetimeFigureOut">
              <a:rPr lang="en-US" smtClean="0"/>
              <a:t>1/17/19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75733-BCFE-C143-8A9F-5B3F8197C167}" type="slidenum">
              <a:rPr lang="en-US" smtClean="0"/>
              <a:t>‹#›</a:t>
            </a:fld>
            <a:endParaRPr lang="en-US"/>
          </a:p>
        </p:txBody>
      </p:sp>
    </p:spTree>
    <p:extLst>
      <p:ext uri="{BB962C8B-B14F-4D97-AF65-F5344CB8AC3E}">
        <p14:creationId xmlns:p14="http://schemas.microsoft.com/office/powerpoint/2010/main" val="444111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8365"/>
            <a:ext cx="7772400" cy="1470025"/>
          </a:xfrm>
        </p:spPr>
        <p:txBody>
          <a:bodyPr/>
          <a:lstStyle/>
          <a:p>
            <a:r>
              <a:rPr lang="en-US" dirty="0" smtClean="0"/>
              <a:t>Threads and Executors </a:t>
            </a:r>
            <a:br>
              <a:rPr lang="en-US" dirty="0" smtClean="0"/>
            </a:br>
            <a:endParaRPr lang="en-US" dirty="0"/>
          </a:p>
        </p:txBody>
      </p:sp>
      <p:pic>
        <p:nvPicPr>
          <p:cNvPr id="4" name="Picture 3" descr="temporary-employee-black-shi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559" y="1213913"/>
            <a:ext cx="2063188" cy="2063188"/>
          </a:xfrm>
          <a:prstGeom prst="rect">
            <a:avLst/>
          </a:prstGeom>
        </p:spPr>
      </p:pic>
      <p:pic>
        <p:nvPicPr>
          <p:cNvPr id="5" name="Picture 4" descr="6a00e54ee3905b883301b7c6d462ab97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6838" y="1321255"/>
            <a:ext cx="2914153" cy="1946654"/>
          </a:xfrm>
          <a:prstGeom prst="rect">
            <a:avLst/>
          </a:prstGeom>
        </p:spPr>
      </p:pic>
      <p:sp>
        <p:nvSpPr>
          <p:cNvPr id="7" name="Title 1"/>
          <p:cNvSpPr txBox="1">
            <a:spLocks/>
          </p:cNvSpPr>
          <p:nvPr/>
        </p:nvSpPr>
        <p:spPr>
          <a:xfrm>
            <a:off x="2956702" y="3747498"/>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t>Implement Runnable</a:t>
            </a:r>
            <a:r>
              <a:rPr lang="en-US" dirty="0" smtClean="0"/>
              <a:t/>
            </a:r>
            <a:br>
              <a:rPr lang="en-US" dirty="0" smtClean="0"/>
            </a:br>
            <a:endParaRPr lang="en-US" dirty="0"/>
          </a:p>
        </p:txBody>
      </p:sp>
      <p:pic>
        <p:nvPicPr>
          <p:cNvPr id="8" name="Picture 7" descr="Tips-to-Managing-Task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5079" y="4583859"/>
            <a:ext cx="2898893" cy="1929181"/>
          </a:xfrm>
          <a:prstGeom prst="rect">
            <a:avLst/>
          </a:prstGeom>
        </p:spPr>
      </p:pic>
      <p:pic>
        <p:nvPicPr>
          <p:cNvPr id="10" name="Picture 9" descr="img2.thejournal.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6622" y="4571528"/>
            <a:ext cx="2912268" cy="1941512"/>
          </a:xfrm>
          <a:prstGeom prst="rect">
            <a:avLst/>
          </a:prstGeom>
        </p:spPr>
      </p:pic>
      <p:sp>
        <p:nvSpPr>
          <p:cNvPr id="11" name="Title 1"/>
          <p:cNvSpPr txBox="1">
            <a:spLocks/>
          </p:cNvSpPr>
          <p:nvPr/>
        </p:nvSpPr>
        <p:spPr>
          <a:xfrm>
            <a:off x="-1464400" y="3738306"/>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t>Extend Thread</a:t>
            </a:r>
            <a:r>
              <a:rPr lang="en-US" dirty="0" smtClean="0"/>
              <a:t/>
            </a:r>
            <a:br>
              <a:rPr lang="en-US" dirty="0" smtClean="0"/>
            </a:br>
            <a:endParaRPr lang="en-US" dirty="0"/>
          </a:p>
        </p:txBody>
      </p:sp>
    </p:spTree>
    <p:extLst>
      <p:ext uri="{BB962C8B-B14F-4D97-AF65-F5344CB8AC3E}">
        <p14:creationId xmlns:p14="http://schemas.microsoft.com/office/powerpoint/2010/main" val="143707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Executor</a:t>
            </a:r>
            <a:endParaRPr lang="en-US" dirty="0"/>
          </a:p>
        </p:txBody>
      </p:sp>
      <p:sp>
        <p:nvSpPr>
          <p:cNvPr id="3" name="Content Placeholder 2"/>
          <p:cNvSpPr>
            <a:spLocks noGrp="1"/>
          </p:cNvSpPr>
          <p:nvPr>
            <p:ph idx="1"/>
          </p:nvPr>
        </p:nvSpPr>
        <p:spPr>
          <a:xfrm>
            <a:off x="457200" y="3329033"/>
            <a:ext cx="8229600" cy="4525963"/>
          </a:xfrm>
        </p:spPr>
        <p:txBody>
          <a:bodyPr>
            <a:normAutofit/>
          </a:bodyPr>
          <a:lstStyle/>
          <a:p>
            <a:pPr marL="0" indent="0" algn="ctr">
              <a:buNone/>
            </a:pPr>
            <a:r>
              <a:rPr lang="en-US" sz="2400" dirty="0" smtClean="0"/>
              <a:t>Hire a manager and pool of employees</a:t>
            </a:r>
          </a:p>
          <a:p>
            <a:r>
              <a:rPr lang="en-US" dirty="0" smtClean="0"/>
              <a:t>Preferred over working with threads directly</a:t>
            </a:r>
          </a:p>
          <a:p>
            <a:r>
              <a:rPr lang="en-US" dirty="0" smtClean="0"/>
              <a:t>Creating threads individually has overhead.</a:t>
            </a:r>
          </a:p>
          <a:p>
            <a:r>
              <a:rPr lang="en-US" dirty="0" smtClean="0"/>
              <a:t>Carefully choose the size of your thread pool</a:t>
            </a:r>
          </a:p>
          <a:p>
            <a:pPr lvl="1"/>
            <a:r>
              <a:rPr lang="en-US" dirty="0" smtClean="0"/>
              <a:t>Don’t want unused threads sitting around</a:t>
            </a:r>
          </a:p>
          <a:p>
            <a:pPr lvl="1"/>
            <a:r>
              <a:rPr lang="en-US" dirty="0" smtClean="0"/>
              <a:t>Don’t want tasks to take a long time</a:t>
            </a:r>
            <a:endParaRPr lang="en-US" dirty="0" smtClean="0"/>
          </a:p>
          <a:p>
            <a:pPr marL="457200" lvl="1" indent="0">
              <a:buNone/>
            </a:pPr>
            <a:endParaRPr lang="en-US" dirty="0" smtClean="0"/>
          </a:p>
        </p:txBody>
      </p:sp>
      <p:pic>
        <p:nvPicPr>
          <p:cNvPr id="5" name="Picture 4" descr="6a00e54ee3905b883301b7c6d462ab97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952" y="1265651"/>
            <a:ext cx="2914153" cy="1946654"/>
          </a:xfrm>
          <a:prstGeom prst="rect">
            <a:avLst/>
          </a:prstGeom>
        </p:spPr>
      </p:pic>
    </p:spTree>
    <p:extLst>
      <p:ext uri="{BB962C8B-B14F-4D97-AF65-F5344CB8AC3E}">
        <p14:creationId xmlns:p14="http://schemas.microsoft.com/office/powerpoint/2010/main" val="117534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a:t>
            </a:r>
            <a:endParaRPr lang="en-US" dirty="0"/>
          </a:p>
        </p:txBody>
      </p:sp>
      <p:pic>
        <p:nvPicPr>
          <p:cNvPr id="7" name="Picture 6" descr="Screen Shot 2019-01-18 at 12.03.2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08660"/>
            <a:ext cx="8128000" cy="4521200"/>
          </a:xfrm>
          <a:prstGeom prst="rect">
            <a:avLst/>
          </a:prstGeom>
        </p:spPr>
      </p:pic>
    </p:spTree>
    <p:extLst>
      <p:ext uri="{BB962C8B-B14F-4D97-AF65-F5344CB8AC3E}">
        <p14:creationId xmlns:p14="http://schemas.microsoft.com/office/powerpoint/2010/main" val="17461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3"/>
            <a:ext cx="8229600" cy="4550559"/>
          </a:xfrm>
        </p:spPr>
        <p:txBody>
          <a:bodyPr>
            <a:normAutofit/>
          </a:bodyPr>
          <a:lstStyle/>
          <a:p>
            <a:pPr marL="0" indent="0">
              <a:buNone/>
            </a:pPr>
            <a:r>
              <a:rPr lang="en-US" dirty="0" smtClean="0"/>
              <a:t>There are many kinds of executors:</a:t>
            </a:r>
          </a:p>
          <a:p>
            <a:pPr marL="0" indent="0">
              <a:buNone/>
            </a:pPr>
            <a:r>
              <a:rPr lang="en-US" sz="2600" dirty="0" smtClean="0"/>
              <a:t>ExecutorService</a:t>
            </a:r>
          </a:p>
          <a:p>
            <a:r>
              <a:rPr lang="en-US" sz="2200" dirty="0" smtClean="0"/>
              <a:t>newSingleThreadExecutor(); </a:t>
            </a:r>
          </a:p>
          <a:p>
            <a:pPr lvl="1"/>
            <a:r>
              <a:rPr lang="en-US" sz="1800" dirty="0" smtClean="0"/>
              <a:t>Creates 1 thread.</a:t>
            </a:r>
          </a:p>
          <a:p>
            <a:r>
              <a:rPr lang="en-US" sz="2200" dirty="0" smtClean="0"/>
              <a:t>newFixedThreadPool(1); </a:t>
            </a:r>
          </a:p>
          <a:p>
            <a:pPr lvl="1"/>
            <a:r>
              <a:rPr lang="en-US" sz="1800" dirty="0" smtClean="0"/>
              <a:t>Creates number of threads specified.</a:t>
            </a:r>
          </a:p>
          <a:p>
            <a:r>
              <a:rPr lang="en-US" sz="2200" dirty="0" smtClean="0"/>
              <a:t>newWorkStealingPool(); </a:t>
            </a:r>
          </a:p>
          <a:p>
            <a:pPr lvl="1"/>
            <a:r>
              <a:rPr lang="en-US" sz="1800" dirty="0" smtClean="0"/>
              <a:t>Creates thread pool using all available processors. Idle threads can steal jobs from busy threads.</a:t>
            </a:r>
          </a:p>
          <a:p>
            <a:r>
              <a:rPr lang="en-US" sz="2200" dirty="0" smtClean="0"/>
              <a:t>newCachedThreadPool(); </a:t>
            </a:r>
          </a:p>
          <a:p>
            <a:pPr lvl="1"/>
            <a:r>
              <a:rPr lang="en-US" sz="1800" dirty="0" smtClean="0"/>
              <a:t>Creates new threads as needed, but reuses threads if available.</a:t>
            </a:r>
          </a:p>
        </p:txBody>
      </p:sp>
      <p:sp>
        <p:nvSpPr>
          <p:cNvPr id="11" name="Content Placeholder 2"/>
          <p:cNvSpPr txBox="1">
            <a:spLocks/>
          </p:cNvSpPr>
          <p:nvPr/>
        </p:nvSpPr>
        <p:spPr>
          <a:xfrm>
            <a:off x="457200" y="4771537"/>
            <a:ext cx="8229600" cy="17452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600" dirty="0" smtClean="0"/>
              <a:t>ScheduledExecutorService</a:t>
            </a:r>
          </a:p>
          <a:p>
            <a:r>
              <a:rPr lang="en-US" sz="2600" dirty="0" smtClean="0"/>
              <a:t>newScheduledThreadPool(1);</a:t>
            </a:r>
          </a:p>
          <a:p>
            <a:pPr lvl="1"/>
            <a:r>
              <a:rPr lang="en-US" sz="2200" dirty="0" smtClean="0"/>
              <a:t>Creates executor capable of scheduling tasks to run periodically.</a:t>
            </a:r>
            <a:endParaRPr lang="en-US" sz="2200" dirty="0"/>
          </a:p>
        </p:txBody>
      </p:sp>
    </p:spTree>
    <p:extLst>
      <p:ext uri="{BB962C8B-B14F-4D97-AF65-F5344CB8AC3E}">
        <p14:creationId xmlns:p14="http://schemas.microsoft.com/office/powerpoint/2010/main" val="225209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4"/>
            <a:ext cx="8229600" cy="2871502"/>
          </a:xfrm>
        </p:spPr>
        <p:txBody>
          <a:bodyPr>
            <a:normAutofit/>
          </a:bodyPr>
          <a:lstStyle/>
          <a:p>
            <a:pPr marL="0" indent="0">
              <a:buNone/>
            </a:pPr>
            <a:r>
              <a:rPr lang="en-US" dirty="0" smtClean="0"/>
              <a:t>Create an Executor:</a:t>
            </a:r>
            <a:endParaRPr lang="en-US" sz="2800" dirty="0"/>
          </a:p>
          <a:p>
            <a:pPr marL="0" indent="0">
              <a:buNone/>
            </a:pPr>
            <a:endParaRPr lang="en-US" sz="2800" dirty="0" smtClean="0"/>
          </a:p>
          <a:p>
            <a:pPr marL="0" indent="0">
              <a:buNone/>
            </a:pPr>
            <a:endParaRPr lang="en-US" sz="2800" dirty="0"/>
          </a:p>
        </p:txBody>
      </p:sp>
      <p:sp>
        <p:nvSpPr>
          <p:cNvPr id="6" name="Rectangle 5"/>
          <p:cNvSpPr/>
          <p:nvPr/>
        </p:nvSpPr>
        <p:spPr>
          <a:xfrm>
            <a:off x="1033113" y="1070952"/>
            <a:ext cx="6508930" cy="530710"/>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080427"/>
            <a:ext cx="5904859" cy="338554"/>
          </a:xfrm>
          <a:prstGeom prst="rect">
            <a:avLst/>
          </a:prstGeom>
          <a:noFill/>
        </p:spPr>
        <p:txBody>
          <a:bodyPr wrap="square" rtlCol="0">
            <a:spAutoFit/>
          </a:bodyPr>
          <a:lstStyle/>
          <a:p>
            <a:r>
              <a:rPr lang="en-US" sz="1600" dirty="0" smtClean="0"/>
              <a:t>ExecutorService executor = Executors.newFixedThreadPool(1);</a:t>
            </a:r>
          </a:p>
        </p:txBody>
      </p:sp>
      <p:sp>
        <p:nvSpPr>
          <p:cNvPr id="7" name="Rectangle 6"/>
          <p:cNvSpPr/>
          <p:nvPr/>
        </p:nvSpPr>
        <p:spPr>
          <a:xfrm>
            <a:off x="1033113" y="2953416"/>
            <a:ext cx="6508930" cy="382338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2953415"/>
            <a:ext cx="6929667" cy="4308872"/>
          </a:xfrm>
          <a:prstGeom prst="rect">
            <a:avLst/>
          </a:prstGeom>
          <a:noFill/>
        </p:spPr>
        <p:txBody>
          <a:bodyPr wrap="square" rtlCol="0">
            <a:spAutoFit/>
          </a:bodyPr>
          <a:lstStyle/>
          <a:p>
            <a:r>
              <a:rPr lang="en-US" sz="1600" dirty="0" smtClean="0"/>
              <a:t>executor.shutdown(); </a:t>
            </a:r>
          </a:p>
          <a:p>
            <a:r>
              <a:rPr lang="en-US" sz="1600" dirty="0" smtClean="0"/>
              <a:t>// this will not stop immediately, but wait for threads to finish tasks. </a:t>
            </a:r>
          </a:p>
          <a:p>
            <a:endParaRPr lang="en-US" sz="1600" dirty="0"/>
          </a:p>
          <a:p>
            <a:r>
              <a:rPr lang="en-US" sz="1600" dirty="0" smtClean="0"/>
              <a:t>executor.shutdownNow();</a:t>
            </a:r>
          </a:p>
          <a:p>
            <a:r>
              <a:rPr lang="en-US" sz="1600" dirty="0" smtClean="0"/>
              <a:t>// this will stop all tasks immediately and shut down.</a:t>
            </a:r>
          </a:p>
          <a:p>
            <a:endParaRPr lang="en-US" sz="1600" dirty="0" smtClean="0"/>
          </a:p>
          <a:p>
            <a:r>
              <a:rPr lang="en-US" sz="1600" dirty="0" smtClean="0"/>
              <a:t>Suggested shutdown method</a:t>
            </a:r>
          </a:p>
          <a:p>
            <a:r>
              <a:rPr lang="en-US" sz="1600" dirty="0" smtClean="0"/>
              <a:t>executor.shutdown();</a:t>
            </a:r>
          </a:p>
          <a:p>
            <a:r>
              <a:rPr lang="en-US" sz="1600" dirty="0" smtClean="0"/>
              <a:t>try {</a:t>
            </a:r>
          </a:p>
          <a:p>
            <a:r>
              <a:rPr lang="en-US" sz="1600" dirty="0"/>
              <a:t>	</a:t>
            </a:r>
            <a:r>
              <a:rPr lang="en-US" sz="1600" dirty="0" smtClean="0"/>
              <a:t>if (!executor.awaitTermination(800, TimeUnit.MILLISECONDS)) {</a:t>
            </a:r>
          </a:p>
          <a:p>
            <a:r>
              <a:rPr lang="en-US" sz="1600" dirty="0"/>
              <a:t>	</a:t>
            </a:r>
            <a:r>
              <a:rPr lang="en-US" sz="1600" dirty="0" smtClean="0"/>
              <a:t>	executor.shutdownNow();</a:t>
            </a:r>
          </a:p>
          <a:p>
            <a:r>
              <a:rPr lang="en-US" sz="1600" dirty="0" smtClean="0"/>
              <a:t>	}</a:t>
            </a:r>
          </a:p>
          <a:p>
            <a:r>
              <a:rPr lang="en-US" sz="1600" dirty="0" smtClean="0"/>
              <a:t>catch (InterruptedException e) {</a:t>
            </a:r>
          </a:p>
          <a:p>
            <a:r>
              <a:rPr lang="en-US" sz="1600" dirty="0"/>
              <a:t>	</a:t>
            </a:r>
            <a:r>
              <a:rPr lang="en-US" sz="1600" dirty="0" smtClean="0"/>
              <a:t>executor.shutdownNow();</a:t>
            </a:r>
          </a:p>
          <a:p>
            <a:r>
              <a:rPr lang="en-US" sz="1600" dirty="0" smtClean="0"/>
              <a:t>}</a:t>
            </a:r>
          </a:p>
          <a:p>
            <a:endParaRPr lang="en-US" sz="1600" dirty="0"/>
          </a:p>
          <a:p>
            <a:endParaRPr lang="en-US" dirty="0"/>
          </a:p>
        </p:txBody>
      </p:sp>
      <p:sp>
        <p:nvSpPr>
          <p:cNvPr id="9" name="TextBox 8"/>
          <p:cNvSpPr txBox="1"/>
          <p:nvPr/>
        </p:nvSpPr>
        <p:spPr>
          <a:xfrm>
            <a:off x="457200" y="1572468"/>
            <a:ext cx="8317154" cy="1600438"/>
          </a:xfrm>
          <a:prstGeom prst="rect">
            <a:avLst/>
          </a:prstGeom>
          <a:noFill/>
        </p:spPr>
        <p:txBody>
          <a:bodyPr wrap="square" rtlCol="0">
            <a:spAutoFit/>
          </a:bodyPr>
          <a:lstStyle/>
          <a:p>
            <a:r>
              <a:rPr lang="en-US" sz="3200" dirty="0" smtClean="0"/>
              <a:t>Stop an Executor:</a:t>
            </a:r>
          </a:p>
          <a:p>
            <a:r>
              <a:rPr lang="en-US" sz="2400" dirty="0" smtClean="0"/>
              <a:t>The executor won’t stop </a:t>
            </a:r>
            <a:r>
              <a:rPr lang="en-US" sz="2400" dirty="0" smtClean="0"/>
              <a:t>by itself. It</a:t>
            </a:r>
            <a:r>
              <a:rPr lang="en-US" sz="2400" dirty="0" smtClean="0"/>
              <a:t> must </a:t>
            </a:r>
            <a:r>
              <a:rPr lang="en-US" sz="2400" dirty="0" smtClean="0"/>
              <a:t>be stopped before the program can end.</a:t>
            </a:r>
            <a:endParaRPr lang="en-US" sz="2400" dirty="0" smtClean="0"/>
          </a:p>
          <a:p>
            <a:endParaRPr lang="en-US" dirty="0"/>
          </a:p>
        </p:txBody>
      </p:sp>
    </p:spTree>
    <p:extLst>
      <p:ext uri="{BB962C8B-B14F-4D97-AF65-F5344CB8AC3E}">
        <p14:creationId xmlns:p14="http://schemas.microsoft.com/office/powerpoint/2010/main" val="308558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4"/>
            <a:ext cx="8229600" cy="1320300"/>
          </a:xfrm>
        </p:spPr>
        <p:txBody>
          <a:bodyPr>
            <a:normAutofit/>
          </a:bodyPr>
          <a:lstStyle/>
          <a:p>
            <a:pPr marL="0" indent="0">
              <a:buNone/>
            </a:pPr>
            <a:r>
              <a:rPr lang="en-US" dirty="0" smtClean="0"/>
              <a:t>Use threads in an executor directly:</a:t>
            </a:r>
            <a:endParaRPr lang="en-US" sz="2800" dirty="0"/>
          </a:p>
          <a:p>
            <a:pPr marL="0" indent="0">
              <a:buNone/>
            </a:pPr>
            <a:endParaRPr lang="en-US" sz="2800" dirty="0" smtClean="0"/>
          </a:p>
          <a:p>
            <a:pPr marL="0" indent="0">
              <a:buNone/>
            </a:pPr>
            <a:endParaRPr lang="en-US" sz="2800" dirty="0"/>
          </a:p>
        </p:txBody>
      </p:sp>
      <p:sp>
        <p:nvSpPr>
          <p:cNvPr id="6" name="Rectangle 5"/>
          <p:cNvSpPr/>
          <p:nvPr/>
        </p:nvSpPr>
        <p:spPr>
          <a:xfrm>
            <a:off x="1033113" y="1070951"/>
            <a:ext cx="6508930" cy="68384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080427"/>
            <a:ext cx="6512819" cy="584776"/>
          </a:xfrm>
          <a:prstGeom prst="rect">
            <a:avLst/>
          </a:prstGeom>
          <a:noFill/>
        </p:spPr>
        <p:txBody>
          <a:bodyPr wrap="square" rtlCol="0">
            <a:spAutoFit/>
          </a:bodyPr>
          <a:lstStyle/>
          <a:p>
            <a:r>
              <a:rPr lang="en-US" sz="1600" dirty="0" smtClean="0"/>
              <a:t>executor.submit(() -&gt; {</a:t>
            </a:r>
          </a:p>
          <a:p>
            <a:r>
              <a:rPr lang="en-US" sz="1600" dirty="0"/>
              <a:t>	</a:t>
            </a:r>
            <a:r>
              <a:rPr lang="en-US" sz="1600" dirty="0" smtClean="0"/>
              <a:t>System.out.println(“Hello “ + Thread.currentThread().getName());</a:t>
            </a:r>
          </a:p>
        </p:txBody>
      </p:sp>
      <p:sp>
        <p:nvSpPr>
          <p:cNvPr id="7" name="Rectangle 6"/>
          <p:cNvSpPr/>
          <p:nvPr/>
        </p:nvSpPr>
        <p:spPr>
          <a:xfrm>
            <a:off x="1033113" y="2583824"/>
            <a:ext cx="6508930" cy="411931"/>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2583824"/>
            <a:ext cx="6929667" cy="338554"/>
          </a:xfrm>
          <a:prstGeom prst="rect">
            <a:avLst/>
          </a:prstGeom>
          <a:noFill/>
        </p:spPr>
        <p:txBody>
          <a:bodyPr wrap="square" rtlCol="0">
            <a:spAutoFit/>
          </a:bodyPr>
          <a:lstStyle/>
          <a:p>
            <a:r>
              <a:rPr lang="en-US" sz="1600" dirty="0" smtClean="0"/>
              <a:t>executor.submit(runnableName);</a:t>
            </a:r>
            <a:endParaRPr lang="en-US" dirty="0"/>
          </a:p>
        </p:txBody>
      </p:sp>
      <p:sp>
        <p:nvSpPr>
          <p:cNvPr id="9" name="TextBox 8"/>
          <p:cNvSpPr txBox="1"/>
          <p:nvPr/>
        </p:nvSpPr>
        <p:spPr>
          <a:xfrm>
            <a:off x="520899" y="1979658"/>
            <a:ext cx="8317154" cy="584776"/>
          </a:xfrm>
          <a:prstGeom prst="rect">
            <a:avLst/>
          </a:prstGeom>
          <a:noFill/>
        </p:spPr>
        <p:txBody>
          <a:bodyPr wrap="square" rtlCol="0">
            <a:spAutoFit/>
          </a:bodyPr>
          <a:lstStyle/>
          <a:p>
            <a:r>
              <a:rPr lang="en-US" sz="2800" dirty="0" smtClean="0"/>
              <a:t>Use Runnables</a:t>
            </a:r>
            <a:r>
              <a:rPr lang="en-US" sz="3200" dirty="0" smtClean="0"/>
              <a:t>:</a:t>
            </a:r>
          </a:p>
        </p:txBody>
      </p:sp>
      <p:sp>
        <p:nvSpPr>
          <p:cNvPr id="10" name="TextBox 9"/>
          <p:cNvSpPr txBox="1"/>
          <p:nvPr/>
        </p:nvSpPr>
        <p:spPr>
          <a:xfrm>
            <a:off x="520899" y="3278788"/>
            <a:ext cx="8543124" cy="2923877"/>
          </a:xfrm>
          <a:prstGeom prst="rect">
            <a:avLst/>
          </a:prstGeom>
          <a:noFill/>
        </p:spPr>
        <p:txBody>
          <a:bodyPr wrap="square" rtlCol="0">
            <a:spAutoFit/>
          </a:bodyPr>
          <a:lstStyle/>
          <a:p>
            <a:r>
              <a:rPr lang="en-US" sz="2800" dirty="0" smtClean="0"/>
              <a:t>Use Callables and Futures</a:t>
            </a:r>
            <a:r>
              <a:rPr lang="en-US" sz="3200" dirty="0" smtClean="0"/>
              <a:t>:</a:t>
            </a:r>
          </a:p>
          <a:p>
            <a:r>
              <a:rPr lang="en-US" sz="2400" dirty="0" smtClean="0"/>
              <a:t>Like telling your employee purchase something, and bring it back.</a:t>
            </a:r>
          </a:p>
          <a:p>
            <a:endParaRPr lang="en-US" sz="2400" dirty="0" smtClean="0"/>
          </a:p>
          <a:p>
            <a:pPr marL="457200" indent="-457200">
              <a:buFont typeface="Arial"/>
              <a:buChar char="•"/>
            </a:pPr>
            <a:r>
              <a:rPr lang="en-US" sz="2600" dirty="0" smtClean="0"/>
              <a:t>Callables are just like runnables but they return a value.</a:t>
            </a:r>
          </a:p>
          <a:p>
            <a:pPr marL="914400" lvl="1" indent="-457200">
              <a:buFont typeface="Arial"/>
              <a:buChar char="•"/>
            </a:pPr>
            <a:endParaRPr lang="en-US" sz="2000" dirty="0" smtClean="0"/>
          </a:p>
          <a:p>
            <a:pPr marL="457200" indent="-457200">
              <a:buFont typeface="Arial"/>
              <a:buChar char="•"/>
            </a:pPr>
            <a:r>
              <a:rPr lang="en-US" sz="2600" dirty="0" smtClean="0"/>
              <a:t>Futures get the value returned by the callable.</a:t>
            </a:r>
          </a:p>
          <a:p>
            <a:r>
              <a:rPr lang="en-US" sz="3200" dirty="0"/>
              <a:t>	</a:t>
            </a:r>
            <a:endParaRPr lang="en-US" sz="3200" dirty="0" smtClean="0"/>
          </a:p>
        </p:txBody>
      </p:sp>
    </p:spTree>
    <p:extLst>
      <p:ext uri="{BB962C8B-B14F-4D97-AF65-F5344CB8AC3E}">
        <p14:creationId xmlns:p14="http://schemas.microsoft.com/office/powerpoint/2010/main" val="280130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226"/>
            <a:ext cx="8229600" cy="814379"/>
          </a:xfrm>
        </p:spPr>
        <p:txBody>
          <a:bodyPr/>
          <a:lstStyle/>
          <a:p>
            <a:pPr marL="0" indent="0">
              <a:buNone/>
            </a:pPr>
            <a:r>
              <a:rPr lang="en-US" dirty="0" smtClean="0"/>
              <a:t>Callable</a:t>
            </a:r>
            <a:endParaRPr lang="en-US" dirty="0"/>
          </a:p>
        </p:txBody>
      </p:sp>
      <p:sp>
        <p:nvSpPr>
          <p:cNvPr id="4" name="Rectangle 3"/>
          <p:cNvSpPr/>
          <p:nvPr/>
        </p:nvSpPr>
        <p:spPr>
          <a:xfrm>
            <a:off x="1033113" y="1177596"/>
            <a:ext cx="6508930" cy="429116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278826"/>
            <a:ext cx="6512819" cy="4031873"/>
          </a:xfrm>
          <a:prstGeom prst="rect">
            <a:avLst/>
          </a:prstGeom>
          <a:noFill/>
        </p:spPr>
        <p:txBody>
          <a:bodyPr wrap="square" rtlCol="0">
            <a:spAutoFit/>
          </a:bodyPr>
          <a:lstStyle/>
          <a:p>
            <a:r>
              <a:rPr lang="en-US" sz="1600" dirty="0" smtClean="0"/>
              <a:t>public class </a:t>
            </a:r>
            <a:r>
              <a:rPr lang="en-US" sz="1600" dirty="0" err="1" smtClean="0"/>
              <a:t>CallableExample</a:t>
            </a:r>
            <a:r>
              <a:rPr lang="en-US" sz="1600" dirty="0" smtClean="0"/>
              <a:t> implements Callable&lt;Integer&gt;</a:t>
            </a:r>
          </a:p>
          <a:p>
            <a:r>
              <a:rPr lang="en-US" sz="1600" dirty="0" smtClean="0"/>
              <a:t>{</a:t>
            </a:r>
          </a:p>
          <a:p>
            <a:r>
              <a:rPr lang="en-US" sz="1600" dirty="0" smtClean="0"/>
              <a:t>    public Integer </a:t>
            </a:r>
            <a:r>
              <a:rPr lang="en-US" sz="1600" dirty="0" err="1" smtClean="0"/>
              <a:t>cNumber</a:t>
            </a:r>
            <a:r>
              <a:rPr lang="en-US" sz="1600" dirty="0" smtClean="0"/>
              <a:t>;</a:t>
            </a:r>
          </a:p>
          <a:p>
            <a:r>
              <a:rPr lang="en-US" sz="1600" dirty="0" smtClean="0"/>
              <a:t>    </a:t>
            </a:r>
          </a:p>
          <a:p>
            <a:r>
              <a:rPr lang="en-US" sz="1600" dirty="0" smtClean="0"/>
              <a:t>    public </a:t>
            </a:r>
            <a:r>
              <a:rPr lang="en-US" sz="1600" dirty="0" err="1" smtClean="0"/>
              <a:t>CallableExample</a:t>
            </a:r>
            <a:r>
              <a:rPr lang="en-US" sz="1600" dirty="0" smtClean="0"/>
              <a:t>(Integer number)</a:t>
            </a:r>
          </a:p>
          <a:p>
            <a:r>
              <a:rPr lang="en-US" sz="1600" dirty="0" smtClean="0"/>
              <a:t>    {</a:t>
            </a:r>
          </a:p>
          <a:p>
            <a:r>
              <a:rPr lang="en-US" sz="1600" dirty="0" smtClean="0"/>
              <a:t>        </a:t>
            </a:r>
            <a:r>
              <a:rPr lang="en-US" sz="1600" dirty="0" err="1" smtClean="0"/>
              <a:t>this.cNumber</a:t>
            </a:r>
            <a:r>
              <a:rPr lang="en-US" sz="1600" dirty="0" smtClean="0"/>
              <a:t> = number;</a:t>
            </a:r>
          </a:p>
          <a:p>
            <a:r>
              <a:rPr lang="en-US" sz="1600" dirty="0" smtClean="0"/>
              <a:t>    }</a:t>
            </a:r>
          </a:p>
          <a:p>
            <a:r>
              <a:rPr lang="en-US" sz="1600" dirty="0" smtClean="0"/>
              <a:t>    </a:t>
            </a:r>
          </a:p>
          <a:p>
            <a:r>
              <a:rPr lang="en-US" sz="1600" dirty="0" smtClean="0"/>
              <a:t>    @Override</a:t>
            </a:r>
          </a:p>
          <a:p>
            <a:r>
              <a:rPr lang="en-US" sz="1600" dirty="0" smtClean="0"/>
              <a:t>    public Integer call() throws Exception {</a:t>
            </a:r>
          </a:p>
          <a:p>
            <a:r>
              <a:rPr lang="en-US" sz="1600" dirty="0" smtClean="0"/>
              <a:t>        </a:t>
            </a:r>
          </a:p>
          <a:p>
            <a:r>
              <a:rPr lang="en-US" sz="1600" dirty="0" smtClean="0"/>
              <a:t>        return 123;</a:t>
            </a:r>
          </a:p>
          <a:p>
            <a:r>
              <a:rPr lang="en-US" sz="1600" dirty="0" smtClean="0"/>
              <a:t>        </a:t>
            </a:r>
          </a:p>
          <a:p>
            <a:r>
              <a:rPr lang="en-US" sz="1600" dirty="0" smtClean="0"/>
              <a:t>    }</a:t>
            </a:r>
          </a:p>
          <a:p>
            <a:r>
              <a:rPr lang="en-US" sz="1600" dirty="0" smtClean="0"/>
              <a:t>}</a:t>
            </a:r>
          </a:p>
        </p:txBody>
      </p:sp>
    </p:spTree>
    <p:extLst>
      <p:ext uri="{BB962C8B-B14F-4D97-AF65-F5344CB8AC3E}">
        <p14:creationId xmlns:p14="http://schemas.microsoft.com/office/powerpoint/2010/main" val="352630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226"/>
            <a:ext cx="8229600" cy="814379"/>
          </a:xfrm>
        </p:spPr>
        <p:txBody>
          <a:bodyPr/>
          <a:lstStyle/>
          <a:p>
            <a:pPr marL="0" indent="0">
              <a:buNone/>
            </a:pPr>
            <a:r>
              <a:rPr lang="en-US" dirty="0" smtClean="0"/>
              <a:t>Callable</a:t>
            </a:r>
            <a:endParaRPr lang="en-US" dirty="0"/>
          </a:p>
        </p:txBody>
      </p:sp>
      <p:sp>
        <p:nvSpPr>
          <p:cNvPr id="4" name="Rectangle 3"/>
          <p:cNvSpPr/>
          <p:nvPr/>
        </p:nvSpPr>
        <p:spPr>
          <a:xfrm>
            <a:off x="1033113" y="1177595"/>
            <a:ext cx="6508930" cy="240955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187072"/>
            <a:ext cx="6512819" cy="2308324"/>
          </a:xfrm>
          <a:prstGeom prst="rect">
            <a:avLst/>
          </a:prstGeom>
          <a:noFill/>
        </p:spPr>
        <p:txBody>
          <a:bodyPr wrap="square" rtlCol="0">
            <a:spAutoFit/>
          </a:bodyPr>
          <a:lstStyle/>
          <a:p>
            <a:r>
              <a:rPr lang="en-US" sz="1600" dirty="0" smtClean="0"/>
              <a:t>Callable&lt;Integer&gt; task = () -&gt; {</a:t>
            </a:r>
          </a:p>
          <a:p>
            <a:r>
              <a:rPr lang="en-US" sz="1600" dirty="0" smtClean="0"/>
              <a:t>	 try {</a:t>
            </a:r>
          </a:p>
          <a:p>
            <a:r>
              <a:rPr lang="en-US" sz="1600" dirty="0" smtClean="0"/>
              <a:t>		TimeUnit.SECONDS.sleep(2);</a:t>
            </a:r>
          </a:p>
          <a:p>
            <a:r>
              <a:rPr lang="en-US" sz="1600" dirty="0" smtClean="0"/>
              <a:t>		return 123;</a:t>
            </a:r>
          </a:p>
          <a:p>
            <a:r>
              <a:rPr lang="en-US" sz="1600" dirty="0" smtClean="0"/>
              <a:t>	 } </a:t>
            </a:r>
          </a:p>
          <a:p>
            <a:r>
              <a:rPr lang="en-US" sz="1600" dirty="0" smtClean="0"/>
              <a:t>	 catch (InterruptedException e) {</a:t>
            </a:r>
          </a:p>
          <a:p>
            <a:r>
              <a:rPr lang="en-US" sz="1600" dirty="0" smtClean="0"/>
              <a:t>		throw new IllegalStateException(“task interrupted”, e);</a:t>
            </a:r>
          </a:p>
          <a:p>
            <a:r>
              <a:rPr lang="en-US" sz="1600" dirty="0" smtClean="0"/>
              <a:t>	 }	</a:t>
            </a:r>
          </a:p>
          <a:p>
            <a:r>
              <a:rPr lang="en-US" sz="1600" dirty="0" smtClean="0"/>
              <a:t>};</a:t>
            </a:r>
          </a:p>
        </p:txBody>
      </p:sp>
    </p:spTree>
    <p:extLst>
      <p:ext uri="{BB962C8B-B14F-4D97-AF65-F5344CB8AC3E}">
        <p14:creationId xmlns:p14="http://schemas.microsoft.com/office/powerpoint/2010/main" val="1280816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226"/>
            <a:ext cx="8229600" cy="814379"/>
          </a:xfrm>
        </p:spPr>
        <p:txBody>
          <a:bodyPr/>
          <a:lstStyle/>
          <a:p>
            <a:pPr marL="0" indent="0">
              <a:buNone/>
            </a:pPr>
            <a:r>
              <a:rPr lang="en-US" dirty="0" smtClean="0"/>
              <a:t>Future</a:t>
            </a:r>
            <a:endParaRPr lang="en-US" dirty="0"/>
          </a:p>
        </p:txBody>
      </p:sp>
      <p:sp>
        <p:nvSpPr>
          <p:cNvPr id="4" name="Rectangle 3"/>
          <p:cNvSpPr/>
          <p:nvPr/>
        </p:nvSpPr>
        <p:spPr>
          <a:xfrm>
            <a:off x="1033113" y="1177595"/>
            <a:ext cx="6508930" cy="240955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187072"/>
            <a:ext cx="6512819" cy="2062103"/>
          </a:xfrm>
          <a:prstGeom prst="rect">
            <a:avLst/>
          </a:prstGeom>
          <a:noFill/>
        </p:spPr>
        <p:txBody>
          <a:bodyPr wrap="square" rtlCol="0">
            <a:spAutoFit/>
          </a:bodyPr>
          <a:lstStyle/>
          <a:p>
            <a:r>
              <a:rPr lang="en-US" sz="1600" dirty="0" smtClean="0"/>
              <a:t>Future&lt;Integer&gt; future = executor.submit(task);</a:t>
            </a:r>
          </a:p>
          <a:p>
            <a:endParaRPr lang="en-US" sz="1600" dirty="0"/>
          </a:p>
          <a:p>
            <a:r>
              <a:rPr lang="en-US" sz="1600" dirty="0" smtClean="0"/>
              <a:t>Integer result = future.get();</a:t>
            </a:r>
          </a:p>
          <a:p>
            <a:endParaRPr lang="en-US" sz="1600" dirty="0"/>
          </a:p>
          <a:p>
            <a:r>
              <a:rPr lang="en-US" sz="1600" dirty="0" smtClean="0"/>
              <a:t>Integer result = future.get(1, </a:t>
            </a:r>
            <a:r>
              <a:rPr lang="en-US" sz="1600" dirty="0" err="1" smtClean="0"/>
              <a:t>TimeUnits.SECONDS</a:t>
            </a:r>
            <a:r>
              <a:rPr lang="en-US" sz="1600" dirty="0" smtClean="0"/>
              <a:t>);</a:t>
            </a:r>
          </a:p>
          <a:p>
            <a:endParaRPr lang="en-US" sz="1600" dirty="0"/>
          </a:p>
          <a:p>
            <a:r>
              <a:rPr lang="en-US" sz="1600" dirty="0" err="1" smtClean="0"/>
              <a:t>boolean</a:t>
            </a:r>
            <a:r>
              <a:rPr lang="en-US" sz="1600" dirty="0" smtClean="0"/>
              <a:t> Done = </a:t>
            </a:r>
            <a:r>
              <a:rPr lang="en-US" sz="1600" dirty="0" err="1" smtClean="0"/>
              <a:t>Future.isDone</a:t>
            </a:r>
            <a:r>
              <a:rPr lang="en-US" sz="1600" dirty="0" smtClean="0"/>
              <a:t>();</a:t>
            </a:r>
          </a:p>
          <a:p>
            <a:endParaRPr lang="en-US" sz="1600" dirty="0" smtClean="0"/>
          </a:p>
        </p:txBody>
      </p:sp>
      <p:sp>
        <p:nvSpPr>
          <p:cNvPr id="6" name="Content Placeholder 2"/>
          <p:cNvSpPr txBox="1">
            <a:spLocks/>
          </p:cNvSpPr>
          <p:nvPr/>
        </p:nvSpPr>
        <p:spPr>
          <a:xfrm>
            <a:off x="457200" y="3791524"/>
            <a:ext cx="8229600" cy="246903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3800" dirty="0" smtClean="0"/>
              <a:t>Future</a:t>
            </a:r>
            <a:r>
              <a:rPr lang="en-US" dirty="0" smtClean="0"/>
              <a:t> </a:t>
            </a:r>
          </a:p>
          <a:p>
            <a:r>
              <a:rPr lang="en-US" dirty="0" smtClean="0"/>
              <a:t>Submit callable with future to retrieve return.</a:t>
            </a:r>
          </a:p>
          <a:p>
            <a:r>
              <a:rPr lang="en-US" dirty="0" smtClean="0"/>
              <a:t>Return is retrieved with future.get();</a:t>
            </a:r>
          </a:p>
          <a:p>
            <a:r>
              <a:rPr lang="en-US" dirty="0" smtClean="0"/>
              <a:t>Add timeout to get() to prevent running forever.</a:t>
            </a:r>
          </a:p>
          <a:p>
            <a:r>
              <a:rPr lang="en-US" dirty="0" smtClean="0"/>
              <a:t>Future is blocking, so .</a:t>
            </a:r>
            <a:r>
              <a:rPr lang="en-US" dirty="0" err="1" smtClean="0"/>
              <a:t>isDone</a:t>
            </a:r>
            <a:r>
              <a:rPr lang="en-US" dirty="0" smtClean="0"/>
              <a:t>() can check if task is done</a:t>
            </a: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928290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226"/>
            <a:ext cx="8229600" cy="814379"/>
          </a:xfrm>
        </p:spPr>
        <p:txBody>
          <a:bodyPr/>
          <a:lstStyle/>
          <a:p>
            <a:pPr marL="0" indent="0">
              <a:buNone/>
            </a:pPr>
            <a:r>
              <a:rPr lang="en-US" dirty="0" smtClean="0"/>
              <a:t>InvokeAll</a:t>
            </a:r>
            <a:r>
              <a:rPr lang="en-US" dirty="0"/>
              <a:t> </a:t>
            </a:r>
            <a:r>
              <a:rPr lang="en-US" dirty="0" smtClean="0"/>
              <a:t>and InvokeAny</a:t>
            </a:r>
            <a:endParaRPr lang="en-US" dirty="0"/>
          </a:p>
        </p:txBody>
      </p:sp>
      <p:sp>
        <p:nvSpPr>
          <p:cNvPr id="4" name="Rectangle 3"/>
          <p:cNvSpPr/>
          <p:nvPr/>
        </p:nvSpPr>
        <p:spPr>
          <a:xfrm>
            <a:off x="1033113" y="1177594"/>
            <a:ext cx="6508930" cy="283932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187072"/>
            <a:ext cx="6512819" cy="3293209"/>
          </a:xfrm>
          <a:prstGeom prst="rect">
            <a:avLst/>
          </a:prstGeom>
          <a:noFill/>
        </p:spPr>
        <p:txBody>
          <a:bodyPr wrap="square" rtlCol="0">
            <a:spAutoFit/>
          </a:bodyPr>
          <a:lstStyle/>
          <a:p>
            <a:r>
              <a:rPr lang="en-US" sz="1600" dirty="0" smtClean="0"/>
              <a:t>ExecutorService executor = Executors.newFixedThreadPool(5);</a:t>
            </a:r>
          </a:p>
          <a:p>
            <a:r>
              <a:rPr lang="en-US" sz="1600" dirty="0"/>
              <a:t>L</a:t>
            </a:r>
            <a:r>
              <a:rPr lang="en-US" sz="1600" dirty="0" smtClean="0"/>
              <a:t>ist&lt;Callable&lt;String&gt;&gt; callable = Arrays.asList(</a:t>
            </a:r>
          </a:p>
          <a:p>
            <a:r>
              <a:rPr lang="en-US" sz="1600" dirty="0"/>
              <a:t>	</a:t>
            </a:r>
            <a:r>
              <a:rPr lang="en-US" sz="1600" dirty="0" smtClean="0"/>
              <a:t>() -&gt; “task1”,</a:t>
            </a:r>
          </a:p>
          <a:p>
            <a:r>
              <a:rPr lang="en-US" sz="1600" dirty="0"/>
              <a:t>	</a:t>
            </a:r>
            <a:r>
              <a:rPr lang="en-US" sz="1600" dirty="0" smtClean="0"/>
              <a:t>() -&gt; “task2”,</a:t>
            </a:r>
          </a:p>
          <a:p>
            <a:r>
              <a:rPr lang="en-US" sz="1600" dirty="0"/>
              <a:t>	</a:t>
            </a:r>
            <a:r>
              <a:rPr lang="en-US" sz="1600" dirty="0" smtClean="0"/>
              <a:t>() -&gt; “task3”);</a:t>
            </a:r>
          </a:p>
          <a:p>
            <a:endParaRPr lang="en-US" sz="1600" dirty="0"/>
          </a:p>
          <a:p>
            <a:r>
              <a:rPr lang="en-US" sz="1600" dirty="0" smtClean="0"/>
              <a:t>executor.invokeAll(callables)</a:t>
            </a:r>
          </a:p>
          <a:p>
            <a:r>
              <a:rPr lang="en-US" sz="1600" dirty="0"/>
              <a:t>	</a:t>
            </a:r>
            <a:r>
              <a:rPr lang="en-US" sz="1600" dirty="0" smtClean="0"/>
              <a:t>.stream()</a:t>
            </a:r>
          </a:p>
          <a:p>
            <a:r>
              <a:rPr lang="en-US" sz="1600" dirty="0" smtClean="0"/>
              <a:t>	.map(future -&gt; {</a:t>
            </a:r>
          </a:p>
          <a:p>
            <a:r>
              <a:rPr lang="en-US" sz="1600" dirty="0"/>
              <a:t>	</a:t>
            </a:r>
            <a:r>
              <a:rPr lang="en-US" sz="1600" dirty="0" smtClean="0"/>
              <a:t>	return future.get();</a:t>
            </a:r>
          </a:p>
          <a:p>
            <a:r>
              <a:rPr lang="en-US" sz="1600" dirty="0"/>
              <a:t>	</a:t>
            </a:r>
            <a:r>
              <a:rPr lang="en-US" sz="1600" dirty="0" smtClean="0"/>
              <a:t>}).forEach(System.out::println);</a:t>
            </a:r>
          </a:p>
          <a:p>
            <a:endParaRPr lang="en-US" sz="1600" dirty="0" smtClean="0"/>
          </a:p>
          <a:p>
            <a:endParaRPr lang="en-US" sz="1600" dirty="0" smtClean="0"/>
          </a:p>
        </p:txBody>
      </p:sp>
      <p:sp>
        <p:nvSpPr>
          <p:cNvPr id="6" name="Content Placeholder 2"/>
          <p:cNvSpPr txBox="1">
            <a:spLocks/>
          </p:cNvSpPr>
          <p:nvPr/>
        </p:nvSpPr>
        <p:spPr>
          <a:xfrm>
            <a:off x="457200" y="4016924"/>
            <a:ext cx="8229600" cy="24690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3800" dirty="0" smtClean="0"/>
              <a:t>Submitting multiple Callables at once</a:t>
            </a:r>
            <a:r>
              <a:rPr lang="en-US" dirty="0" smtClean="0"/>
              <a:t> </a:t>
            </a:r>
          </a:p>
          <a:p>
            <a:r>
              <a:rPr lang="en-US" dirty="0" smtClean="0"/>
              <a:t>Add timeout to get() to prevent running forever.</a:t>
            </a:r>
          </a:p>
          <a:p>
            <a:endParaRPr lang="en-US" dirty="0" smtClean="0"/>
          </a:p>
        </p:txBody>
      </p:sp>
    </p:spTree>
    <p:extLst>
      <p:ext uri="{BB962C8B-B14F-4D97-AF65-F5344CB8AC3E}">
        <p14:creationId xmlns:p14="http://schemas.microsoft.com/office/powerpoint/2010/main" val="270306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Mutable Values</a:t>
            </a:r>
            <a:endParaRPr lang="en-US" dirty="0"/>
          </a:p>
        </p:txBody>
      </p:sp>
      <p:sp>
        <p:nvSpPr>
          <p:cNvPr id="3" name="Content Placeholder 2"/>
          <p:cNvSpPr>
            <a:spLocks noGrp="1"/>
          </p:cNvSpPr>
          <p:nvPr>
            <p:ph idx="1"/>
          </p:nvPr>
        </p:nvSpPr>
        <p:spPr>
          <a:xfrm>
            <a:off x="457200" y="1600200"/>
            <a:ext cx="8229600" cy="3699609"/>
          </a:xfrm>
        </p:spPr>
        <p:txBody>
          <a:bodyPr/>
          <a:lstStyle/>
          <a:p>
            <a:r>
              <a:rPr lang="en-US" dirty="0" smtClean="0"/>
              <a:t>Multiple threads reading/writing same value causes race conditions.</a:t>
            </a:r>
          </a:p>
          <a:p>
            <a:r>
              <a:rPr lang="en-US" dirty="0" smtClean="0"/>
              <a:t>Synchronization and Locks prevent two threads accessing at once.</a:t>
            </a:r>
          </a:p>
          <a:p>
            <a:r>
              <a:rPr lang="en-US" dirty="0" smtClean="0"/>
              <a:t>Atomic Variables and ConcurrentMap are another non-blocking option.</a:t>
            </a:r>
            <a:endParaRPr lang="en-US" dirty="0"/>
          </a:p>
        </p:txBody>
      </p:sp>
    </p:spTree>
    <p:extLst>
      <p:ext uri="{BB962C8B-B14F-4D97-AF65-F5344CB8AC3E}">
        <p14:creationId xmlns:p14="http://schemas.microsoft.com/office/powerpoint/2010/main" val="306447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Threads</a:t>
            </a:r>
            <a:endParaRPr lang="en-US" dirty="0"/>
          </a:p>
        </p:txBody>
      </p:sp>
      <p:sp>
        <p:nvSpPr>
          <p:cNvPr id="5" name="Content Placeholder 2"/>
          <p:cNvSpPr txBox="1">
            <a:spLocks/>
          </p:cNvSpPr>
          <p:nvPr/>
        </p:nvSpPr>
        <p:spPr>
          <a:xfrm>
            <a:off x="457200" y="1445821"/>
            <a:ext cx="853339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 thread is a thread of execution in a program.</a:t>
            </a:r>
          </a:p>
          <a:p>
            <a:r>
              <a:rPr lang="en-US" sz="2800" dirty="0" smtClean="0"/>
              <a:t>The JVM allows multiple threads to run concurrently.</a:t>
            </a:r>
          </a:p>
          <a:p>
            <a:r>
              <a:rPr lang="en-US" sz="2800" dirty="0" smtClean="0"/>
              <a:t>Programs start with a single thread which calls the main method</a:t>
            </a:r>
          </a:p>
          <a:p>
            <a:r>
              <a:rPr lang="en-US" sz="2800" dirty="0" smtClean="0"/>
              <a:t>Every thread has a priority 1 (low) to 10 (high). </a:t>
            </a:r>
          </a:p>
          <a:p>
            <a:r>
              <a:rPr lang="en-US" sz="2800" dirty="0" smtClean="0"/>
              <a:t>Higher priority threads get preference over lower.</a:t>
            </a:r>
          </a:p>
          <a:p>
            <a:r>
              <a:rPr lang="en-US" sz="2800" dirty="0" smtClean="0"/>
              <a:t>Thread may be marked as Daemon, meaning the thread will not prevent JVM from exiting program.</a:t>
            </a:r>
            <a:endParaRPr lang="en-US" sz="2800" dirty="0"/>
          </a:p>
        </p:txBody>
      </p:sp>
    </p:spTree>
    <p:extLst>
      <p:ext uri="{BB962C8B-B14F-4D97-AF65-F5344CB8AC3E}">
        <p14:creationId xmlns:p14="http://schemas.microsoft.com/office/powerpoint/2010/main" val="14675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Dresen_HP:Desktop:Screen Shot 2019-01-17 at 9.24.29 AM.png"/>
          <p:cNvPicPr/>
          <p:nvPr/>
        </p:nvPicPr>
        <p:blipFill>
          <a:blip r:embed="rId3">
            <a:extLst>
              <a:ext uri="{28A0092B-C50C-407E-A947-70E740481C1C}">
                <a14:useLocalDpi xmlns:a14="http://schemas.microsoft.com/office/drawing/2010/main" val="0"/>
              </a:ext>
            </a:extLst>
          </a:blip>
          <a:srcRect/>
          <a:stretch>
            <a:fillRect/>
          </a:stretch>
        </p:blipFill>
        <p:spPr bwMode="auto">
          <a:xfrm>
            <a:off x="393992" y="820387"/>
            <a:ext cx="8468878" cy="5308995"/>
          </a:xfrm>
          <a:prstGeom prst="rect">
            <a:avLst/>
          </a:prstGeom>
          <a:noFill/>
          <a:ln>
            <a:noFill/>
          </a:ln>
        </p:spPr>
      </p:pic>
    </p:spTree>
    <p:extLst>
      <p:ext uri="{BB962C8B-B14F-4D97-AF65-F5344CB8AC3E}">
        <p14:creationId xmlns:p14="http://schemas.microsoft.com/office/powerpoint/2010/main" val="418372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Runnables</a:t>
            </a:r>
            <a:endParaRPr lang="en-US" dirty="0"/>
          </a:p>
        </p:txBody>
      </p:sp>
      <p:pic>
        <p:nvPicPr>
          <p:cNvPr id="4" name="Picture 3" descr="Tips-to-Managing-Task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038" y="1417638"/>
            <a:ext cx="3303672" cy="2198557"/>
          </a:xfrm>
          <a:prstGeom prst="rect">
            <a:avLst/>
          </a:prstGeom>
        </p:spPr>
      </p:pic>
      <p:sp>
        <p:nvSpPr>
          <p:cNvPr id="5" name="TextBox 4"/>
          <p:cNvSpPr txBox="1"/>
          <p:nvPr/>
        </p:nvSpPr>
        <p:spPr>
          <a:xfrm>
            <a:off x="934906" y="3898697"/>
            <a:ext cx="7751894" cy="3046988"/>
          </a:xfrm>
          <a:prstGeom prst="rect">
            <a:avLst/>
          </a:prstGeom>
          <a:noFill/>
        </p:spPr>
        <p:txBody>
          <a:bodyPr wrap="square" rtlCol="0">
            <a:spAutoFit/>
          </a:bodyPr>
          <a:lstStyle/>
          <a:p>
            <a:r>
              <a:rPr lang="en-US" sz="2400" dirty="0" smtClean="0"/>
              <a:t>Create a specific task for a generic employee to accomplish.</a:t>
            </a:r>
          </a:p>
          <a:p>
            <a:endParaRPr lang="en-US" sz="2400" dirty="0" smtClean="0"/>
          </a:p>
          <a:p>
            <a:pPr marL="342900" indent="-342900">
              <a:buFont typeface="Arial"/>
              <a:buChar char="•"/>
            </a:pPr>
            <a:r>
              <a:rPr lang="en-US" sz="3200" dirty="0" smtClean="0"/>
              <a:t>Implement Runnable Interface</a:t>
            </a:r>
          </a:p>
          <a:p>
            <a:pPr marL="342900" indent="-342900">
              <a:buFont typeface="Arial"/>
              <a:buChar char="•"/>
            </a:pPr>
            <a:r>
              <a:rPr lang="en-US" sz="3200" dirty="0" smtClean="0"/>
              <a:t>Preferred over Extending Class because</a:t>
            </a:r>
          </a:p>
          <a:p>
            <a:pPr marL="800100" lvl="1" indent="-342900">
              <a:buFont typeface="Arial"/>
              <a:buChar char="•"/>
            </a:pPr>
            <a:r>
              <a:rPr lang="en-US" sz="2800" dirty="0" smtClean="0"/>
              <a:t>More flexible. Allows extending another class.</a:t>
            </a:r>
          </a:p>
          <a:p>
            <a:pPr marL="800100" lvl="1" indent="-342900">
              <a:buFont typeface="Arial"/>
              <a:buChar char="•"/>
            </a:pPr>
            <a:r>
              <a:rPr lang="en-US" sz="2800" dirty="0" smtClean="0"/>
              <a:t>Can use Lambda expressions.</a:t>
            </a:r>
          </a:p>
          <a:p>
            <a:endParaRPr lang="en-US" sz="2400" dirty="0"/>
          </a:p>
        </p:txBody>
      </p:sp>
    </p:spTree>
    <p:extLst>
      <p:ext uri="{BB962C8B-B14F-4D97-AF65-F5344CB8AC3E}">
        <p14:creationId xmlns:p14="http://schemas.microsoft.com/office/powerpoint/2010/main" val="415162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3"/>
            <a:ext cx="8229600" cy="5033899"/>
          </a:xfrm>
        </p:spPr>
        <p:txBody>
          <a:bodyPr>
            <a:normAutofit/>
          </a:bodyPr>
          <a:lstStyle/>
          <a:p>
            <a:pPr marL="0" indent="0">
              <a:buNone/>
            </a:pPr>
            <a:r>
              <a:rPr lang="en-US" dirty="0" smtClean="0"/>
              <a:t>To create a thread by implementing Runnable:</a:t>
            </a:r>
          </a:p>
          <a:p>
            <a:pPr marL="0" indent="0">
              <a:buNone/>
            </a:pPr>
            <a:r>
              <a:rPr lang="en-US" sz="2600" dirty="0" smtClean="0"/>
              <a:t>Create class that implements Runnable with run method</a:t>
            </a:r>
          </a:p>
          <a:p>
            <a:pPr marL="0" indent="0">
              <a:buNone/>
            </a:pPr>
            <a:endParaRPr lang="en-US" sz="2800" dirty="0"/>
          </a:p>
          <a:p>
            <a:pPr marL="0" indent="0">
              <a:buNone/>
            </a:pPr>
            <a:endParaRPr lang="en-US" sz="2800" dirty="0" smtClean="0"/>
          </a:p>
          <a:p>
            <a:pPr marL="0" indent="0">
              <a:buNone/>
            </a:pPr>
            <a:endParaRPr lang="en-US" sz="2800" dirty="0"/>
          </a:p>
          <a:p>
            <a:pPr marL="0" indent="0">
              <a:buNone/>
            </a:pPr>
            <a:r>
              <a:rPr lang="en-US" sz="2800" dirty="0" smtClean="0"/>
              <a:t> </a:t>
            </a:r>
            <a:r>
              <a:rPr lang="en-US" sz="1800" dirty="0" smtClean="0"/>
              <a:t>  </a:t>
            </a:r>
          </a:p>
        </p:txBody>
      </p:sp>
      <p:sp>
        <p:nvSpPr>
          <p:cNvPr id="6" name="Rectangle 5"/>
          <p:cNvSpPr/>
          <p:nvPr/>
        </p:nvSpPr>
        <p:spPr>
          <a:xfrm>
            <a:off x="1033113" y="1630094"/>
            <a:ext cx="5904859" cy="140263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639570"/>
            <a:ext cx="5904859" cy="1600438"/>
          </a:xfrm>
          <a:prstGeom prst="rect">
            <a:avLst/>
          </a:prstGeom>
          <a:noFill/>
        </p:spPr>
        <p:txBody>
          <a:bodyPr wrap="square" rtlCol="0">
            <a:spAutoFit/>
          </a:bodyPr>
          <a:lstStyle/>
          <a:p>
            <a:r>
              <a:rPr lang="en-US" sz="1600" dirty="0" smtClean="0"/>
              <a:t>public class ExampleRunnable implements Runnable{</a:t>
            </a:r>
          </a:p>
          <a:p>
            <a:r>
              <a:rPr lang="en-US" sz="1600" dirty="0" smtClean="0"/>
              <a:t>	public void run(){</a:t>
            </a:r>
          </a:p>
          <a:p>
            <a:r>
              <a:rPr lang="en-US" sz="1600" dirty="0"/>
              <a:t>	</a:t>
            </a:r>
            <a:r>
              <a:rPr lang="en-US" sz="1600" dirty="0" smtClean="0"/>
              <a:t>	System.out.println(“Hello from thread.”);</a:t>
            </a:r>
          </a:p>
          <a:p>
            <a:r>
              <a:rPr lang="en-US" sz="1600" dirty="0"/>
              <a:t>	</a:t>
            </a:r>
            <a:r>
              <a:rPr lang="en-US" sz="1600" dirty="0" smtClean="0"/>
              <a:t>}</a:t>
            </a:r>
          </a:p>
          <a:p>
            <a:r>
              <a:rPr lang="en-US" sz="1600" dirty="0" smtClean="0"/>
              <a:t>}</a:t>
            </a:r>
          </a:p>
          <a:p>
            <a:endParaRPr lang="en-US" dirty="0"/>
          </a:p>
        </p:txBody>
      </p:sp>
      <p:sp>
        <p:nvSpPr>
          <p:cNvPr id="7" name="Rectangle 6"/>
          <p:cNvSpPr/>
          <p:nvPr/>
        </p:nvSpPr>
        <p:spPr>
          <a:xfrm>
            <a:off x="1033113" y="4151083"/>
            <a:ext cx="5904859" cy="19238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4179556"/>
            <a:ext cx="5904859" cy="2092881"/>
          </a:xfrm>
          <a:prstGeom prst="rect">
            <a:avLst/>
          </a:prstGeom>
          <a:noFill/>
        </p:spPr>
        <p:txBody>
          <a:bodyPr wrap="square" rtlCol="0">
            <a:spAutoFit/>
          </a:bodyPr>
          <a:lstStyle/>
          <a:p>
            <a:r>
              <a:rPr lang="en-US" sz="1600" dirty="0" smtClean="0"/>
              <a:t>public class Example {</a:t>
            </a:r>
          </a:p>
          <a:p>
            <a:r>
              <a:rPr lang="en-US" sz="1600" dirty="0"/>
              <a:t>	</a:t>
            </a:r>
            <a:r>
              <a:rPr lang="en-US" sz="1600" dirty="0" smtClean="0"/>
              <a:t>public static void main(String[] args) {</a:t>
            </a:r>
          </a:p>
          <a:p>
            <a:r>
              <a:rPr lang="en-US" sz="1600" dirty="0"/>
              <a:t>	</a:t>
            </a:r>
            <a:r>
              <a:rPr lang="en-US" sz="1600" dirty="0" smtClean="0"/>
              <a:t>	Runnable r1 = new ExampleRunnable();</a:t>
            </a:r>
          </a:p>
          <a:p>
            <a:r>
              <a:rPr lang="en-US" sz="1600" dirty="0"/>
              <a:t>	</a:t>
            </a:r>
            <a:r>
              <a:rPr lang="en-US" sz="1600" dirty="0" smtClean="0"/>
              <a:t>	new Thread (r1, “threadName”).start(); </a:t>
            </a:r>
          </a:p>
          <a:p>
            <a:endParaRPr lang="en-US" sz="1600" dirty="0" smtClean="0"/>
          </a:p>
          <a:p>
            <a:r>
              <a:rPr lang="en-US" sz="1600" dirty="0"/>
              <a:t>	</a:t>
            </a:r>
            <a:r>
              <a:rPr lang="en-US" sz="1600" dirty="0" smtClean="0"/>
              <a:t>	new Thread(r1, “AnotherName”).start();</a:t>
            </a:r>
            <a:endParaRPr lang="en-US" sz="1600" dirty="0"/>
          </a:p>
          <a:p>
            <a:r>
              <a:rPr lang="en-US" sz="1600" dirty="0" smtClean="0"/>
              <a:t>	}</a:t>
            </a:r>
          </a:p>
          <a:p>
            <a:endParaRPr lang="en-US" dirty="0"/>
          </a:p>
        </p:txBody>
      </p:sp>
      <p:sp>
        <p:nvSpPr>
          <p:cNvPr id="9" name="TextBox 8"/>
          <p:cNvSpPr txBox="1"/>
          <p:nvPr/>
        </p:nvSpPr>
        <p:spPr>
          <a:xfrm>
            <a:off x="369646" y="3173667"/>
            <a:ext cx="8317154" cy="1169551"/>
          </a:xfrm>
          <a:prstGeom prst="rect">
            <a:avLst/>
          </a:prstGeom>
          <a:noFill/>
        </p:spPr>
        <p:txBody>
          <a:bodyPr wrap="square" rtlCol="0">
            <a:spAutoFit/>
          </a:bodyPr>
          <a:lstStyle/>
          <a:p>
            <a:r>
              <a:rPr lang="en-US" sz="2600" dirty="0" smtClean="0"/>
              <a:t>In main method create instance of runnable, pass in to new   thread | and thread name |</a:t>
            </a:r>
          </a:p>
          <a:p>
            <a:endParaRPr lang="en-US" dirty="0"/>
          </a:p>
        </p:txBody>
      </p:sp>
      <p:sp>
        <p:nvSpPr>
          <p:cNvPr id="10" name="TextBox 9"/>
          <p:cNvSpPr txBox="1"/>
          <p:nvPr/>
        </p:nvSpPr>
        <p:spPr>
          <a:xfrm>
            <a:off x="369646" y="6102150"/>
            <a:ext cx="8317154" cy="769441"/>
          </a:xfrm>
          <a:prstGeom prst="rect">
            <a:avLst/>
          </a:prstGeom>
          <a:noFill/>
        </p:spPr>
        <p:txBody>
          <a:bodyPr wrap="square" rtlCol="0">
            <a:spAutoFit/>
          </a:bodyPr>
          <a:lstStyle/>
          <a:p>
            <a:r>
              <a:rPr lang="en-US" sz="2600" dirty="0" smtClean="0"/>
              <a:t>Can create multiple thread that use same runnable.</a:t>
            </a:r>
          </a:p>
          <a:p>
            <a:endParaRPr lang="en-US" dirty="0"/>
          </a:p>
        </p:txBody>
      </p:sp>
    </p:spTree>
    <p:extLst>
      <p:ext uri="{BB962C8B-B14F-4D97-AF65-F5344CB8AC3E}">
        <p14:creationId xmlns:p14="http://schemas.microsoft.com/office/powerpoint/2010/main" val="242478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3"/>
            <a:ext cx="8229600" cy="5033899"/>
          </a:xfrm>
        </p:spPr>
        <p:txBody>
          <a:bodyPr>
            <a:normAutofit/>
          </a:bodyPr>
          <a:lstStyle/>
          <a:p>
            <a:pPr marL="0" indent="0">
              <a:buNone/>
            </a:pPr>
            <a:r>
              <a:rPr lang="en-US" dirty="0" smtClean="0"/>
              <a:t>Runnable with Lambda Expression:</a:t>
            </a:r>
          </a:p>
          <a:p>
            <a:pPr marL="0" indent="0">
              <a:buNone/>
            </a:pPr>
            <a:r>
              <a:rPr lang="en-US" sz="2600" dirty="0" smtClean="0"/>
              <a:t>In main method, create Runnable</a:t>
            </a:r>
          </a:p>
          <a:p>
            <a:pPr marL="0" indent="0">
              <a:buNone/>
            </a:pPr>
            <a:endParaRPr lang="en-US" sz="2800" dirty="0"/>
          </a:p>
          <a:p>
            <a:pPr marL="0" indent="0">
              <a:buNone/>
            </a:pPr>
            <a:endParaRPr lang="en-US" sz="2800" dirty="0" smtClean="0"/>
          </a:p>
          <a:p>
            <a:pPr marL="0" indent="0">
              <a:buNone/>
            </a:pPr>
            <a:endParaRPr lang="en-US" sz="2800" dirty="0"/>
          </a:p>
          <a:p>
            <a:pPr marL="0" indent="0">
              <a:buNone/>
            </a:pPr>
            <a:r>
              <a:rPr lang="en-US" sz="2800" dirty="0" smtClean="0"/>
              <a:t> </a:t>
            </a:r>
            <a:r>
              <a:rPr lang="en-US" sz="1800" dirty="0" smtClean="0"/>
              <a:t>  </a:t>
            </a:r>
          </a:p>
        </p:txBody>
      </p:sp>
      <p:sp>
        <p:nvSpPr>
          <p:cNvPr id="6" name="Rectangle 5"/>
          <p:cNvSpPr/>
          <p:nvPr/>
        </p:nvSpPr>
        <p:spPr>
          <a:xfrm>
            <a:off x="1033113" y="1630094"/>
            <a:ext cx="6170245" cy="140263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639570"/>
            <a:ext cx="5904859" cy="1846659"/>
          </a:xfrm>
          <a:prstGeom prst="rect">
            <a:avLst/>
          </a:prstGeom>
          <a:noFill/>
        </p:spPr>
        <p:txBody>
          <a:bodyPr wrap="square" rtlCol="0">
            <a:spAutoFit/>
          </a:bodyPr>
          <a:lstStyle/>
          <a:p>
            <a:r>
              <a:rPr lang="en-US" sz="1600" dirty="0" smtClean="0"/>
              <a:t>Public static void main(String[] args {</a:t>
            </a:r>
          </a:p>
          <a:p>
            <a:r>
              <a:rPr lang="en-US" sz="1600" dirty="0" smtClean="0"/>
              <a:t>	Runnable task = () -&gt; {</a:t>
            </a:r>
          </a:p>
          <a:p>
            <a:r>
              <a:rPr lang="en-US" sz="1600" dirty="0"/>
              <a:t>	</a:t>
            </a:r>
            <a:r>
              <a:rPr lang="en-US" sz="1600" dirty="0" smtClean="0"/>
              <a:t>	String threadname = Thread.currentThread().getName();</a:t>
            </a:r>
          </a:p>
          <a:p>
            <a:r>
              <a:rPr lang="en-US" sz="1600" dirty="0"/>
              <a:t> </a:t>
            </a:r>
            <a:r>
              <a:rPr lang="en-US" sz="1600" dirty="0" smtClean="0"/>
              <a:t>  		System.out.println(“Hello from thread “ + threadName);</a:t>
            </a:r>
          </a:p>
          <a:p>
            <a:r>
              <a:rPr lang="en-US" sz="1600" dirty="0"/>
              <a:t>	</a:t>
            </a:r>
            <a:r>
              <a:rPr lang="en-US" sz="1600" dirty="0" smtClean="0"/>
              <a:t>}</a:t>
            </a:r>
            <a:endParaRPr lang="en-US" sz="1600" dirty="0"/>
          </a:p>
          <a:p>
            <a:endParaRPr lang="en-US" sz="1600" dirty="0" smtClean="0"/>
          </a:p>
          <a:p>
            <a:endParaRPr lang="en-US" dirty="0"/>
          </a:p>
        </p:txBody>
      </p:sp>
      <p:sp>
        <p:nvSpPr>
          <p:cNvPr id="7" name="Rectangle 6"/>
          <p:cNvSpPr/>
          <p:nvPr/>
        </p:nvSpPr>
        <p:spPr>
          <a:xfrm>
            <a:off x="1033113" y="4151083"/>
            <a:ext cx="6170245" cy="19238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4179556"/>
            <a:ext cx="5904859" cy="2092881"/>
          </a:xfrm>
          <a:prstGeom prst="rect">
            <a:avLst/>
          </a:prstGeom>
          <a:noFill/>
        </p:spPr>
        <p:txBody>
          <a:bodyPr wrap="square" rtlCol="0">
            <a:spAutoFit/>
          </a:bodyPr>
          <a:lstStyle/>
          <a:p>
            <a:r>
              <a:rPr lang="en-US" sz="1600" dirty="0"/>
              <a:t>	</a:t>
            </a:r>
            <a:r>
              <a:rPr lang="en-US" sz="1600" dirty="0" smtClean="0"/>
              <a:t>task.run();</a:t>
            </a:r>
          </a:p>
          <a:p>
            <a:endParaRPr lang="en-US" sz="1600" dirty="0" smtClean="0"/>
          </a:p>
          <a:p>
            <a:r>
              <a:rPr lang="en-US" sz="1600" dirty="0"/>
              <a:t>	</a:t>
            </a:r>
            <a:r>
              <a:rPr lang="en-US" sz="1600" dirty="0" smtClean="0"/>
              <a:t>Thread thread = new Thread(task);</a:t>
            </a:r>
          </a:p>
          <a:p>
            <a:r>
              <a:rPr lang="en-US" sz="1600" dirty="0"/>
              <a:t>	</a:t>
            </a:r>
            <a:r>
              <a:rPr lang="en-US" sz="1600" dirty="0" smtClean="0"/>
              <a:t>thread.start();</a:t>
            </a:r>
          </a:p>
          <a:p>
            <a:endParaRPr lang="en-US" sz="1600" dirty="0" smtClean="0"/>
          </a:p>
          <a:p>
            <a:r>
              <a:rPr lang="en-US" sz="1600" dirty="0"/>
              <a:t>	</a:t>
            </a:r>
            <a:r>
              <a:rPr lang="en-US" sz="1600" dirty="0" smtClean="0"/>
              <a:t>new Thread(task).start();		</a:t>
            </a:r>
            <a:endParaRPr lang="en-US" sz="1600" dirty="0"/>
          </a:p>
          <a:p>
            <a:r>
              <a:rPr lang="en-US" sz="1600" dirty="0" smtClean="0"/>
              <a:t>}</a:t>
            </a:r>
          </a:p>
          <a:p>
            <a:endParaRPr lang="en-US" dirty="0"/>
          </a:p>
        </p:txBody>
      </p:sp>
      <p:sp>
        <p:nvSpPr>
          <p:cNvPr id="9" name="TextBox 8"/>
          <p:cNvSpPr txBox="1"/>
          <p:nvPr/>
        </p:nvSpPr>
        <p:spPr>
          <a:xfrm>
            <a:off x="369646" y="3173667"/>
            <a:ext cx="8317154" cy="1169551"/>
          </a:xfrm>
          <a:prstGeom prst="rect">
            <a:avLst/>
          </a:prstGeom>
          <a:noFill/>
        </p:spPr>
        <p:txBody>
          <a:bodyPr wrap="square" rtlCol="0">
            <a:spAutoFit/>
          </a:bodyPr>
          <a:lstStyle/>
          <a:p>
            <a:r>
              <a:rPr lang="en-US" sz="2600" dirty="0" smtClean="0"/>
              <a:t>Still in main method, run on main thread or create tread to run task and start it.</a:t>
            </a:r>
          </a:p>
          <a:p>
            <a:endParaRPr lang="en-US" dirty="0"/>
          </a:p>
        </p:txBody>
      </p:sp>
      <p:sp>
        <p:nvSpPr>
          <p:cNvPr id="10" name="TextBox 9"/>
          <p:cNvSpPr txBox="1"/>
          <p:nvPr/>
        </p:nvSpPr>
        <p:spPr>
          <a:xfrm>
            <a:off x="369646" y="6102150"/>
            <a:ext cx="8317154" cy="769441"/>
          </a:xfrm>
          <a:prstGeom prst="rect">
            <a:avLst/>
          </a:prstGeom>
          <a:noFill/>
        </p:spPr>
        <p:txBody>
          <a:bodyPr wrap="square" rtlCol="0">
            <a:spAutoFit/>
          </a:bodyPr>
          <a:lstStyle/>
          <a:p>
            <a:r>
              <a:rPr lang="en-US" sz="2600" dirty="0" smtClean="0"/>
              <a:t>Can create multiple thread that use same runnable.</a:t>
            </a:r>
          </a:p>
          <a:p>
            <a:endParaRPr lang="en-US" dirty="0"/>
          </a:p>
        </p:txBody>
      </p:sp>
    </p:spTree>
    <p:extLst>
      <p:ext uri="{BB962C8B-B14F-4D97-AF65-F5344CB8AC3E}">
        <p14:creationId xmlns:p14="http://schemas.microsoft.com/office/powerpoint/2010/main" val="28603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Thread Class</a:t>
            </a:r>
            <a:endParaRPr lang="en-US" dirty="0"/>
          </a:p>
        </p:txBody>
      </p:sp>
      <p:sp>
        <p:nvSpPr>
          <p:cNvPr id="3" name="Content Placeholder 2"/>
          <p:cNvSpPr>
            <a:spLocks noGrp="1"/>
          </p:cNvSpPr>
          <p:nvPr>
            <p:ph idx="1"/>
          </p:nvPr>
        </p:nvSpPr>
        <p:spPr>
          <a:xfrm>
            <a:off x="457200" y="3329033"/>
            <a:ext cx="8229600" cy="4525963"/>
          </a:xfrm>
        </p:spPr>
        <p:txBody>
          <a:bodyPr>
            <a:normAutofit/>
          </a:bodyPr>
          <a:lstStyle/>
          <a:p>
            <a:pPr marL="0" indent="0" algn="ctr">
              <a:buNone/>
            </a:pPr>
            <a:r>
              <a:rPr lang="en-US" sz="2400" dirty="0" smtClean="0"/>
              <a:t>Hire a specific kind of employee that does a set task.</a:t>
            </a:r>
          </a:p>
          <a:p>
            <a:r>
              <a:rPr lang="en-US" dirty="0" smtClean="0"/>
              <a:t>Thread class implements Runnable interface</a:t>
            </a:r>
          </a:p>
          <a:p>
            <a:r>
              <a:rPr lang="en-US" dirty="0" smtClean="0"/>
              <a:t>Drawbacks to extending Class</a:t>
            </a:r>
          </a:p>
          <a:p>
            <a:pPr lvl="1"/>
            <a:r>
              <a:rPr lang="en-US" dirty="0" smtClean="0"/>
              <a:t>Can’t extend other classes</a:t>
            </a:r>
          </a:p>
          <a:p>
            <a:pPr lvl="1"/>
            <a:r>
              <a:rPr lang="en-US" dirty="0" smtClean="0"/>
              <a:t>Not overriding any methods, so not necessary.</a:t>
            </a:r>
          </a:p>
          <a:p>
            <a:pPr lvl="1"/>
            <a:r>
              <a:rPr lang="en-US" dirty="0" smtClean="0"/>
              <a:t>Implement Runnable is preferred.</a:t>
            </a:r>
            <a:endParaRPr lang="en-US" dirty="0" smtClean="0"/>
          </a:p>
          <a:p>
            <a:pPr marL="457200" lvl="1" indent="0">
              <a:buNone/>
            </a:pPr>
            <a:endParaRPr lang="en-US" dirty="0" smtClean="0"/>
          </a:p>
        </p:txBody>
      </p:sp>
      <p:pic>
        <p:nvPicPr>
          <p:cNvPr id="4" name="Picture 3" descr="img2.thejourn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993" y="1387521"/>
            <a:ext cx="2912268" cy="1941512"/>
          </a:xfrm>
          <a:prstGeom prst="rect">
            <a:avLst/>
          </a:prstGeom>
        </p:spPr>
      </p:pic>
    </p:spTree>
    <p:extLst>
      <p:ext uri="{BB962C8B-B14F-4D97-AF65-F5344CB8AC3E}">
        <p14:creationId xmlns:p14="http://schemas.microsoft.com/office/powerpoint/2010/main" val="62841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4493"/>
            <a:ext cx="8229600" cy="5033899"/>
          </a:xfrm>
        </p:spPr>
        <p:txBody>
          <a:bodyPr>
            <a:normAutofit/>
          </a:bodyPr>
          <a:lstStyle/>
          <a:p>
            <a:pPr marL="0" indent="0">
              <a:buNone/>
            </a:pPr>
            <a:r>
              <a:rPr lang="en-US" dirty="0" smtClean="0"/>
              <a:t>To create a thread by extending Thread:</a:t>
            </a:r>
          </a:p>
          <a:p>
            <a:pPr marL="0" indent="0">
              <a:buNone/>
            </a:pPr>
            <a:r>
              <a:rPr lang="en-US" sz="2600" dirty="0" smtClean="0"/>
              <a:t>Create class that extends Thread with run method</a:t>
            </a:r>
          </a:p>
          <a:p>
            <a:pPr marL="0" indent="0">
              <a:buNone/>
            </a:pPr>
            <a:endParaRPr lang="en-US" sz="2800" dirty="0"/>
          </a:p>
          <a:p>
            <a:pPr marL="0" indent="0">
              <a:buNone/>
            </a:pPr>
            <a:endParaRPr lang="en-US" sz="2800" dirty="0" smtClean="0"/>
          </a:p>
          <a:p>
            <a:pPr marL="0" indent="0">
              <a:buNone/>
            </a:pPr>
            <a:endParaRPr lang="en-US" sz="2800" dirty="0"/>
          </a:p>
          <a:p>
            <a:pPr marL="0" indent="0">
              <a:buNone/>
            </a:pPr>
            <a:r>
              <a:rPr lang="en-US" sz="2800" dirty="0" smtClean="0"/>
              <a:t> </a:t>
            </a:r>
            <a:r>
              <a:rPr lang="en-US" sz="1800" dirty="0" smtClean="0"/>
              <a:t>  </a:t>
            </a:r>
          </a:p>
        </p:txBody>
      </p:sp>
      <p:sp>
        <p:nvSpPr>
          <p:cNvPr id="6" name="Rectangle 5"/>
          <p:cNvSpPr/>
          <p:nvPr/>
        </p:nvSpPr>
        <p:spPr>
          <a:xfrm>
            <a:off x="1033113" y="1630094"/>
            <a:ext cx="5904859" cy="140263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03719" y="1639570"/>
            <a:ext cx="5904859" cy="1600438"/>
          </a:xfrm>
          <a:prstGeom prst="rect">
            <a:avLst/>
          </a:prstGeom>
          <a:noFill/>
        </p:spPr>
        <p:txBody>
          <a:bodyPr wrap="square" rtlCol="0">
            <a:spAutoFit/>
          </a:bodyPr>
          <a:lstStyle/>
          <a:p>
            <a:r>
              <a:rPr lang="en-US" sz="1600" dirty="0" smtClean="0"/>
              <a:t>public class ExampleThread extends Thread {</a:t>
            </a:r>
          </a:p>
          <a:p>
            <a:r>
              <a:rPr lang="en-US" sz="1600" dirty="0" smtClean="0"/>
              <a:t>	public void run(){</a:t>
            </a:r>
          </a:p>
          <a:p>
            <a:r>
              <a:rPr lang="en-US" sz="1600" dirty="0"/>
              <a:t>	</a:t>
            </a:r>
            <a:r>
              <a:rPr lang="en-US" sz="1600" dirty="0" smtClean="0"/>
              <a:t>	System.out.println(“Hello from thread.”);</a:t>
            </a:r>
          </a:p>
          <a:p>
            <a:r>
              <a:rPr lang="en-US" sz="1600" dirty="0"/>
              <a:t>	</a:t>
            </a:r>
            <a:r>
              <a:rPr lang="en-US" sz="1600" dirty="0" smtClean="0"/>
              <a:t>}</a:t>
            </a:r>
          </a:p>
          <a:p>
            <a:r>
              <a:rPr lang="en-US" sz="1600" dirty="0" smtClean="0"/>
              <a:t>}</a:t>
            </a:r>
          </a:p>
          <a:p>
            <a:endParaRPr lang="en-US" dirty="0"/>
          </a:p>
        </p:txBody>
      </p:sp>
      <p:sp>
        <p:nvSpPr>
          <p:cNvPr id="7" name="Rectangle 6"/>
          <p:cNvSpPr/>
          <p:nvPr/>
        </p:nvSpPr>
        <p:spPr>
          <a:xfrm>
            <a:off x="1033113" y="3876251"/>
            <a:ext cx="5904859" cy="263463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203719" y="3904725"/>
            <a:ext cx="5904859" cy="2092881"/>
          </a:xfrm>
          <a:prstGeom prst="rect">
            <a:avLst/>
          </a:prstGeom>
          <a:noFill/>
        </p:spPr>
        <p:txBody>
          <a:bodyPr wrap="square" rtlCol="0">
            <a:spAutoFit/>
          </a:bodyPr>
          <a:lstStyle/>
          <a:p>
            <a:r>
              <a:rPr lang="en-US" sz="1600" dirty="0" smtClean="0"/>
              <a:t>public class Example {</a:t>
            </a:r>
          </a:p>
          <a:p>
            <a:r>
              <a:rPr lang="en-US" sz="1600" dirty="0"/>
              <a:t>	</a:t>
            </a:r>
            <a:r>
              <a:rPr lang="en-US" sz="1600" dirty="0" smtClean="0"/>
              <a:t>public static void main(String[] args) {</a:t>
            </a:r>
          </a:p>
          <a:p>
            <a:r>
              <a:rPr lang="en-US" sz="1600" dirty="0"/>
              <a:t>	</a:t>
            </a:r>
            <a:r>
              <a:rPr lang="en-US" sz="1600" dirty="0" smtClean="0"/>
              <a:t>	Thread t1 = new ExampleThread();</a:t>
            </a:r>
          </a:p>
          <a:p>
            <a:r>
              <a:rPr lang="en-US" sz="1600" dirty="0"/>
              <a:t>	</a:t>
            </a:r>
            <a:r>
              <a:rPr lang="en-US" sz="1600" dirty="0" smtClean="0"/>
              <a:t>	t1.start();</a:t>
            </a:r>
          </a:p>
          <a:p>
            <a:endParaRPr lang="en-US" sz="1600" dirty="0"/>
          </a:p>
          <a:p>
            <a:r>
              <a:rPr lang="en-US" sz="1600" dirty="0" smtClean="0"/>
              <a:t>		(new Thread (new MessageThread()).start();</a:t>
            </a:r>
          </a:p>
          <a:p>
            <a:r>
              <a:rPr lang="en-US" sz="1600" dirty="0"/>
              <a:t>}</a:t>
            </a:r>
            <a:endParaRPr lang="en-US" sz="1600" dirty="0" smtClean="0"/>
          </a:p>
          <a:p>
            <a:endParaRPr lang="en-US" dirty="0"/>
          </a:p>
        </p:txBody>
      </p:sp>
      <p:sp>
        <p:nvSpPr>
          <p:cNvPr id="9" name="TextBox 8"/>
          <p:cNvSpPr txBox="1"/>
          <p:nvPr/>
        </p:nvSpPr>
        <p:spPr>
          <a:xfrm>
            <a:off x="369646" y="3240008"/>
            <a:ext cx="8317154" cy="769441"/>
          </a:xfrm>
          <a:prstGeom prst="rect">
            <a:avLst/>
          </a:prstGeom>
          <a:noFill/>
        </p:spPr>
        <p:txBody>
          <a:bodyPr wrap="square" rtlCol="0">
            <a:spAutoFit/>
          </a:bodyPr>
          <a:lstStyle/>
          <a:p>
            <a:r>
              <a:rPr lang="en-US" sz="2600" dirty="0" smtClean="0"/>
              <a:t>Create class with main method that creates/starts thread</a:t>
            </a:r>
          </a:p>
          <a:p>
            <a:endParaRPr lang="en-US" dirty="0"/>
          </a:p>
        </p:txBody>
      </p:sp>
    </p:spTree>
    <p:extLst>
      <p:ext uri="{BB962C8B-B14F-4D97-AF65-F5344CB8AC3E}">
        <p14:creationId xmlns:p14="http://schemas.microsoft.com/office/powerpoint/2010/main" val="158791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that work with Threads</a:t>
            </a:r>
            <a:endParaRPr lang="en-US" dirty="0"/>
          </a:p>
        </p:txBody>
      </p:sp>
      <p:sp>
        <p:nvSpPr>
          <p:cNvPr id="3" name="Content Placeholder 2"/>
          <p:cNvSpPr>
            <a:spLocks noGrp="1"/>
          </p:cNvSpPr>
          <p:nvPr>
            <p:ph idx="1"/>
          </p:nvPr>
        </p:nvSpPr>
        <p:spPr/>
        <p:txBody>
          <a:bodyPr>
            <a:normAutofit fontScale="92500"/>
          </a:bodyPr>
          <a:lstStyle/>
          <a:p>
            <a:r>
              <a:rPr lang="en-US" dirty="0" smtClean="0"/>
              <a:t>sleep(1000);  Causes thread to wait for a time.</a:t>
            </a:r>
          </a:p>
          <a:p>
            <a:r>
              <a:rPr lang="en-US" dirty="0" smtClean="0"/>
              <a:t>sleep needs try catch for InterruptedException</a:t>
            </a:r>
          </a:p>
          <a:p>
            <a:r>
              <a:rPr lang="en-US" dirty="0" err="1" smtClean="0"/>
              <a:t>currentThread</a:t>
            </a:r>
            <a:r>
              <a:rPr lang="en-US" dirty="0" smtClean="0"/>
              <a:t>(); returns reference to current thread</a:t>
            </a:r>
          </a:p>
          <a:p>
            <a:r>
              <a:rPr lang="en-US" dirty="0" smtClean="0"/>
              <a:t>setPriority(); Sets priority 1 (low) </a:t>
            </a:r>
            <a:r>
              <a:rPr lang="mr-IN" dirty="0" smtClean="0"/>
              <a:t>–</a:t>
            </a:r>
            <a:r>
              <a:rPr lang="en-US" dirty="0" smtClean="0"/>
              <a:t> 10 (high)</a:t>
            </a:r>
          </a:p>
          <a:p>
            <a:r>
              <a:rPr lang="en-US" dirty="0" smtClean="0"/>
              <a:t>setName(); Sets name of thread</a:t>
            </a:r>
          </a:p>
          <a:p>
            <a:r>
              <a:rPr lang="en-US" dirty="0" smtClean="0"/>
              <a:t>setDaemon(); Sets thread to daemon</a:t>
            </a:r>
          </a:p>
          <a:p>
            <a:r>
              <a:rPr lang="en-US" dirty="0" smtClean="0"/>
              <a:t>dumpStack(); Prints stack trace of current thread</a:t>
            </a:r>
          </a:p>
        </p:txBody>
      </p:sp>
    </p:spTree>
    <p:extLst>
      <p:ext uri="{BB962C8B-B14F-4D97-AF65-F5344CB8AC3E}">
        <p14:creationId xmlns:p14="http://schemas.microsoft.com/office/powerpoint/2010/main" val="4101953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2704</TotalTime>
  <Words>2316</Words>
  <Application>Microsoft Macintosh PowerPoint</Application>
  <PresentationFormat>On-screen Show (4:3)</PresentationFormat>
  <Paragraphs>306</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Threads and Executors  </vt:lpstr>
      <vt:lpstr>PowerPoint Presentation</vt:lpstr>
      <vt:lpstr>PowerPoint Presentation</vt:lpstr>
      <vt:lpstr>Runnables</vt:lpstr>
      <vt:lpstr>PowerPoint Presentation</vt:lpstr>
      <vt:lpstr>PowerPoint Presentation</vt:lpstr>
      <vt:lpstr>Extend Thread Class</vt:lpstr>
      <vt:lpstr>PowerPoint Presentation</vt:lpstr>
      <vt:lpstr>Methods that work with Threads</vt:lpstr>
      <vt:lpstr>Create an Executor</vt:lpstr>
      <vt:lpstr>Executors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Sharing Mutable Values</vt:lpstr>
    </vt:vector>
  </TitlesOfParts>
  <Manager/>
  <Company>HP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 Executors,  and Runnables</dc:title>
  <dc:subject/>
  <dc:creator>David Dresen</dc:creator>
  <cp:keywords/>
  <dc:description/>
  <cp:lastModifiedBy>David Dresen</cp:lastModifiedBy>
  <cp:revision>45</cp:revision>
  <dcterms:created xsi:type="dcterms:W3CDTF">2019-01-17T19:54:24Z</dcterms:created>
  <dcterms:modified xsi:type="dcterms:W3CDTF">2019-01-19T16:58:36Z</dcterms:modified>
  <cp:category/>
</cp:coreProperties>
</file>