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5.xml" ContentType="application/vnd.openxmlformats-officedocument.themeOverr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4"/>
  </p:sldMasterIdLst>
  <p:sldIdLst>
    <p:sldId id="257"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0" d="100"/>
          <a:sy n="80" d="100"/>
        </p:scale>
        <p:origin x="58" y="1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5" Type="http://schemas.openxmlformats.org/officeDocument/2006/relationships/chartUserShapes" Target="../drawings/drawing1.xml"/><Relationship Id="rId4" Type="http://schemas.openxmlformats.org/officeDocument/2006/relationships/oleObject" Target="file:///C:\Users\User\Desktop\BrightLight%20Tutorials\BrightTvAnalysis\Bright_TV_CSV_File.xlsx" TargetMode="External"/></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file:///C:\Users\User\Desktop\BrightLight%20Tutorials\BrightTvAnalysis\Bright_TV_CSV_File.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oleObject" Target="file:///C:\Users\User\Desktop\BrightLight%20Tutorials\BrightTvAnalysis\Bright_TV_CSV_File.xlsx" TargetMode="Externa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oleObject" Target="file:///C:\Users\User\Desktop\BrightLight%20Tutorials\BrightTvAnalysis\Bright_TV_CSV_File.xlsx" TargetMode="External"/></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oleObject" Target="file:///C:\Users\User\Desktop\BrightLight%20Tutorials\BrightTvAnalysis\Bright_TV_CSV_File.xlsx" TargetMode="External"/></Relationships>
</file>

<file path=ppt/charts/_rels/chart6.xml.rels><?xml version="1.0" encoding="UTF-8" standalone="yes"?>
<Relationships xmlns="http://schemas.openxmlformats.org/package/2006/relationships"><Relationship Id="rId3" Type="http://schemas.openxmlformats.org/officeDocument/2006/relationships/oleObject" Target="file:///C:\Users\User\Desktop\BrightLight%20Tutorials\BrightTvAnalysis\Bright_TV_CSV_File.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4" Type="http://schemas.openxmlformats.org/officeDocument/2006/relationships/oleObject" Target="file:///C:\Users\User\Desktop\BrightLight%20Tutorials\BrightTvAnalysis\Bright_TV_CSV_File.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[Bright_TV_CSV_File.xlsx]Sheet2!PivotTable3</c:name>
    <c:fmtId val="12"/>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ZA"/>
              <a:t>Total number of viewers</a:t>
            </a:r>
            <a:r>
              <a:rPr lang="en-ZA" baseline="0"/>
              <a:t> by province</a:t>
            </a:r>
            <a:endParaRPr lang="en-ZA"/>
          </a:p>
        </c:rich>
      </c:tx>
      <c:layout>
        <c:manualLayout>
          <c:xMode val="edge"/>
          <c:yMode val="edge"/>
          <c:x val="0.21567252562227379"/>
          <c:y val="5.0345879078005945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ZA"/>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Sheet2!$I$62</c:f>
              <c:strCache>
                <c:ptCount val="1"/>
                <c:pt idx="0">
                  <c:v>Total</c:v>
                </c:pt>
              </c:strCache>
            </c:strRef>
          </c:tx>
          <c:spPr>
            <a:solidFill>
              <a:schemeClr val="accent1"/>
            </a:solidFill>
            <a:ln>
              <a:noFill/>
            </a:ln>
            <a:effectLst/>
          </c:spPr>
          <c:invertIfNegative val="0"/>
          <c:cat>
            <c:strRef>
              <c:f>Sheet2!$H$63:$H$73</c:f>
              <c:strCache>
                <c:ptCount val="10"/>
                <c:pt idx="0">
                  <c:v>Northern Cape</c:v>
                </c:pt>
                <c:pt idx="1">
                  <c:v>None</c:v>
                </c:pt>
                <c:pt idx="2">
                  <c:v>Free State</c:v>
                </c:pt>
                <c:pt idx="3">
                  <c:v>North West</c:v>
                </c:pt>
                <c:pt idx="4">
                  <c:v>Eastern Cape</c:v>
                </c:pt>
                <c:pt idx="5">
                  <c:v>Limpopo</c:v>
                </c:pt>
                <c:pt idx="6">
                  <c:v>Mpumalanga</c:v>
                </c:pt>
                <c:pt idx="7">
                  <c:v>Kwazulu Natal</c:v>
                </c:pt>
                <c:pt idx="8">
                  <c:v>Western Cape</c:v>
                </c:pt>
                <c:pt idx="9">
                  <c:v>Gauteng</c:v>
                </c:pt>
              </c:strCache>
            </c:strRef>
          </c:cat>
          <c:val>
            <c:numRef>
              <c:f>Sheet2!$I$63:$I$73</c:f>
              <c:numCache>
                <c:formatCode>General</c:formatCode>
                <c:ptCount val="10"/>
                <c:pt idx="0">
                  <c:v>230</c:v>
                </c:pt>
                <c:pt idx="1">
                  <c:v>263</c:v>
                </c:pt>
                <c:pt idx="2">
                  <c:v>292</c:v>
                </c:pt>
                <c:pt idx="3">
                  <c:v>344</c:v>
                </c:pt>
                <c:pt idx="4">
                  <c:v>688</c:v>
                </c:pt>
                <c:pt idx="5">
                  <c:v>762</c:v>
                </c:pt>
                <c:pt idx="6">
                  <c:v>917</c:v>
                </c:pt>
                <c:pt idx="7">
                  <c:v>1001</c:v>
                </c:pt>
                <c:pt idx="8">
                  <c:v>1845</c:v>
                </c:pt>
                <c:pt idx="9">
                  <c:v>3651</c:v>
                </c:pt>
              </c:numCache>
            </c:numRef>
          </c:val>
          <c:extLst>
            <c:ext xmlns:c16="http://schemas.microsoft.com/office/drawing/2014/chart" uri="{C3380CC4-5D6E-409C-BE32-E72D297353CC}">
              <c16:uniqueId val="{00000000-9495-4E5E-BDB3-D06B6D45278F}"/>
            </c:ext>
          </c:extLst>
        </c:ser>
        <c:dLbls>
          <c:showLegendKey val="0"/>
          <c:showVal val="0"/>
          <c:showCatName val="0"/>
          <c:showSerName val="0"/>
          <c:showPercent val="0"/>
          <c:showBubbleSize val="0"/>
        </c:dLbls>
        <c:gapWidth val="182"/>
        <c:axId val="721258447"/>
        <c:axId val="721283887"/>
      </c:barChart>
      <c:catAx>
        <c:axId val="721258447"/>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83887"/>
        <c:crosses val="autoZero"/>
        <c:auto val="1"/>
        <c:lblAlgn val="ctr"/>
        <c:lblOffset val="100"/>
        <c:noMultiLvlLbl val="0"/>
      </c:catAx>
      <c:valAx>
        <c:axId val="7212838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5844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userShapes r:id="rId5"/>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[Bright_TV_CSV_File.xlsx]Sheet2!PivotTable5</c:name>
    <c:fmtId val="26"/>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a:t>
            </a:r>
            <a:r>
              <a:rPr lang="en-US" baseline="0" dirty="0"/>
              <a:t> number of viewers by race</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Sheet2!$B$41</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Sheet2!$A$42:$A$49</c:f>
              <c:strCache>
                <c:ptCount val="7"/>
                <c:pt idx="1">
                  <c:v>black</c:v>
                </c:pt>
                <c:pt idx="2">
                  <c:v>coloured</c:v>
                </c:pt>
                <c:pt idx="3">
                  <c:v>indian_asian</c:v>
                </c:pt>
                <c:pt idx="4">
                  <c:v>None</c:v>
                </c:pt>
                <c:pt idx="5">
                  <c:v>other</c:v>
                </c:pt>
                <c:pt idx="6">
                  <c:v>white</c:v>
                </c:pt>
              </c:strCache>
            </c:strRef>
          </c:cat>
          <c:val>
            <c:numRef>
              <c:f>Sheet2!$B$42:$B$49</c:f>
              <c:numCache>
                <c:formatCode>General</c:formatCode>
                <c:ptCount val="7"/>
                <c:pt idx="0">
                  <c:v>10</c:v>
                </c:pt>
                <c:pt idx="1">
                  <c:v>4328</c:v>
                </c:pt>
                <c:pt idx="2">
                  <c:v>1631</c:v>
                </c:pt>
                <c:pt idx="3">
                  <c:v>1574</c:v>
                </c:pt>
                <c:pt idx="4">
                  <c:v>1057</c:v>
                </c:pt>
                <c:pt idx="5">
                  <c:v>102</c:v>
                </c:pt>
                <c:pt idx="6">
                  <c:v>1291</c:v>
                </c:pt>
              </c:numCache>
            </c:numRef>
          </c:val>
          <c:extLst>
            <c:ext xmlns:c16="http://schemas.microsoft.com/office/drawing/2014/chart" uri="{C3380CC4-5D6E-409C-BE32-E72D297353CC}">
              <c16:uniqueId val="{00000000-BA96-4FFA-BAC5-763650E0FC7B}"/>
            </c:ext>
          </c:extLst>
        </c:ser>
        <c:dLbls>
          <c:dLblPos val="outEnd"/>
          <c:showLegendKey val="0"/>
          <c:showVal val="1"/>
          <c:showCatName val="0"/>
          <c:showSerName val="0"/>
          <c:showPercent val="0"/>
          <c:showBubbleSize val="0"/>
        </c:dLbls>
        <c:gapWidth val="219"/>
        <c:overlap val="-27"/>
        <c:axId val="721255087"/>
        <c:axId val="721258927"/>
      </c:barChart>
      <c:catAx>
        <c:axId val="721255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58927"/>
        <c:crosses val="autoZero"/>
        <c:auto val="1"/>
        <c:lblAlgn val="ctr"/>
        <c:lblOffset val="100"/>
        <c:noMultiLvlLbl val="0"/>
      </c:catAx>
      <c:valAx>
        <c:axId val="72125892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5508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[Bright_TV_CSV_File.xlsx]Sheet2!PivotTable2</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Total</a:t>
            </a:r>
            <a:r>
              <a:rPr lang="en-GB" baseline="0" dirty="0"/>
              <a:t> number of viewers by weekday and age group</a:t>
            </a:r>
            <a:endParaRPr lang="en-ZA"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Sheet2!$B$12:$B$13</c:f>
              <c:strCache>
                <c:ptCount val="1"/>
                <c:pt idx="0">
                  <c:v>Adults (31-59)</c:v>
                </c:pt>
              </c:strCache>
            </c:strRef>
          </c:tx>
          <c:spPr>
            <a:solidFill>
              <a:schemeClr val="accent1"/>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Sheet2!$B$14:$B$21</c:f>
              <c:numCache>
                <c:formatCode>General</c:formatCode>
                <c:ptCount val="7"/>
                <c:pt idx="0">
                  <c:v>716</c:v>
                </c:pt>
                <c:pt idx="1">
                  <c:v>485</c:v>
                </c:pt>
                <c:pt idx="2">
                  <c:v>730</c:v>
                </c:pt>
                <c:pt idx="3">
                  <c:v>783</c:v>
                </c:pt>
                <c:pt idx="4">
                  <c:v>787</c:v>
                </c:pt>
                <c:pt idx="5">
                  <c:v>949</c:v>
                </c:pt>
                <c:pt idx="6">
                  <c:v>897</c:v>
                </c:pt>
              </c:numCache>
            </c:numRef>
          </c:val>
          <c:extLst>
            <c:ext xmlns:c16="http://schemas.microsoft.com/office/drawing/2014/chart" uri="{C3380CC4-5D6E-409C-BE32-E72D297353CC}">
              <c16:uniqueId val="{00000000-F89C-4D71-9DF1-C19DFD963FA5}"/>
            </c:ext>
          </c:extLst>
        </c:ser>
        <c:ser>
          <c:idx val="1"/>
          <c:order val="1"/>
          <c:tx>
            <c:strRef>
              <c:f>Sheet2!$C$12:$C$13</c:f>
              <c:strCache>
                <c:ptCount val="1"/>
                <c:pt idx="0">
                  <c:v>Kids (4-12)</c:v>
                </c:pt>
              </c:strCache>
            </c:strRef>
          </c:tx>
          <c:spPr>
            <a:solidFill>
              <a:schemeClr val="accent2"/>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Sheet2!$C$14:$C$21</c:f>
              <c:numCache>
                <c:formatCode>General</c:formatCode>
                <c:ptCount val="7"/>
                <c:pt idx="0">
                  <c:v>14</c:v>
                </c:pt>
                <c:pt idx="1">
                  <c:v>12</c:v>
                </c:pt>
                <c:pt idx="2">
                  <c:v>13</c:v>
                </c:pt>
                <c:pt idx="3">
                  <c:v>21</c:v>
                </c:pt>
                <c:pt idx="4">
                  <c:v>8</c:v>
                </c:pt>
                <c:pt idx="5">
                  <c:v>16</c:v>
                </c:pt>
                <c:pt idx="6">
                  <c:v>15</c:v>
                </c:pt>
              </c:numCache>
            </c:numRef>
          </c:val>
          <c:extLst>
            <c:ext xmlns:c16="http://schemas.microsoft.com/office/drawing/2014/chart" uri="{C3380CC4-5D6E-409C-BE32-E72D297353CC}">
              <c16:uniqueId val="{00000001-F89C-4D71-9DF1-C19DFD963FA5}"/>
            </c:ext>
          </c:extLst>
        </c:ser>
        <c:ser>
          <c:idx val="2"/>
          <c:order val="2"/>
          <c:tx>
            <c:strRef>
              <c:f>Sheet2!$D$12:$D$13</c:f>
              <c:strCache>
                <c:ptCount val="1"/>
                <c:pt idx="0">
                  <c:v>Seniors (60+)</c:v>
                </c:pt>
              </c:strCache>
            </c:strRef>
          </c:tx>
          <c:spPr>
            <a:solidFill>
              <a:schemeClr val="accent3"/>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Sheet2!$D$14:$D$21</c:f>
              <c:numCache>
                <c:formatCode>General</c:formatCode>
                <c:ptCount val="7"/>
                <c:pt idx="0">
                  <c:v>17</c:v>
                </c:pt>
                <c:pt idx="1">
                  <c:v>7</c:v>
                </c:pt>
                <c:pt idx="2">
                  <c:v>10</c:v>
                </c:pt>
                <c:pt idx="3">
                  <c:v>13</c:v>
                </c:pt>
                <c:pt idx="4">
                  <c:v>23</c:v>
                </c:pt>
                <c:pt idx="5">
                  <c:v>17</c:v>
                </c:pt>
                <c:pt idx="6">
                  <c:v>17</c:v>
                </c:pt>
              </c:numCache>
            </c:numRef>
          </c:val>
          <c:extLst>
            <c:ext xmlns:c16="http://schemas.microsoft.com/office/drawing/2014/chart" uri="{C3380CC4-5D6E-409C-BE32-E72D297353CC}">
              <c16:uniqueId val="{00000002-F89C-4D71-9DF1-C19DFD963FA5}"/>
            </c:ext>
          </c:extLst>
        </c:ser>
        <c:ser>
          <c:idx val="3"/>
          <c:order val="3"/>
          <c:tx>
            <c:strRef>
              <c:f>Sheet2!$E$12:$E$13</c:f>
              <c:strCache>
                <c:ptCount val="1"/>
                <c:pt idx="0">
                  <c:v>Teenagers (13-19)</c:v>
                </c:pt>
              </c:strCache>
            </c:strRef>
          </c:tx>
          <c:spPr>
            <a:solidFill>
              <a:schemeClr val="accent4"/>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Sheet2!$E$14:$E$21</c:f>
              <c:numCache>
                <c:formatCode>General</c:formatCode>
                <c:ptCount val="7"/>
                <c:pt idx="0">
                  <c:v>65</c:v>
                </c:pt>
                <c:pt idx="1">
                  <c:v>47</c:v>
                </c:pt>
                <c:pt idx="2">
                  <c:v>46</c:v>
                </c:pt>
                <c:pt idx="3">
                  <c:v>59</c:v>
                </c:pt>
                <c:pt idx="4">
                  <c:v>69</c:v>
                </c:pt>
                <c:pt idx="5">
                  <c:v>77</c:v>
                </c:pt>
                <c:pt idx="6">
                  <c:v>73</c:v>
                </c:pt>
              </c:numCache>
            </c:numRef>
          </c:val>
          <c:extLst>
            <c:ext xmlns:c16="http://schemas.microsoft.com/office/drawing/2014/chart" uri="{C3380CC4-5D6E-409C-BE32-E72D297353CC}">
              <c16:uniqueId val="{00000003-F89C-4D71-9DF1-C19DFD963FA5}"/>
            </c:ext>
          </c:extLst>
        </c:ser>
        <c:ser>
          <c:idx val="4"/>
          <c:order val="4"/>
          <c:tx>
            <c:strRef>
              <c:f>Sheet2!$F$12:$F$13</c:f>
              <c:strCache>
                <c:ptCount val="1"/>
                <c:pt idx="0">
                  <c:v>Toddlers (0-3)</c:v>
                </c:pt>
              </c:strCache>
            </c:strRef>
          </c:tx>
          <c:spPr>
            <a:solidFill>
              <a:schemeClr val="accent5"/>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Sheet2!$F$14:$F$21</c:f>
              <c:numCache>
                <c:formatCode>General</c:formatCode>
                <c:ptCount val="7"/>
                <c:pt idx="0">
                  <c:v>37</c:v>
                </c:pt>
                <c:pt idx="1">
                  <c:v>28</c:v>
                </c:pt>
                <c:pt idx="2">
                  <c:v>34</c:v>
                </c:pt>
                <c:pt idx="3">
                  <c:v>50</c:v>
                </c:pt>
                <c:pt idx="4">
                  <c:v>23</c:v>
                </c:pt>
                <c:pt idx="5">
                  <c:v>39</c:v>
                </c:pt>
                <c:pt idx="6">
                  <c:v>49</c:v>
                </c:pt>
              </c:numCache>
            </c:numRef>
          </c:val>
          <c:extLst>
            <c:ext xmlns:c16="http://schemas.microsoft.com/office/drawing/2014/chart" uri="{C3380CC4-5D6E-409C-BE32-E72D297353CC}">
              <c16:uniqueId val="{00000004-F89C-4D71-9DF1-C19DFD963FA5}"/>
            </c:ext>
          </c:extLst>
        </c:ser>
        <c:ser>
          <c:idx val="5"/>
          <c:order val="5"/>
          <c:tx>
            <c:strRef>
              <c:f>Sheet2!$G$12:$G$13</c:f>
              <c:strCache>
                <c:ptCount val="1"/>
                <c:pt idx="0">
                  <c:v>Young Adults (20-30)</c:v>
                </c:pt>
              </c:strCache>
            </c:strRef>
          </c:tx>
          <c:spPr>
            <a:solidFill>
              <a:schemeClr val="accent6"/>
            </a:solidFill>
            <a:ln>
              <a:noFill/>
            </a:ln>
            <a:effectLst/>
          </c:spPr>
          <c:invertIfNegative val="0"/>
          <c:cat>
            <c:strRef>
              <c:f>Sheet2!$A$14:$A$21</c:f>
              <c:strCache>
                <c:ptCount val="7"/>
                <c:pt idx="0">
                  <c:v>Sun</c:v>
                </c:pt>
                <c:pt idx="1">
                  <c:v>Mon</c:v>
                </c:pt>
                <c:pt idx="2">
                  <c:v>Tue</c:v>
                </c:pt>
                <c:pt idx="3">
                  <c:v>Wed</c:v>
                </c:pt>
                <c:pt idx="4">
                  <c:v>Thu</c:v>
                </c:pt>
                <c:pt idx="5">
                  <c:v>Fri</c:v>
                </c:pt>
                <c:pt idx="6">
                  <c:v>Sat</c:v>
                </c:pt>
              </c:strCache>
            </c:strRef>
          </c:cat>
          <c:val>
            <c:numRef>
              <c:f>Sheet2!$G$14:$G$21</c:f>
              <c:numCache>
                <c:formatCode>General</c:formatCode>
                <c:ptCount val="7"/>
                <c:pt idx="0">
                  <c:v>569</c:v>
                </c:pt>
                <c:pt idx="1">
                  <c:v>377</c:v>
                </c:pt>
                <c:pt idx="2">
                  <c:v>489</c:v>
                </c:pt>
                <c:pt idx="3">
                  <c:v>625</c:v>
                </c:pt>
                <c:pt idx="4">
                  <c:v>530</c:v>
                </c:pt>
                <c:pt idx="5">
                  <c:v>575</c:v>
                </c:pt>
                <c:pt idx="6">
                  <c:v>582</c:v>
                </c:pt>
              </c:numCache>
            </c:numRef>
          </c:val>
          <c:extLst>
            <c:ext xmlns:c16="http://schemas.microsoft.com/office/drawing/2014/chart" uri="{C3380CC4-5D6E-409C-BE32-E72D297353CC}">
              <c16:uniqueId val="{00000005-F89C-4D71-9DF1-C19DFD963FA5}"/>
            </c:ext>
          </c:extLst>
        </c:ser>
        <c:dLbls>
          <c:showLegendKey val="0"/>
          <c:showVal val="0"/>
          <c:showCatName val="0"/>
          <c:showSerName val="0"/>
          <c:showPercent val="0"/>
          <c:showBubbleSize val="0"/>
        </c:dLbls>
        <c:gapWidth val="150"/>
        <c:overlap val="100"/>
        <c:axId val="1910312351"/>
        <c:axId val="1910315231"/>
      </c:barChart>
      <c:catAx>
        <c:axId val="19103123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315231"/>
        <c:crosses val="autoZero"/>
        <c:auto val="1"/>
        <c:lblAlgn val="ctr"/>
        <c:lblOffset val="100"/>
        <c:noMultiLvlLbl val="0"/>
      </c:catAx>
      <c:valAx>
        <c:axId val="191031523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103123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[Bright_TV_CSV_File.xlsx]Sheet3!PivotTable7</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viewers</a:t>
            </a:r>
            <a:r>
              <a:rPr lang="en-US" baseline="0" dirty="0"/>
              <a:t> by month</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Sheet3!$B$3</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Sheet3!$A$4:$A$8</c:f>
              <c:strCache>
                <c:ptCount val="4"/>
                <c:pt idx="0">
                  <c:v>Jan</c:v>
                </c:pt>
                <c:pt idx="1">
                  <c:v>Feb</c:v>
                </c:pt>
                <c:pt idx="2">
                  <c:v>Mar</c:v>
                </c:pt>
                <c:pt idx="3">
                  <c:v>Apr</c:v>
                </c:pt>
              </c:strCache>
            </c:strRef>
          </c:cat>
          <c:val>
            <c:numRef>
              <c:f>Sheet3!$B$4:$B$8</c:f>
              <c:numCache>
                <c:formatCode>General</c:formatCode>
                <c:ptCount val="4"/>
                <c:pt idx="0">
                  <c:v>2197</c:v>
                </c:pt>
                <c:pt idx="1">
                  <c:v>2976</c:v>
                </c:pt>
                <c:pt idx="2">
                  <c:v>4815</c:v>
                </c:pt>
                <c:pt idx="3">
                  <c:v>5</c:v>
                </c:pt>
              </c:numCache>
            </c:numRef>
          </c:val>
          <c:extLst>
            <c:ext xmlns:c16="http://schemas.microsoft.com/office/drawing/2014/chart" uri="{C3380CC4-5D6E-409C-BE32-E72D297353CC}">
              <c16:uniqueId val="{00000000-8F69-4B82-9E2A-53248E25F10A}"/>
            </c:ext>
          </c:extLst>
        </c:ser>
        <c:dLbls>
          <c:dLblPos val="outEnd"/>
          <c:showLegendKey val="0"/>
          <c:showVal val="1"/>
          <c:showCatName val="0"/>
          <c:showSerName val="0"/>
          <c:showPercent val="0"/>
          <c:showBubbleSize val="0"/>
        </c:dLbls>
        <c:gapWidth val="219"/>
        <c:overlap val="-27"/>
        <c:axId val="721257007"/>
        <c:axId val="721281007"/>
      </c:barChart>
      <c:catAx>
        <c:axId val="721257007"/>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81007"/>
        <c:crosses val="autoZero"/>
        <c:auto val="1"/>
        <c:lblAlgn val="ctr"/>
        <c:lblOffset val="100"/>
        <c:noMultiLvlLbl val="0"/>
      </c:catAx>
      <c:valAx>
        <c:axId val="7212810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5700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[Bright_TV_CSV_File.xlsx]Sheet2!PivotTable4</c:name>
    <c:fmtId val="2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Total viewers</a:t>
            </a:r>
            <a:r>
              <a:rPr lang="en-US" baseline="0" dirty="0"/>
              <a:t> by time of day</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pPr>
            <a:solidFill>
              <a:schemeClr val="accent1"/>
            </a:solidFill>
            <a:ln w="9525">
              <a:solidFill>
                <a:schemeClr val="accent1"/>
              </a:solidFill>
            </a:ln>
            <a:effectLst/>
          </c:spPr>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Sheet2!$F$25</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strRef>
              <c:f>Sheet2!$E$26:$E$30</c:f>
              <c:strCache>
                <c:ptCount val="4"/>
                <c:pt idx="0">
                  <c:v>Early Morning</c:v>
                </c:pt>
                <c:pt idx="1">
                  <c:v>Morning</c:v>
                </c:pt>
                <c:pt idx="2">
                  <c:v>Evening</c:v>
                </c:pt>
                <c:pt idx="3">
                  <c:v>Afternoon</c:v>
                </c:pt>
              </c:strCache>
            </c:strRef>
          </c:cat>
          <c:val>
            <c:numRef>
              <c:f>Sheet2!$F$26:$F$30</c:f>
              <c:numCache>
                <c:formatCode>General</c:formatCode>
                <c:ptCount val="4"/>
                <c:pt idx="0">
                  <c:v>561</c:v>
                </c:pt>
                <c:pt idx="1">
                  <c:v>2359</c:v>
                </c:pt>
                <c:pt idx="2">
                  <c:v>3341</c:v>
                </c:pt>
                <c:pt idx="3">
                  <c:v>3732</c:v>
                </c:pt>
              </c:numCache>
            </c:numRef>
          </c:val>
          <c:smooth val="0"/>
          <c:extLst>
            <c:ext xmlns:c16="http://schemas.microsoft.com/office/drawing/2014/chart" uri="{C3380CC4-5D6E-409C-BE32-E72D297353CC}">
              <c16:uniqueId val="{00000000-B597-448A-8BB3-45DEE772074D}"/>
            </c:ext>
          </c:extLst>
        </c:ser>
        <c:dLbls>
          <c:showLegendKey val="0"/>
          <c:showVal val="0"/>
          <c:showCatName val="0"/>
          <c:showSerName val="0"/>
          <c:showPercent val="0"/>
          <c:showBubbleSize val="0"/>
        </c:dLbls>
        <c:marker val="1"/>
        <c:smooth val="0"/>
        <c:axId val="721303567"/>
        <c:axId val="721285807"/>
      </c:lineChart>
      <c:catAx>
        <c:axId val="7213035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285807"/>
        <c:crosses val="autoZero"/>
        <c:auto val="1"/>
        <c:lblAlgn val="ctr"/>
        <c:lblOffset val="100"/>
        <c:noMultiLvlLbl val="0"/>
      </c:catAx>
      <c:valAx>
        <c:axId val="72128580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03567"/>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[Bright_TV_CSV_File.xlsx]Sheet4!PivotTable9</c:name>
    <c:fmtId val="4"/>
  </c:pivotSource>
  <c:chart>
    <c:title>
      <c:tx>
        <c:rich>
          <a:bodyPr rot="0" spcFirstLastPara="1" vertOverflow="ellipsis" vert="horz" wrap="square" anchor="ctr" anchorCtr="1"/>
          <a:lstStyle/>
          <a:p>
            <a:pPr>
              <a:defRPr sz="1452" b="1" i="0" u="none" strike="noStrike" kern="1200" cap="all" spc="50" baseline="0">
                <a:solidFill>
                  <a:schemeClr val="tx1">
                    <a:lumMod val="65000"/>
                    <a:lumOff val="35000"/>
                  </a:schemeClr>
                </a:solidFill>
                <a:latin typeface="+mn-lt"/>
                <a:ea typeface="+mn-ea"/>
                <a:cs typeface="+mn-cs"/>
              </a:defRPr>
            </a:pPr>
            <a:r>
              <a:rPr lang="en-US"/>
              <a:t>Total number of viewers by gender</a:t>
            </a:r>
          </a:p>
        </c:rich>
      </c:tx>
      <c:overlay val="0"/>
      <c:spPr>
        <a:noFill/>
        <a:ln>
          <a:noFill/>
        </a:ln>
        <a:effectLst/>
      </c:spPr>
      <c:txPr>
        <a:bodyPr rot="0" spcFirstLastPara="1" vertOverflow="ellipsis" vert="horz" wrap="square" anchor="ctr" anchorCtr="1"/>
        <a:lstStyle/>
        <a:p>
          <a:pPr>
            <a:defRPr sz="145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doughnutChart>
        <c:varyColors val="1"/>
        <c:ser>
          <c:idx val="0"/>
          <c:order val="0"/>
          <c:tx>
            <c:strRef>
              <c:f>Sheet4!$B$3</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65B2-4C15-BCC6-A01104660A8E}"/>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65B2-4C15-BCC6-A01104660A8E}"/>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65B2-4C15-BCC6-A01104660A8E}"/>
              </c:ext>
            </c:extLst>
          </c:dPt>
          <c:dLbls>
            <c:spPr>
              <a:noFill/>
              <a:ln>
                <a:noFill/>
              </a:ln>
              <a:effectLst/>
            </c:spPr>
            <c:txPr>
              <a:bodyPr rot="0" spcFirstLastPara="1" vertOverflow="ellipsis" vert="horz" wrap="square" anchor="ctr" anchorCtr="1"/>
              <a:lstStyle/>
              <a:p>
                <a:pPr>
                  <a:defRPr sz="121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Sheet4!$A$4:$A$7</c:f>
              <c:strCache>
                <c:ptCount val="3"/>
                <c:pt idx="0">
                  <c:v>female</c:v>
                </c:pt>
                <c:pt idx="1">
                  <c:v>male</c:v>
                </c:pt>
                <c:pt idx="2">
                  <c:v>None</c:v>
                </c:pt>
              </c:strCache>
            </c:strRef>
          </c:cat>
          <c:val>
            <c:numRef>
              <c:f>Sheet4!$B$4:$B$7</c:f>
              <c:numCache>
                <c:formatCode>General</c:formatCode>
                <c:ptCount val="3"/>
                <c:pt idx="0">
                  <c:v>976</c:v>
                </c:pt>
                <c:pt idx="1">
                  <c:v>8755</c:v>
                </c:pt>
                <c:pt idx="2">
                  <c:v>262</c:v>
                </c:pt>
              </c:numCache>
            </c:numRef>
          </c:val>
          <c:extLst>
            <c:ext xmlns:c16="http://schemas.microsoft.com/office/drawing/2014/chart" uri="{C3380CC4-5D6E-409C-BE32-E72D297353CC}">
              <c16:uniqueId val="{00000006-65B2-4C15-BCC6-A01104660A8E}"/>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overlay val="0"/>
      <c:spPr>
        <a:noFill/>
        <a:ln>
          <a:noFill/>
        </a:ln>
        <a:effectLst/>
      </c:spPr>
      <c:txPr>
        <a:bodyPr rot="0" spcFirstLastPara="1" vertOverflow="ellipsis" vert="horz" wrap="square" anchor="ctr" anchorCtr="1"/>
        <a:lstStyle/>
        <a:p>
          <a:pPr>
            <a:defRPr sz="121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10" baseline="0"/>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[Bright_TV_CSV_File.xlsx]Sheet4!PivotTable12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Number</a:t>
            </a:r>
            <a:r>
              <a:rPr lang="en-GB" baseline="0" dirty="0"/>
              <a:t> of viewers throughout the day by age group</a:t>
            </a:r>
            <a:endParaRPr lang="en-ZA" dirty="0"/>
          </a:p>
        </c:rich>
      </c:tx>
      <c:layout>
        <c:manualLayout>
          <c:xMode val="edge"/>
          <c:yMode val="edge"/>
          <c:x val="0.16641588293722426"/>
          <c:y val="4.0254293025262259E-3"/>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Sheet4!$M$12:$M$13</c:f>
              <c:strCache>
                <c:ptCount val="1"/>
                <c:pt idx="0">
                  <c:v>Adults (31-59)</c:v>
                </c:pt>
              </c:strCache>
            </c:strRef>
          </c:tx>
          <c:spPr>
            <a:solidFill>
              <a:schemeClr val="accent1"/>
            </a:solidFill>
            <a:ln>
              <a:noFill/>
            </a:ln>
            <a:effectLst/>
          </c:spPr>
          <c:invertIfNegative val="0"/>
          <c:cat>
            <c:strRef>
              <c:f>Sheet4!$L$14:$L$18</c:f>
              <c:strCache>
                <c:ptCount val="4"/>
                <c:pt idx="0">
                  <c:v>Afternoon</c:v>
                </c:pt>
                <c:pt idx="1">
                  <c:v>Early Morning</c:v>
                </c:pt>
                <c:pt idx="2">
                  <c:v>Evening</c:v>
                </c:pt>
                <c:pt idx="3">
                  <c:v>Morning</c:v>
                </c:pt>
              </c:strCache>
            </c:strRef>
          </c:cat>
          <c:val>
            <c:numRef>
              <c:f>Sheet4!$M$14:$M$18</c:f>
              <c:numCache>
                <c:formatCode>General</c:formatCode>
                <c:ptCount val="4"/>
                <c:pt idx="0">
                  <c:v>2059</c:v>
                </c:pt>
                <c:pt idx="1">
                  <c:v>284</c:v>
                </c:pt>
                <c:pt idx="2">
                  <c:v>1795</c:v>
                </c:pt>
                <c:pt idx="3">
                  <c:v>1209</c:v>
                </c:pt>
              </c:numCache>
            </c:numRef>
          </c:val>
          <c:extLst>
            <c:ext xmlns:c16="http://schemas.microsoft.com/office/drawing/2014/chart" uri="{C3380CC4-5D6E-409C-BE32-E72D297353CC}">
              <c16:uniqueId val="{00000000-934A-4EA4-B6EF-43D02BEF08D0}"/>
            </c:ext>
          </c:extLst>
        </c:ser>
        <c:ser>
          <c:idx val="1"/>
          <c:order val="1"/>
          <c:tx>
            <c:strRef>
              <c:f>Sheet4!$N$12:$N$13</c:f>
              <c:strCache>
                <c:ptCount val="1"/>
                <c:pt idx="0">
                  <c:v>Kids (4-12)</c:v>
                </c:pt>
              </c:strCache>
            </c:strRef>
          </c:tx>
          <c:spPr>
            <a:solidFill>
              <a:schemeClr val="accent2"/>
            </a:solidFill>
            <a:ln>
              <a:noFill/>
            </a:ln>
            <a:effectLst/>
          </c:spPr>
          <c:invertIfNegative val="0"/>
          <c:cat>
            <c:strRef>
              <c:f>Sheet4!$L$14:$L$18</c:f>
              <c:strCache>
                <c:ptCount val="4"/>
                <c:pt idx="0">
                  <c:v>Afternoon</c:v>
                </c:pt>
                <c:pt idx="1">
                  <c:v>Early Morning</c:v>
                </c:pt>
                <c:pt idx="2">
                  <c:v>Evening</c:v>
                </c:pt>
                <c:pt idx="3">
                  <c:v>Morning</c:v>
                </c:pt>
              </c:strCache>
            </c:strRef>
          </c:cat>
          <c:val>
            <c:numRef>
              <c:f>Sheet4!$N$14:$N$18</c:f>
              <c:numCache>
                <c:formatCode>General</c:formatCode>
                <c:ptCount val="4"/>
                <c:pt idx="0">
                  <c:v>46</c:v>
                </c:pt>
                <c:pt idx="2">
                  <c:v>31</c:v>
                </c:pt>
                <c:pt idx="3">
                  <c:v>22</c:v>
                </c:pt>
              </c:numCache>
            </c:numRef>
          </c:val>
          <c:extLst>
            <c:ext xmlns:c16="http://schemas.microsoft.com/office/drawing/2014/chart" uri="{C3380CC4-5D6E-409C-BE32-E72D297353CC}">
              <c16:uniqueId val="{00000001-934A-4EA4-B6EF-43D02BEF08D0}"/>
            </c:ext>
          </c:extLst>
        </c:ser>
        <c:ser>
          <c:idx val="2"/>
          <c:order val="2"/>
          <c:tx>
            <c:strRef>
              <c:f>Sheet4!$O$12:$O$13</c:f>
              <c:strCache>
                <c:ptCount val="1"/>
                <c:pt idx="0">
                  <c:v>Seniors (60+)</c:v>
                </c:pt>
              </c:strCache>
            </c:strRef>
          </c:tx>
          <c:spPr>
            <a:solidFill>
              <a:schemeClr val="accent3"/>
            </a:solidFill>
            <a:ln>
              <a:noFill/>
            </a:ln>
            <a:effectLst/>
          </c:spPr>
          <c:invertIfNegative val="0"/>
          <c:cat>
            <c:strRef>
              <c:f>Sheet4!$L$14:$L$18</c:f>
              <c:strCache>
                <c:ptCount val="4"/>
                <c:pt idx="0">
                  <c:v>Afternoon</c:v>
                </c:pt>
                <c:pt idx="1">
                  <c:v>Early Morning</c:v>
                </c:pt>
                <c:pt idx="2">
                  <c:v>Evening</c:v>
                </c:pt>
                <c:pt idx="3">
                  <c:v>Morning</c:v>
                </c:pt>
              </c:strCache>
            </c:strRef>
          </c:cat>
          <c:val>
            <c:numRef>
              <c:f>Sheet4!$O$14:$O$18</c:f>
              <c:numCache>
                <c:formatCode>General</c:formatCode>
                <c:ptCount val="4"/>
                <c:pt idx="0">
                  <c:v>34</c:v>
                </c:pt>
                <c:pt idx="1">
                  <c:v>6</c:v>
                </c:pt>
                <c:pt idx="2">
                  <c:v>38</c:v>
                </c:pt>
                <c:pt idx="3">
                  <c:v>26</c:v>
                </c:pt>
              </c:numCache>
            </c:numRef>
          </c:val>
          <c:extLst>
            <c:ext xmlns:c16="http://schemas.microsoft.com/office/drawing/2014/chart" uri="{C3380CC4-5D6E-409C-BE32-E72D297353CC}">
              <c16:uniqueId val="{00000002-934A-4EA4-B6EF-43D02BEF08D0}"/>
            </c:ext>
          </c:extLst>
        </c:ser>
        <c:ser>
          <c:idx val="3"/>
          <c:order val="3"/>
          <c:tx>
            <c:strRef>
              <c:f>Sheet4!$P$12:$P$13</c:f>
              <c:strCache>
                <c:ptCount val="1"/>
                <c:pt idx="0">
                  <c:v>Teenagers (13-19)</c:v>
                </c:pt>
              </c:strCache>
            </c:strRef>
          </c:tx>
          <c:spPr>
            <a:solidFill>
              <a:schemeClr val="accent4"/>
            </a:solidFill>
            <a:ln>
              <a:noFill/>
            </a:ln>
            <a:effectLst/>
          </c:spPr>
          <c:invertIfNegative val="0"/>
          <c:cat>
            <c:strRef>
              <c:f>Sheet4!$L$14:$L$18</c:f>
              <c:strCache>
                <c:ptCount val="4"/>
                <c:pt idx="0">
                  <c:v>Afternoon</c:v>
                </c:pt>
                <c:pt idx="1">
                  <c:v>Early Morning</c:v>
                </c:pt>
                <c:pt idx="2">
                  <c:v>Evening</c:v>
                </c:pt>
                <c:pt idx="3">
                  <c:v>Morning</c:v>
                </c:pt>
              </c:strCache>
            </c:strRef>
          </c:cat>
          <c:val>
            <c:numRef>
              <c:f>Sheet4!$P$14:$P$18</c:f>
              <c:numCache>
                <c:formatCode>General</c:formatCode>
                <c:ptCount val="4"/>
                <c:pt idx="0">
                  <c:v>157</c:v>
                </c:pt>
                <c:pt idx="1">
                  <c:v>8</c:v>
                </c:pt>
                <c:pt idx="2">
                  <c:v>147</c:v>
                </c:pt>
                <c:pt idx="3">
                  <c:v>124</c:v>
                </c:pt>
              </c:numCache>
            </c:numRef>
          </c:val>
          <c:extLst>
            <c:ext xmlns:c16="http://schemas.microsoft.com/office/drawing/2014/chart" uri="{C3380CC4-5D6E-409C-BE32-E72D297353CC}">
              <c16:uniqueId val="{00000003-934A-4EA4-B6EF-43D02BEF08D0}"/>
            </c:ext>
          </c:extLst>
        </c:ser>
        <c:ser>
          <c:idx val="4"/>
          <c:order val="4"/>
          <c:tx>
            <c:strRef>
              <c:f>Sheet4!$Q$12:$Q$13</c:f>
              <c:strCache>
                <c:ptCount val="1"/>
                <c:pt idx="0">
                  <c:v>Toddlers (0-3)</c:v>
                </c:pt>
              </c:strCache>
            </c:strRef>
          </c:tx>
          <c:spPr>
            <a:solidFill>
              <a:schemeClr val="accent5"/>
            </a:solidFill>
            <a:ln>
              <a:noFill/>
            </a:ln>
            <a:effectLst/>
          </c:spPr>
          <c:invertIfNegative val="0"/>
          <c:cat>
            <c:strRef>
              <c:f>Sheet4!$L$14:$L$18</c:f>
              <c:strCache>
                <c:ptCount val="4"/>
                <c:pt idx="0">
                  <c:v>Afternoon</c:v>
                </c:pt>
                <c:pt idx="1">
                  <c:v>Early Morning</c:v>
                </c:pt>
                <c:pt idx="2">
                  <c:v>Evening</c:v>
                </c:pt>
                <c:pt idx="3">
                  <c:v>Morning</c:v>
                </c:pt>
              </c:strCache>
            </c:strRef>
          </c:cat>
          <c:val>
            <c:numRef>
              <c:f>Sheet4!$Q$14:$Q$18</c:f>
              <c:numCache>
                <c:formatCode>General</c:formatCode>
                <c:ptCount val="4"/>
                <c:pt idx="0">
                  <c:v>93</c:v>
                </c:pt>
                <c:pt idx="1">
                  <c:v>19</c:v>
                </c:pt>
                <c:pt idx="2">
                  <c:v>84</c:v>
                </c:pt>
                <c:pt idx="3">
                  <c:v>64</c:v>
                </c:pt>
              </c:numCache>
            </c:numRef>
          </c:val>
          <c:extLst>
            <c:ext xmlns:c16="http://schemas.microsoft.com/office/drawing/2014/chart" uri="{C3380CC4-5D6E-409C-BE32-E72D297353CC}">
              <c16:uniqueId val="{00000004-934A-4EA4-B6EF-43D02BEF08D0}"/>
            </c:ext>
          </c:extLst>
        </c:ser>
        <c:ser>
          <c:idx val="5"/>
          <c:order val="5"/>
          <c:tx>
            <c:strRef>
              <c:f>Sheet4!$R$12:$R$13</c:f>
              <c:strCache>
                <c:ptCount val="1"/>
                <c:pt idx="0">
                  <c:v>Young Adults (20-30)</c:v>
                </c:pt>
              </c:strCache>
            </c:strRef>
          </c:tx>
          <c:spPr>
            <a:solidFill>
              <a:schemeClr val="accent6"/>
            </a:solidFill>
            <a:ln>
              <a:noFill/>
            </a:ln>
            <a:effectLst/>
          </c:spPr>
          <c:invertIfNegative val="0"/>
          <c:cat>
            <c:strRef>
              <c:f>Sheet4!$L$14:$L$18</c:f>
              <c:strCache>
                <c:ptCount val="4"/>
                <c:pt idx="0">
                  <c:v>Afternoon</c:v>
                </c:pt>
                <c:pt idx="1">
                  <c:v>Early Morning</c:v>
                </c:pt>
                <c:pt idx="2">
                  <c:v>Evening</c:v>
                </c:pt>
                <c:pt idx="3">
                  <c:v>Morning</c:v>
                </c:pt>
              </c:strCache>
            </c:strRef>
          </c:cat>
          <c:val>
            <c:numRef>
              <c:f>Sheet4!$R$14:$R$18</c:f>
              <c:numCache>
                <c:formatCode>General</c:formatCode>
                <c:ptCount val="4"/>
                <c:pt idx="0">
                  <c:v>1343</c:v>
                </c:pt>
                <c:pt idx="1">
                  <c:v>244</c:v>
                </c:pt>
                <c:pt idx="2">
                  <c:v>1246</c:v>
                </c:pt>
                <c:pt idx="3">
                  <c:v>914</c:v>
                </c:pt>
              </c:numCache>
            </c:numRef>
          </c:val>
          <c:extLst>
            <c:ext xmlns:c16="http://schemas.microsoft.com/office/drawing/2014/chart" uri="{C3380CC4-5D6E-409C-BE32-E72D297353CC}">
              <c16:uniqueId val="{00000005-934A-4EA4-B6EF-43D02BEF08D0}"/>
            </c:ext>
          </c:extLst>
        </c:ser>
        <c:dLbls>
          <c:showLegendKey val="0"/>
          <c:showVal val="0"/>
          <c:showCatName val="0"/>
          <c:showSerName val="0"/>
          <c:showPercent val="0"/>
          <c:showBubbleSize val="0"/>
        </c:dLbls>
        <c:gapWidth val="219"/>
        <c:overlap val="-27"/>
        <c:axId val="721317007"/>
        <c:axId val="721315087"/>
      </c:barChart>
      <c:catAx>
        <c:axId val="7213170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15087"/>
        <c:crosses val="autoZero"/>
        <c:auto val="1"/>
        <c:lblAlgn val="ctr"/>
        <c:lblOffset val="100"/>
        <c:noMultiLvlLbl val="0"/>
      </c:catAx>
      <c:valAx>
        <c:axId val="7213150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213170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0.61717</cdr:x>
      <cdr:y>0.06145</cdr:y>
    </cdr:from>
    <cdr:to>
      <cdr:x>0.68182</cdr:x>
      <cdr:y>0.09175</cdr:y>
    </cdr:to>
    <cdr:sp macro="" textlink="">
      <cdr:nvSpPr>
        <cdr:cNvPr id="2" name="TextBox 1">
          <a:extLst xmlns:a="http://schemas.openxmlformats.org/drawingml/2006/main">
            <a:ext uri="{FF2B5EF4-FFF2-40B4-BE49-F238E27FC236}">
              <a16:creationId xmlns:a16="http://schemas.microsoft.com/office/drawing/2014/main" id="{951796CF-9C82-25B3-819A-61DC3C682140}"/>
            </a:ext>
          </a:extLst>
        </cdr:cNvPr>
        <cdr:cNvSpPr txBox="1"/>
      </cdr:nvSpPr>
      <cdr:spPr>
        <a:xfrm xmlns:a="http://schemas.openxmlformats.org/drawingml/2006/main">
          <a:off x="2821709" y="168564"/>
          <a:ext cx="295564" cy="83127"/>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ZA" sz="1100" kern="1200" dirty="0"/>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9/12/2025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9/12/2025</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9/12/2025</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9/12/2025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9/12/2025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9/12/2025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9/12/2025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9/12/2025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9/12/2025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9/12/2025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9/12/2025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9/12/2025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dirty="0"/>
              <a:t>Bright TV Report</a:t>
            </a:r>
            <a:endParaRPr lang="en-US" sz="8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dirty="0">
                <a:solidFill>
                  <a:schemeClr val="tx1">
                    <a:lumMod val="85000"/>
                    <a:lumOff val="15000"/>
                  </a:schemeClr>
                </a:solidFill>
              </a:rPr>
              <a:t>By </a:t>
            </a:r>
            <a:r>
              <a:rPr lang="en-US" dirty="0" err="1">
                <a:solidFill>
                  <a:schemeClr val="tx1">
                    <a:lumMod val="85000"/>
                    <a:lumOff val="15000"/>
                  </a:schemeClr>
                </a:solidFill>
              </a:rPr>
              <a:t>mOleboheng</a:t>
            </a:r>
            <a:r>
              <a:rPr lang="en-US" dirty="0">
                <a:solidFill>
                  <a:schemeClr val="tx1">
                    <a:lumMod val="85000"/>
                    <a:lumOff val="15000"/>
                  </a:schemeClr>
                </a:solidFill>
              </a:rPr>
              <a:t> </a:t>
            </a:r>
            <a:r>
              <a:rPr lang="en-US" dirty="0" err="1">
                <a:solidFill>
                  <a:schemeClr val="tx1">
                    <a:lumMod val="85000"/>
                    <a:lumOff val="15000"/>
                  </a:schemeClr>
                </a:solidFill>
              </a:rPr>
              <a:t>mahahle</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AAA4DC8-90C9-B626-0DF0-9A83B29F763A}"/>
              </a:ext>
            </a:extLst>
          </p:cNvPr>
          <p:cNvSpPr txBox="1"/>
          <p:nvPr/>
        </p:nvSpPr>
        <p:spPr>
          <a:xfrm>
            <a:off x="1062182" y="1122418"/>
            <a:ext cx="10067636" cy="923330"/>
          </a:xfrm>
          <a:prstGeom prst="rect">
            <a:avLst/>
          </a:prstGeom>
          <a:noFill/>
        </p:spPr>
        <p:txBody>
          <a:bodyPr wrap="square">
            <a:spAutoFit/>
          </a:bodyPr>
          <a:lstStyle/>
          <a:p>
            <a:r>
              <a:rPr lang="en-GB" dirty="0">
                <a:latin typeface="Arial" panose="020B0604020202020204" pitchFamily="34" charset="0"/>
                <a:cs typeface="Arial" panose="020B0604020202020204" pitchFamily="34" charset="0"/>
              </a:rPr>
              <a:t>This presentation goes over the main user and viewing trends, looking at what factors influence consumption, suggest content for low-consumption days, and share some ideas on how </a:t>
            </a:r>
            <a:r>
              <a:rPr lang="en-GB" dirty="0" err="1">
                <a:latin typeface="Arial" panose="020B0604020202020204" pitchFamily="34" charset="0"/>
                <a:cs typeface="Arial" panose="020B0604020202020204" pitchFamily="34" charset="0"/>
              </a:rPr>
              <a:t>BrightTV</a:t>
            </a:r>
            <a:r>
              <a:rPr lang="en-GB" dirty="0">
                <a:latin typeface="Arial" panose="020B0604020202020204" pitchFamily="34" charset="0"/>
                <a:cs typeface="Arial" panose="020B0604020202020204" pitchFamily="34" charset="0"/>
              </a:rPr>
              <a:t> can grow its user base.</a:t>
            </a:r>
            <a:endParaRPr lang="en-Z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49217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CFC936B-BC15-247F-FF2D-1E27AF393F9F}"/>
              </a:ext>
            </a:extLst>
          </p:cNvPr>
          <p:cNvSpPr txBox="1"/>
          <p:nvPr/>
        </p:nvSpPr>
        <p:spPr>
          <a:xfrm>
            <a:off x="212435" y="138545"/>
            <a:ext cx="11794837" cy="523220"/>
          </a:xfrm>
          <a:prstGeom prst="rect">
            <a:avLst/>
          </a:prstGeom>
          <a:noFill/>
        </p:spPr>
        <p:txBody>
          <a:bodyPr wrap="square" rtlCol="0">
            <a:spAutoFit/>
          </a:bodyPr>
          <a:lstStyle/>
          <a:p>
            <a:endParaRPr lang="en-GB" sz="1400" dirty="0">
              <a:latin typeface="Arial" panose="020B0604020202020204" pitchFamily="34" charset="0"/>
              <a:cs typeface="Arial" panose="020B0604020202020204" pitchFamily="34" charset="0"/>
            </a:endParaRPr>
          </a:p>
          <a:p>
            <a:endParaRPr lang="en-ZA" sz="1400" dirty="0">
              <a:latin typeface="Arial" panose="020B0604020202020204" pitchFamily="34" charset="0"/>
              <a:cs typeface="Arial" panose="020B0604020202020204" pitchFamily="34" charset="0"/>
            </a:endParaRPr>
          </a:p>
        </p:txBody>
      </p:sp>
      <p:graphicFrame>
        <p:nvGraphicFramePr>
          <p:cNvPr id="6" name="Table 5">
            <a:extLst>
              <a:ext uri="{FF2B5EF4-FFF2-40B4-BE49-F238E27FC236}">
                <a16:creationId xmlns:a16="http://schemas.microsoft.com/office/drawing/2014/main" id="{C0646C7B-A36B-7FD5-612D-B7215CD00DE2}"/>
              </a:ext>
            </a:extLst>
          </p:cNvPr>
          <p:cNvGraphicFramePr>
            <a:graphicFrameLocks noGrp="1"/>
          </p:cNvGraphicFramePr>
          <p:nvPr>
            <p:extLst>
              <p:ext uri="{D42A27DB-BD31-4B8C-83A1-F6EECF244321}">
                <p14:modId xmlns:p14="http://schemas.microsoft.com/office/powerpoint/2010/main" val="87992348"/>
              </p:ext>
            </p:extLst>
          </p:nvPr>
        </p:nvGraphicFramePr>
        <p:xfrm>
          <a:off x="355310" y="1094379"/>
          <a:ext cx="4876799" cy="2334621"/>
        </p:xfrm>
        <a:graphic>
          <a:graphicData uri="http://schemas.openxmlformats.org/drawingml/2006/table">
            <a:tbl>
              <a:tblPr/>
              <a:tblGrid>
                <a:gridCol w="2580167">
                  <a:extLst>
                    <a:ext uri="{9D8B030D-6E8A-4147-A177-3AD203B41FA5}">
                      <a16:colId xmlns:a16="http://schemas.microsoft.com/office/drawing/2014/main" val="4262767020"/>
                    </a:ext>
                  </a:extLst>
                </a:gridCol>
                <a:gridCol w="952677">
                  <a:extLst>
                    <a:ext uri="{9D8B030D-6E8A-4147-A177-3AD203B41FA5}">
                      <a16:colId xmlns:a16="http://schemas.microsoft.com/office/drawing/2014/main" val="2577289525"/>
                    </a:ext>
                  </a:extLst>
                </a:gridCol>
                <a:gridCol w="612435">
                  <a:extLst>
                    <a:ext uri="{9D8B030D-6E8A-4147-A177-3AD203B41FA5}">
                      <a16:colId xmlns:a16="http://schemas.microsoft.com/office/drawing/2014/main" val="738809279"/>
                    </a:ext>
                  </a:extLst>
                </a:gridCol>
                <a:gridCol w="731520">
                  <a:extLst>
                    <a:ext uri="{9D8B030D-6E8A-4147-A177-3AD203B41FA5}">
                      <a16:colId xmlns:a16="http://schemas.microsoft.com/office/drawing/2014/main" val="2883102808"/>
                    </a:ext>
                  </a:extLst>
                </a:gridCol>
              </a:tblGrid>
              <a:tr h="322941">
                <a:tc>
                  <a:txBody>
                    <a:bodyPr/>
                    <a:lstStyle/>
                    <a:p>
                      <a:pPr algn="l" fontAlgn="b">
                        <a:buNone/>
                      </a:pPr>
                      <a:r>
                        <a:rPr lang="en-ZA" sz="1100" b="1" i="0" u="none" strike="noStrike">
                          <a:solidFill>
                            <a:srgbClr val="000000"/>
                          </a:solidFill>
                          <a:effectLst/>
                          <a:latin typeface="Aptos Narrow" panose="020B0004020202020204" pitchFamily="34" charset="0"/>
                        </a:rPr>
                        <a:t>Row Labels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gridSpan="3">
                  <a:txBody>
                    <a:bodyPr/>
                    <a:lstStyle/>
                    <a:p>
                      <a:pPr algn="l" fontAlgn="b">
                        <a:buNone/>
                      </a:pPr>
                      <a:r>
                        <a:rPr lang="en-GB" sz="1100" b="1" i="0" u="none" strike="noStrike">
                          <a:solidFill>
                            <a:srgbClr val="000000"/>
                          </a:solidFill>
                          <a:effectLst/>
                          <a:latin typeface="Aptos Narrow" panose="020B0004020202020204" pitchFamily="34" charset="0"/>
                        </a:rPr>
                        <a:t>Sum of NUMBER_OF_UNIQUE_VIEWERS</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hMerge="1">
                  <a:txBody>
                    <a:bodyPr/>
                    <a:lstStyle/>
                    <a:p>
                      <a:endParaRPr lang="en-ZA"/>
                    </a:p>
                  </a:txBody>
                  <a:tcPr/>
                </a:tc>
                <a:tc hMerge="1">
                  <a:txBody>
                    <a:bodyPr/>
                    <a:lstStyle/>
                    <a:p>
                      <a:endParaRPr lang="en-ZA"/>
                    </a:p>
                  </a:txBody>
                  <a:tcPr/>
                </a:tc>
                <a:extLst>
                  <a:ext uri="{0D108BD9-81ED-4DB2-BD59-A6C34878D82A}">
                    <a16:rowId xmlns:a16="http://schemas.microsoft.com/office/drawing/2014/main" val="2343736910"/>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Northern Cape</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230</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4101834134"/>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None</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263</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374955806"/>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Free State</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292</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721594943"/>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North West</a:t>
                      </a:r>
                    </a:p>
                  </a:txBody>
                  <a:tcPr marL="7620" marR="7620" marT="7620" marB="0" anchor="b">
                    <a:lnL>
                      <a:noFill/>
                    </a:lnL>
                    <a:lnR>
                      <a:noFill/>
                    </a:lnR>
                    <a:lnT>
                      <a:noFill/>
                    </a:lnT>
                    <a:lnB>
                      <a:noFill/>
                    </a:lnB>
                    <a:noFill/>
                  </a:tcPr>
                </a:tc>
                <a:tc>
                  <a:txBody>
                    <a:bodyPr/>
                    <a:lstStyle/>
                    <a:p>
                      <a:pPr algn="r" fontAlgn="b">
                        <a:buNone/>
                      </a:pPr>
                      <a:r>
                        <a:rPr lang="en-ZA" sz="1100" b="0" i="0" u="none" strike="noStrike" dirty="0">
                          <a:solidFill>
                            <a:srgbClr val="000000"/>
                          </a:solidFill>
                          <a:effectLst/>
                          <a:latin typeface="Aptos Narrow" panose="020B0004020202020204" pitchFamily="34" charset="0"/>
                        </a:rPr>
                        <a:t>344</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971806130"/>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Eastern Cape</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688</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694439999"/>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Limpopo</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762</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91747636"/>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Mpumalanga</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917</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2378840370"/>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Kwazulu Natal</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1001</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094010445"/>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Western Cape</a:t>
                      </a:r>
                    </a:p>
                  </a:txBody>
                  <a:tcPr marL="7620" marR="7620" marT="7620" marB="0" anchor="b">
                    <a:lnL>
                      <a:noFill/>
                    </a:lnL>
                    <a:lnR>
                      <a:noFill/>
                    </a:lnR>
                    <a:lnT>
                      <a:noFill/>
                    </a:lnT>
                    <a:lnB>
                      <a:noFill/>
                    </a:lnB>
                    <a:noFill/>
                  </a:tcPr>
                </a:tc>
                <a:tc>
                  <a:txBody>
                    <a:bodyPr/>
                    <a:lstStyle/>
                    <a:p>
                      <a:pPr algn="r" fontAlgn="b">
                        <a:buNone/>
                      </a:pPr>
                      <a:r>
                        <a:rPr lang="en-ZA" sz="1100" b="0" i="0" u="none" strike="noStrike">
                          <a:solidFill>
                            <a:srgbClr val="000000"/>
                          </a:solidFill>
                          <a:effectLst/>
                          <a:latin typeface="Aptos Narrow" panose="020B0004020202020204" pitchFamily="34" charset="0"/>
                        </a:rPr>
                        <a:t>1845</a:t>
                      </a: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1551591395"/>
                  </a:ext>
                </a:extLst>
              </a:tr>
              <a:tr h="182880">
                <a:tc>
                  <a:txBody>
                    <a:bodyPr/>
                    <a:lstStyle/>
                    <a:p>
                      <a:pPr algn="l" fontAlgn="b">
                        <a:buNone/>
                      </a:pPr>
                      <a:r>
                        <a:rPr lang="en-ZA" sz="1100" b="0" i="0" u="none" strike="noStrike">
                          <a:solidFill>
                            <a:srgbClr val="000000"/>
                          </a:solidFill>
                          <a:effectLst/>
                          <a:latin typeface="Aptos Narrow" panose="020B0004020202020204" pitchFamily="34" charset="0"/>
                        </a:rPr>
                        <a:t>Gauteng</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buNone/>
                      </a:pPr>
                      <a:r>
                        <a:rPr lang="en-ZA" sz="1100" b="0" i="0" u="none" strike="noStrike">
                          <a:solidFill>
                            <a:srgbClr val="000000"/>
                          </a:solidFill>
                          <a:effectLst/>
                          <a:latin typeface="Aptos Narrow" panose="020B0004020202020204" pitchFamily="34" charset="0"/>
                        </a:rPr>
                        <a:t>3651</a:t>
                      </a:r>
                    </a:p>
                  </a:txBody>
                  <a:tcPr marL="7620" marR="7620" marT="7620"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3530834028"/>
                  </a:ext>
                </a:extLst>
              </a:tr>
              <a:tr h="182880">
                <a:tc>
                  <a:txBody>
                    <a:bodyPr/>
                    <a:lstStyle/>
                    <a:p>
                      <a:pPr algn="l" fontAlgn="b">
                        <a:buNone/>
                      </a:pPr>
                      <a:r>
                        <a:rPr lang="en-ZA" sz="1100" b="1" i="0" u="none" strike="noStrike">
                          <a:solidFill>
                            <a:srgbClr val="000000"/>
                          </a:solidFill>
                          <a:effectLst/>
                          <a:latin typeface="Aptos Narrow" panose="020B0004020202020204" pitchFamily="34" charset="0"/>
                        </a:rPr>
                        <a:t>Grand Total</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100" b="1" i="0" u="none" strike="noStrike">
                          <a:solidFill>
                            <a:srgbClr val="000000"/>
                          </a:solidFill>
                          <a:effectLst/>
                          <a:latin typeface="Aptos Narrow" panose="020B0004020202020204" pitchFamily="34" charset="0"/>
                        </a:rPr>
                        <a:t>9993</a:t>
                      </a:r>
                    </a:p>
                  </a:txBody>
                  <a:tcPr marL="7620" marR="7620" marT="7620"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l" fontAlgn="b">
                        <a:buNone/>
                      </a:pPr>
                      <a:endParaRPr lang="en-ZA" sz="1100" b="0" i="0" u="none" strike="noStrike">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tc>
                  <a:txBody>
                    <a:bodyPr/>
                    <a:lstStyle/>
                    <a:p>
                      <a:pPr algn="l" fontAlgn="b">
                        <a:buNone/>
                      </a:pPr>
                      <a:endParaRPr lang="en-ZA" sz="1100" b="0" i="0" u="none" strike="noStrike" dirty="0">
                        <a:solidFill>
                          <a:srgbClr val="000000"/>
                        </a:solidFill>
                        <a:effectLst/>
                        <a:latin typeface="Aptos Narrow" panose="020B0004020202020204" pitchFamily="34" charset="0"/>
                      </a:endParaRPr>
                    </a:p>
                  </a:txBody>
                  <a:tcPr marL="7620" marR="7620" marT="7620" marB="0" anchor="b">
                    <a:lnL>
                      <a:noFill/>
                    </a:lnL>
                    <a:lnR>
                      <a:noFill/>
                    </a:lnR>
                    <a:lnT>
                      <a:noFill/>
                    </a:lnT>
                    <a:lnB>
                      <a:noFill/>
                    </a:lnB>
                    <a:noFill/>
                  </a:tcPr>
                </a:tc>
                <a:extLst>
                  <a:ext uri="{0D108BD9-81ED-4DB2-BD59-A6C34878D82A}">
                    <a16:rowId xmlns:a16="http://schemas.microsoft.com/office/drawing/2014/main" val="496322357"/>
                  </a:ext>
                </a:extLst>
              </a:tr>
            </a:tbl>
          </a:graphicData>
        </a:graphic>
      </p:graphicFrame>
      <p:graphicFrame>
        <p:nvGraphicFramePr>
          <p:cNvPr id="7" name="Chart 6">
            <a:extLst>
              <a:ext uri="{FF2B5EF4-FFF2-40B4-BE49-F238E27FC236}">
                <a16:creationId xmlns:a16="http://schemas.microsoft.com/office/drawing/2014/main" id="{7AA62CEC-0328-A818-1CC9-EEBE2608F9EC}"/>
              </a:ext>
            </a:extLst>
          </p:cNvPr>
          <p:cNvGraphicFramePr>
            <a:graphicFrameLocks/>
          </p:cNvGraphicFramePr>
          <p:nvPr>
            <p:extLst>
              <p:ext uri="{D42A27DB-BD31-4B8C-83A1-F6EECF244321}">
                <p14:modId xmlns:p14="http://schemas.microsoft.com/office/powerpoint/2010/main" val="1876719448"/>
              </p:ext>
            </p:extLst>
          </p:nvPr>
        </p:nvGraphicFramePr>
        <p:xfrm>
          <a:off x="5874327" y="806554"/>
          <a:ext cx="4613564" cy="3312863"/>
        </p:xfrm>
        <a:graphic>
          <a:graphicData uri="http://schemas.openxmlformats.org/drawingml/2006/chart">
            <c:chart xmlns:c="http://schemas.openxmlformats.org/drawingml/2006/chart" xmlns:r="http://schemas.openxmlformats.org/officeDocument/2006/relationships" r:id="rId2"/>
          </a:graphicData>
        </a:graphic>
      </p:graphicFrame>
      <p:sp>
        <p:nvSpPr>
          <p:cNvPr id="10" name="TextBox 9">
            <a:extLst>
              <a:ext uri="{FF2B5EF4-FFF2-40B4-BE49-F238E27FC236}">
                <a16:creationId xmlns:a16="http://schemas.microsoft.com/office/drawing/2014/main" id="{B5F76873-76FC-F5C0-0A43-7E7C0E89649B}"/>
              </a:ext>
            </a:extLst>
          </p:cNvPr>
          <p:cNvSpPr txBox="1"/>
          <p:nvPr/>
        </p:nvSpPr>
        <p:spPr>
          <a:xfrm>
            <a:off x="545810" y="4552031"/>
            <a:ext cx="8912515" cy="1323439"/>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In total we had 9993 viewers over a period of 4 months, namely January to April 2016.</a:t>
            </a:r>
          </a:p>
          <a:p>
            <a:endParaRPr lang="en-GB"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The highest number of viewers is 3651 and found in Gauteng. And the lowest number of viewers is in Northern Cape at 230. There are also 263 viewers whose location is unaccounted for.</a:t>
            </a:r>
            <a:endParaRPr lang="en-Z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37184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5EA2EF47-55CA-361A-AB7D-7C3C8D633965}"/>
              </a:ext>
            </a:extLst>
          </p:cNvPr>
          <p:cNvGraphicFramePr>
            <a:graphicFrameLocks/>
          </p:cNvGraphicFramePr>
          <p:nvPr>
            <p:extLst>
              <p:ext uri="{D42A27DB-BD31-4B8C-83A1-F6EECF244321}">
                <p14:modId xmlns:p14="http://schemas.microsoft.com/office/powerpoint/2010/main" val="2855268666"/>
              </p:ext>
            </p:extLst>
          </p:nvPr>
        </p:nvGraphicFramePr>
        <p:xfrm>
          <a:off x="638175" y="828675"/>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Chart 2">
            <a:extLst>
              <a:ext uri="{FF2B5EF4-FFF2-40B4-BE49-F238E27FC236}">
                <a16:creationId xmlns:a16="http://schemas.microsoft.com/office/drawing/2014/main" id="{25BC9FE1-4FA1-3694-23BD-94A27101825A}"/>
              </a:ext>
            </a:extLst>
          </p:cNvPr>
          <p:cNvGraphicFramePr>
            <a:graphicFrameLocks/>
          </p:cNvGraphicFramePr>
          <p:nvPr>
            <p:extLst>
              <p:ext uri="{D42A27DB-BD31-4B8C-83A1-F6EECF244321}">
                <p14:modId xmlns:p14="http://schemas.microsoft.com/office/powerpoint/2010/main" val="2427367390"/>
              </p:ext>
            </p:extLst>
          </p:nvPr>
        </p:nvGraphicFramePr>
        <p:xfrm>
          <a:off x="6524625" y="685800"/>
          <a:ext cx="4832985" cy="3202305"/>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431CDD69-337B-89A5-18EE-9B8DE2DF0E07}"/>
              </a:ext>
            </a:extLst>
          </p:cNvPr>
          <p:cNvSpPr txBox="1"/>
          <p:nvPr/>
        </p:nvSpPr>
        <p:spPr>
          <a:xfrm>
            <a:off x="504825" y="4457700"/>
            <a:ext cx="9591675" cy="1077218"/>
          </a:xfrm>
          <a:prstGeom prst="rect">
            <a:avLst/>
          </a:prstGeom>
          <a:noFill/>
        </p:spPr>
        <p:txBody>
          <a:bodyPr wrap="square" rtlCol="0">
            <a:spAutoFit/>
          </a:bodyPr>
          <a:lstStyle/>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Black viewers dominated the numbers, while white viewers were the least, which is an accurate representation of the population spread in South Africa.</a:t>
            </a:r>
          </a:p>
          <a:p>
            <a:pPr marL="285750" indent="-285750">
              <a:buFont typeface="Arial" panose="020B0604020202020204" pitchFamily="34" charset="0"/>
              <a:buChar char="•"/>
            </a:pPr>
            <a:r>
              <a:rPr lang="en-GB" sz="1600" dirty="0">
                <a:latin typeface="Arial" panose="020B0604020202020204" pitchFamily="34" charset="0"/>
                <a:cs typeface="Arial" panose="020B0604020202020204" pitchFamily="34" charset="0"/>
              </a:rPr>
              <a:t>The number of viewers are the highest from Friday to Sunday, which is the weekend, which is understandable because it’s a time when most people are home and free to watch Tv</a:t>
            </a:r>
            <a:endParaRPr lang="en-ZA"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252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56EE91AD-3CE7-9291-D6AF-E16B73744679}"/>
              </a:ext>
            </a:extLst>
          </p:cNvPr>
          <p:cNvGraphicFramePr>
            <a:graphicFrameLocks/>
          </p:cNvGraphicFramePr>
          <p:nvPr>
            <p:extLst>
              <p:ext uri="{D42A27DB-BD31-4B8C-83A1-F6EECF244321}">
                <p14:modId xmlns:p14="http://schemas.microsoft.com/office/powerpoint/2010/main" val="696551519"/>
              </p:ext>
            </p:extLst>
          </p:nvPr>
        </p:nvGraphicFramePr>
        <p:xfrm>
          <a:off x="6496050" y="685800"/>
          <a:ext cx="4572000" cy="2743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51F91A0-72EC-85B9-134D-762E1D632CD6}"/>
              </a:ext>
            </a:extLst>
          </p:cNvPr>
          <p:cNvGraphicFramePr>
            <a:graphicFrameLocks/>
          </p:cNvGraphicFramePr>
          <p:nvPr>
            <p:extLst>
              <p:ext uri="{D42A27DB-BD31-4B8C-83A1-F6EECF244321}">
                <p14:modId xmlns:p14="http://schemas.microsoft.com/office/powerpoint/2010/main" val="122185649"/>
              </p:ext>
            </p:extLst>
          </p:nvPr>
        </p:nvGraphicFramePr>
        <p:xfrm>
          <a:off x="1123950" y="685800"/>
          <a:ext cx="445008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a:extLst>
              <a:ext uri="{FF2B5EF4-FFF2-40B4-BE49-F238E27FC236}">
                <a16:creationId xmlns:a16="http://schemas.microsoft.com/office/drawing/2014/main" id="{10A5C11A-6680-5B98-E7EB-A8EFF89E7D00}"/>
              </a:ext>
            </a:extLst>
          </p:cNvPr>
          <p:cNvSpPr txBox="1"/>
          <p:nvPr/>
        </p:nvSpPr>
        <p:spPr>
          <a:xfrm>
            <a:off x="933450" y="4248150"/>
            <a:ext cx="9963150" cy="954107"/>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The early morning has the least amount of viewers, while viewership peaks in the afternoon.</a:t>
            </a:r>
          </a:p>
          <a:p>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400" dirty="0">
                <a:latin typeface="Arial" panose="020B0604020202020204" pitchFamily="34" charset="0"/>
                <a:cs typeface="Arial" panose="020B0604020202020204" pitchFamily="34" charset="0"/>
              </a:rPr>
              <a:t>When we look at monthly viewership, viewers steadily increased from January, reaching the peak in March, then experiencing a sharp decline in April.</a:t>
            </a:r>
          </a:p>
        </p:txBody>
      </p:sp>
    </p:spTree>
    <p:extLst>
      <p:ext uri="{BB962C8B-B14F-4D97-AF65-F5344CB8AC3E}">
        <p14:creationId xmlns:p14="http://schemas.microsoft.com/office/powerpoint/2010/main" val="2091045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a:extLst>
              <a:ext uri="{FF2B5EF4-FFF2-40B4-BE49-F238E27FC236}">
                <a16:creationId xmlns:a16="http://schemas.microsoft.com/office/drawing/2014/main" id="{BD83DDD5-17FD-F81C-3C75-0A64147D6639}"/>
              </a:ext>
            </a:extLst>
          </p:cNvPr>
          <p:cNvGraphicFramePr>
            <a:graphicFrameLocks/>
          </p:cNvGraphicFramePr>
          <p:nvPr>
            <p:extLst>
              <p:ext uri="{D42A27DB-BD31-4B8C-83A1-F6EECF244321}">
                <p14:modId xmlns:p14="http://schemas.microsoft.com/office/powerpoint/2010/main" val="2888974618"/>
              </p:ext>
            </p:extLst>
          </p:nvPr>
        </p:nvGraphicFramePr>
        <p:xfrm>
          <a:off x="344804" y="340994"/>
          <a:ext cx="4065271" cy="30880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3" name="Table 2">
            <a:extLst>
              <a:ext uri="{FF2B5EF4-FFF2-40B4-BE49-F238E27FC236}">
                <a16:creationId xmlns:a16="http://schemas.microsoft.com/office/drawing/2014/main" id="{6A161045-2693-9DB4-F670-111F2294E275}"/>
              </a:ext>
            </a:extLst>
          </p:cNvPr>
          <p:cNvGraphicFramePr>
            <a:graphicFrameLocks noGrp="1"/>
          </p:cNvGraphicFramePr>
          <p:nvPr>
            <p:extLst>
              <p:ext uri="{D42A27DB-BD31-4B8C-83A1-F6EECF244321}">
                <p14:modId xmlns:p14="http://schemas.microsoft.com/office/powerpoint/2010/main" val="979298731"/>
              </p:ext>
            </p:extLst>
          </p:nvPr>
        </p:nvGraphicFramePr>
        <p:xfrm>
          <a:off x="421004" y="3990975"/>
          <a:ext cx="10475595" cy="1828799"/>
        </p:xfrm>
        <a:graphic>
          <a:graphicData uri="http://schemas.openxmlformats.org/drawingml/2006/table">
            <a:tbl>
              <a:tblPr/>
              <a:tblGrid>
                <a:gridCol w="1590271">
                  <a:extLst>
                    <a:ext uri="{9D8B030D-6E8A-4147-A177-3AD203B41FA5}">
                      <a16:colId xmlns:a16="http://schemas.microsoft.com/office/drawing/2014/main" val="306724241"/>
                    </a:ext>
                  </a:extLst>
                </a:gridCol>
                <a:gridCol w="2297058">
                  <a:extLst>
                    <a:ext uri="{9D8B030D-6E8A-4147-A177-3AD203B41FA5}">
                      <a16:colId xmlns:a16="http://schemas.microsoft.com/office/drawing/2014/main" val="4010831570"/>
                    </a:ext>
                  </a:extLst>
                </a:gridCol>
                <a:gridCol w="391257">
                  <a:extLst>
                    <a:ext uri="{9D8B030D-6E8A-4147-A177-3AD203B41FA5}">
                      <a16:colId xmlns:a16="http://schemas.microsoft.com/office/drawing/2014/main" val="2192520452"/>
                    </a:ext>
                  </a:extLst>
                </a:gridCol>
                <a:gridCol w="567954">
                  <a:extLst>
                    <a:ext uri="{9D8B030D-6E8A-4147-A177-3AD203B41FA5}">
                      <a16:colId xmlns:a16="http://schemas.microsoft.com/office/drawing/2014/main" val="3149162568"/>
                    </a:ext>
                  </a:extLst>
                </a:gridCol>
                <a:gridCol w="782514">
                  <a:extLst>
                    <a:ext uri="{9D8B030D-6E8A-4147-A177-3AD203B41FA5}">
                      <a16:colId xmlns:a16="http://schemas.microsoft.com/office/drawing/2014/main" val="3247742133"/>
                    </a:ext>
                  </a:extLst>
                </a:gridCol>
                <a:gridCol w="2297058">
                  <a:extLst>
                    <a:ext uri="{9D8B030D-6E8A-4147-A177-3AD203B41FA5}">
                      <a16:colId xmlns:a16="http://schemas.microsoft.com/office/drawing/2014/main" val="1841207345"/>
                    </a:ext>
                  </a:extLst>
                </a:gridCol>
                <a:gridCol w="1060181">
                  <a:extLst>
                    <a:ext uri="{9D8B030D-6E8A-4147-A177-3AD203B41FA5}">
                      <a16:colId xmlns:a16="http://schemas.microsoft.com/office/drawing/2014/main" val="1366674085"/>
                    </a:ext>
                  </a:extLst>
                </a:gridCol>
                <a:gridCol w="681545">
                  <a:extLst>
                    <a:ext uri="{9D8B030D-6E8A-4147-A177-3AD203B41FA5}">
                      <a16:colId xmlns:a16="http://schemas.microsoft.com/office/drawing/2014/main" val="3729412694"/>
                    </a:ext>
                  </a:extLst>
                </a:gridCol>
                <a:gridCol w="807757">
                  <a:extLst>
                    <a:ext uri="{9D8B030D-6E8A-4147-A177-3AD203B41FA5}">
                      <a16:colId xmlns:a16="http://schemas.microsoft.com/office/drawing/2014/main" val="3228639245"/>
                    </a:ext>
                  </a:extLst>
                </a:gridCol>
              </a:tblGrid>
              <a:tr h="655239">
                <a:tc>
                  <a:txBody>
                    <a:bodyPr/>
                    <a:lstStyle/>
                    <a:p>
                      <a:pPr algn="l" fontAlgn="b">
                        <a:buNone/>
                      </a:pPr>
                      <a:r>
                        <a:rPr lang="en-GB" sz="1000" b="1" i="0" u="none" strike="noStrike">
                          <a:solidFill>
                            <a:srgbClr val="000000"/>
                          </a:solidFill>
                          <a:effectLst/>
                          <a:latin typeface="Aptos Narrow" panose="020B0004020202020204" pitchFamily="34" charset="0"/>
                        </a:rPr>
                        <a:t>Sum of NUMBER_OF_UNIQUE_VIEWERS</a:t>
                      </a:r>
                    </a:p>
                  </a:txBody>
                  <a:tcPr marL="7271" marR="7271" marT="7271" marB="0" anchor="b">
                    <a:lnL>
                      <a:noFill/>
                    </a:lnL>
                    <a:lnR>
                      <a:noFill/>
                    </a:lnR>
                    <a:lnT>
                      <a:noFill/>
                    </a:lnT>
                    <a:lnB>
                      <a:noFill/>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Column Labels</a:t>
                      </a: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a:noFill/>
                    </a:lnB>
                    <a:solidFill>
                      <a:srgbClr val="C0E6F5"/>
                    </a:solidFill>
                  </a:tcPr>
                </a:tc>
                <a:extLst>
                  <a:ext uri="{0D108BD9-81ED-4DB2-BD59-A6C34878D82A}">
                    <a16:rowId xmlns:a16="http://schemas.microsoft.com/office/drawing/2014/main" val="2571724335"/>
                  </a:ext>
                </a:extLst>
              </a:tr>
              <a:tr h="234712">
                <a:tc>
                  <a:txBody>
                    <a:bodyPr/>
                    <a:lstStyle/>
                    <a:p>
                      <a:pPr algn="l" fontAlgn="b">
                        <a:buNone/>
                      </a:pPr>
                      <a:r>
                        <a:rPr lang="en-ZA" sz="1000" b="1" i="0" u="none" strike="noStrike">
                          <a:solidFill>
                            <a:srgbClr val="000000"/>
                          </a:solidFill>
                          <a:effectLst/>
                          <a:latin typeface="Aptos Narrow" panose="020B0004020202020204" pitchFamily="34" charset="0"/>
                        </a:rPr>
                        <a:t>Row Labels</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endParaRPr lang="en-ZA" sz="1000" b="1"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black</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coloured</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indian_asian</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None</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other</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white</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tc>
                  <a:txBody>
                    <a:bodyPr/>
                    <a:lstStyle/>
                    <a:p>
                      <a:pPr algn="l" fontAlgn="b">
                        <a:buNone/>
                      </a:pPr>
                      <a:r>
                        <a:rPr lang="en-ZA" sz="1000" b="1" i="0" u="none" strike="noStrike">
                          <a:solidFill>
                            <a:srgbClr val="000000"/>
                          </a:solidFill>
                          <a:effectLst/>
                          <a:latin typeface="Aptos Narrow" panose="020B0004020202020204" pitchFamily="34" charset="0"/>
                        </a:rPr>
                        <a:t>Grand Total</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solidFill>
                      <a:srgbClr val="C0E6F5"/>
                    </a:solidFill>
                  </a:tcPr>
                </a:tc>
                <a:extLst>
                  <a:ext uri="{0D108BD9-81ED-4DB2-BD59-A6C34878D82A}">
                    <a16:rowId xmlns:a16="http://schemas.microsoft.com/office/drawing/2014/main" val="3019630666"/>
                  </a:ext>
                </a:extLst>
              </a:tr>
              <a:tr h="234712">
                <a:tc>
                  <a:txBody>
                    <a:bodyPr/>
                    <a:lstStyle/>
                    <a:p>
                      <a:pPr algn="l" fontAlgn="b">
                        <a:buNone/>
                      </a:pPr>
                      <a:r>
                        <a:rPr lang="en-ZA" sz="1000" b="0" i="0" u="none" strike="noStrike">
                          <a:solidFill>
                            <a:srgbClr val="000000"/>
                          </a:solidFill>
                          <a:effectLst/>
                          <a:latin typeface="Aptos Narrow" panose="020B0004020202020204" pitchFamily="34" charset="0"/>
                        </a:rPr>
                        <a:t>female</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2</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501</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134</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92</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125</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7</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115</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976</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noFill/>
                  </a:tcPr>
                </a:tc>
                <a:extLst>
                  <a:ext uri="{0D108BD9-81ED-4DB2-BD59-A6C34878D82A}">
                    <a16:rowId xmlns:a16="http://schemas.microsoft.com/office/drawing/2014/main" val="491988751"/>
                  </a:ext>
                </a:extLst>
              </a:tr>
              <a:tr h="234712">
                <a:tc>
                  <a:txBody>
                    <a:bodyPr/>
                    <a:lstStyle/>
                    <a:p>
                      <a:pPr algn="l" fontAlgn="b">
                        <a:buNone/>
                      </a:pPr>
                      <a:r>
                        <a:rPr lang="en-ZA" sz="1000" b="0" i="0" u="none" strike="noStrike">
                          <a:solidFill>
                            <a:srgbClr val="000000"/>
                          </a:solidFill>
                          <a:effectLst/>
                          <a:latin typeface="Aptos Narrow" panose="020B0004020202020204" pitchFamily="34" charset="0"/>
                        </a:rPr>
                        <a:t>male</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8</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3827</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1497</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1482</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670</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95</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1176</a:t>
                      </a:r>
                    </a:p>
                  </a:txBody>
                  <a:tcPr marL="7271" marR="7271" marT="7271" marB="0" anchor="b">
                    <a:lnL>
                      <a:noFill/>
                    </a:lnL>
                    <a:lnR>
                      <a:noFill/>
                    </a:lnR>
                    <a:lnT>
                      <a:noFill/>
                    </a:lnT>
                    <a:lnB>
                      <a:noFill/>
                    </a:lnB>
                    <a:noFill/>
                  </a:tcPr>
                </a:tc>
                <a:tc>
                  <a:txBody>
                    <a:bodyPr/>
                    <a:lstStyle/>
                    <a:p>
                      <a:pPr algn="r" fontAlgn="b">
                        <a:buNone/>
                      </a:pPr>
                      <a:r>
                        <a:rPr lang="en-ZA" sz="1000" b="0" i="0" u="none" strike="noStrike">
                          <a:solidFill>
                            <a:srgbClr val="000000"/>
                          </a:solidFill>
                          <a:effectLst/>
                          <a:latin typeface="Aptos Narrow" panose="020B0004020202020204" pitchFamily="34" charset="0"/>
                        </a:rPr>
                        <a:t>8755</a:t>
                      </a:r>
                    </a:p>
                  </a:txBody>
                  <a:tcPr marL="7271" marR="7271" marT="7271" marB="0" anchor="b">
                    <a:lnL>
                      <a:noFill/>
                    </a:lnL>
                    <a:lnR>
                      <a:noFill/>
                    </a:lnR>
                    <a:lnT>
                      <a:noFill/>
                    </a:lnT>
                    <a:lnB>
                      <a:noFill/>
                    </a:lnB>
                    <a:noFill/>
                  </a:tcPr>
                </a:tc>
                <a:extLst>
                  <a:ext uri="{0D108BD9-81ED-4DB2-BD59-A6C34878D82A}">
                    <a16:rowId xmlns:a16="http://schemas.microsoft.com/office/drawing/2014/main" val="273270269"/>
                  </a:ext>
                </a:extLst>
              </a:tr>
              <a:tr h="234712">
                <a:tc>
                  <a:txBody>
                    <a:bodyPr/>
                    <a:lstStyle/>
                    <a:p>
                      <a:pPr algn="l" fontAlgn="b">
                        <a:buNone/>
                      </a:pPr>
                      <a:r>
                        <a:rPr lang="en-ZA" sz="1000" b="0" i="0" u="none" strike="noStrike">
                          <a:solidFill>
                            <a:srgbClr val="000000"/>
                          </a:solidFill>
                          <a:effectLst/>
                          <a:latin typeface="Aptos Narrow" panose="020B0004020202020204" pitchFamily="34" charset="0"/>
                        </a:rPr>
                        <a:t>None</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buNone/>
                      </a:pPr>
                      <a:r>
                        <a:rPr lang="en-ZA" sz="1000" b="0" i="0" u="none" strike="noStrike">
                          <a:solidFill>
                            <a:srgbClr val="000000"/>
                          </a:solidFill>
                          <a:effectLst/>
                          <a:latin typeface="Aptos Narrow" panose="020B0004020202020204" pitchFamily="34" charset="0"/>
                        </a:rPr>
                        <a:t>262</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l" fontAlgn="b">
                        <a:buNone/>
                      </a:pPr>
                      <a:endParaRPr lang="en-ZA" sz="1000" b="0" i="0" u="none" strike="noStrike">
                        <a:solidFill>
                          <a:srgbClr val="000000"/>
                        </a:solidFill>
                        <a:effectLst/>
                        <a:latin typeface="Aptos Narrow" panose="020B0004020202020204" pitchFamily="34" charset="0"/>
                      </a:endParaRP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tc>
                  <a:txBody>
                    <a:bodyPr/>
                    <a:lstStyle/>
                    <a:p>
                      <a:pPr algn="r" fontAlgn="b">
                        <a:buNone/>
                      </a:pPr>
                      <a:r>
                        <a:rPr lang="en-ZA" sz="1000" b="0" i="0" u="none" strike="noStrike">
                          <a:solidFill>
                            <a:srgbClr val="000000"/>
                          </a:solidFill>
                          <a:effectLst/>
                          <a:latin typeface="Aptos Narrow" panose="020B0004020202020204" pitchFamily="34" charset="0"/>
                        </a:rPr>
                        <a:t>262</a:t>
                      </a:r>
                    </a:p>
                  </a:txBody>
                  <a:tcPr marL="7271" marR="7271" marT="7271" marB="0" anchor="b">
                    <a:lnL>
                      <a:noFill/>
                    </a:lnL>
                    <a:lnR>
                      <a:noFill/>
                    </a:lnR>
                    <a:lnT>
                      <a:noFill/>
                    </a:lnT>
                    <a:lnB w="6350" cap="flat" cmpd="sng" algn="ctr">
                      <a:solidFill>
                        <a:srgbClr val="44B3E1"/>
                      </a:solidFill>
                      <a:prstDash val="solid"/>
                      <a:round/>
                      <a:headEnd type="none" w="med" len="med"/>
                      <a:tailEnd type="none" w="med" len="med"/>
                    </a:lnB>
                    <a:noFill/>
                  </a:tcPr>
                </a:tc>
                <a:extLst>
                  <a:ext uri="{0D108BD9-81ED-4DB2-BD59-A6C34878D82A}">
                    <a16:rowId xmlns:a16="http://schemas.microsoft.com/office/drawing/2014/main" val="2535843201"/>
                  </a:ext>
                </a:extLst>
              </a:tr>
              <a:tr h="234712">
                <a:tc>
                  <a:txBody>
                    <a:bodyPr/>
                    <a:lstStyle/>
                    <a:p>
                      <a:pPr algn="l" fontAlgn="b">
                        <a:buNone/>
                      </a:pPr>
                      <a:r>
                        <a:rPr lang="en-ZA" sz="1000" b="1" i="0" u="none" strike="noStrike">
                          <a:solidFill>
                            <a:srgbClr val="000000"/>
                          </a:solidFill>
                          <a:effectLst/>
                          <a:latin typeface="Aptos Narrow" panose="020B0004020202020204" pitchFamily="34" charset="0"/>
                        </a:rPr>
                        <a:t>Grand Total</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10</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4328</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1631</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1574</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1057</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102</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a:solidFill>
                            <a:srgbClr val="000000"/>
                          </a:solidFill>
                          <a:effectLst/>
                          <a:latin typeface="Aptos Narrow" panose="020B0004020202020204" pitchFamily="34" charset="0"/>
                        </a:rPr>
                        <a:t>1291</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tc>
                  <a:txBody>
                    <a:bodyPr/>
                    <a:lstStyle/>
                    <a:p>
                      <a:pPr algn="r" fontAlgn="b">
                        <a:buNone/>
                      </a:pPr>
                      <a:r>
                        <a:rPr lang="en-ZA" sz="1000" b="1" i="0" u="none" strike="noStrike" dirty="0">
                          <a:solidFill>
                            <a:srgbClr val="000000"/>
                          </a:solidFill>
                          <a:effectLst/>
                          <a:latin typeface="Aptos Narrow" panose="020B0004020202020204" pitchFamily="34" charset="0"/>
                        </a:rPr>
                        <a:t>9993</a:t>
                      </a:r>
                    </a:p>
                  </a:txBody>
                  <a:tcPr marL="7271" marR="7271" marT="7271" marB="0" anchor="b">
                    <a:lnL>
                      <a:noFill/>
                    </a:lnL>
                    <a:lnR>
                      <a:noFill/>
                    </a:lnR>
                    <a:lnT w="6350" cap="flat" cmpd="sng" algn="ctr">
                      <a:solidFill>
                        <a:srgbClr val="44B3E1"/>
                      </a:solidFill>
                      <a:prstDash val="solid"/>
                      <a:round/>
                      <a:headEnd type="none" w="med" len="med"/>
                      <a:tailEnd type="none" w="med" len="med"/>
                    </a:lnT>
                    <a:lnB>
                      <a:noFill/>
                    </a:lnB>
                    <a:solidFill>
                      <a:srgbClr val="C0E6F5"/>
                    </a:solidFill>
                  </a:tcPr>
                </a:tc>
                <a:extLst>
                  <a:ext uri="{0D108BD9-81ED-4DB2-BD59-A6C34878D82A}">
                    <a16:rowId xmlns:a16="http://schemas.microsoft.com/office/drawing/2014/main" val="2906350799"/>
                  </a:ext>
                </a:extLst>
              </a:tr>
            </a:tbl>
          </a:graphicData>
        </a:graphic>
      </p:graphicFrame>
      <p:sp>
        <p:nvSpPr>
          <p:cNvPr id="4" name="TextBox 3">
            <a:extLst>
              <a:ext uri="{FF2B5EF4-FFF2-40B4-BE49-F238E27FC236}">
                <a16:creationId xmlns:a16="http://schemas.microsoft.com/office/drawing/2014/main" id="{70ECE9D6-203E-57FE-A7D7-F3027FA98731}"/>
              </a:ext>
            </a:extLst>
          </p:cNvPr>
          <p:cNvSpPr txBox="1"/>
          <p:nvPr/>
        </p:nvSpPr>
        <p:spPr>
          <a:xfrm>
            <a:off x="5410200" y="1229141"/>
            <a:ext cx="6143625"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The proportion of male viewers far outweighs female viewers in general and even in the different race groups</a:t>
            </a:r>
            <a:endParaRPr lang="en-ZA"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178086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E4F70B-A726-8732-8496-413D37D09919}"/>
              </a:ext>
            </a:extLst>
          </p:cNvPr>
          <p:cNvPicPr>
            <a:picLocks noChangeAspect="1"/>
          </p:cNvPicPr>
          <p:nvPr/>
        </p:nvPicPr>
        <p:blipFill>
          <a:blip r:embed="rId2"/>
          <a:stretch>
            <a:fillRect/>
          </a:stretch>
        </p:blipFill>
        <p:spPr>
          <a:xfrm>
            <a:off x="335805" y="796947"/>
            <a:ext cx="4578486" cy="4489756"/>
          </a:xfrm>
          <a:prstGeom prst="rect">
            <a:avLst/>
          </a:prstGeom>
        </p:spPr>
      </p:pic>
      <p:graphicFrame>
        <p:nvGraphicFramePr>
          <p:cNvPr id="3" name="Chart 2">
            <a:extLst>
              <a:ext uri="{FF2B5EF4-FFF2-40B4-BE49-F238E27FC236}">
                <a16:creationId xmlns:a16="http://schemas.microsoft.com/office/drawing/2014/main" id="{6FFCDBC3-7E5C-F9FE-8545-4234E96EBD57}"/>
              </a:ext>
            </a:extLst>
          </p:cNvPr>
          <p:cNvGraphicFramePr>
            <a:graphicFrameLocks/>
          </p:cNvGraphicFramePr>
          <p:nvPr>
            <p:extLst>
              <p:ext uri="{D42A27DB-BD31-4B8C-83A1-F6EECF244321}">
                <p14:modId xmlns:p14="http://schemas.microsoft.com/office/powerpoint/2010/main" val="344634286"/>
              </p:ext>
            </p:extLst>
          </p:nvPr>
        </p:nvGraphicFramePr>
        <p:xfrm>
          <a:off x="5402317" y="796946"/>
          <a:ext cx="6190593" cy="3154943"/>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a:extLst>
              <a:ext uri="{FF2B5EF4-FFF2-40B4-BE49-F238E27FC236}">
                <a16:creationId xmlns:a16="http://schemas.microsoft.com/office/drawing/2014/main" id="{6E6C7459-6CBA-1EF9-23E6-0B42BF566446}"/>
              </a:ext>
            </a:extLst>
          </p:cNvPr>
          <p:cNvSpPr txBox="1"/>
          <p:nvPr/>
        </p:nvSpPr>
        <p:spPr>
          <a:xfrm>
            <a:off x="5324475" y="4343400"/>
            <a:ext cx="6391275" cy="1169551"/>
          </a:xfrm>
          <a:prstGeom prst="rect">
            <a:avLst/>
          </a:prstGeom>
          <a:noFill/>
        </p:spPr>
        <p:txBody>
          <a:bodyPr wrap="square" rtlCol="0">
            <a:spAutoFit/>
          </a:bodyPr>
          <a:lstStyle/>
          <a:p>
            <a:pPr marL="285750" indent="-285750">
              <a:buFont typeface="Arial" panose="020B0604020202020204" pitchFamily="34" charset="0"/>
              <a:buChar char="•"/>
            </a:pPr>
            <a:r>
              <a:rPr lang="en-GB" sz="1400" dirty="0">
                <a:latin typeface="Arial" panose="020B0604020202020204" pitchFamily="34" charset="0"/>
                <a:cs typeface="Arial" panose="020B0604020202020204" pitchFamily="34" charset="0"/>
              </a:rPr>
              <a:t>The most watched channel is </a:t>
            </a:r>
            <a:r>
              <a:rPr lang="en-GB" sz="1400" dirty="0" err="1">
                <a:latin typeface="Arial" panose="020B0604020202020204" pitchFamily="34" charset="0"/>
                <a:cs typeface="Arial" panose="020B0604020202020204" pitchFamily="34" charset="0"/>
              </a:rPr>
              <a:t>Supersport</a:t>
            </a:r>
            <a:r>
              <a:rPr lang="en-GB" sz="1400" dirty="0">
                <a:latin typeface="Arial" panose="020B0604020202020204" pitchFamily="34" charset="0"/>
                <a:cs typeface="Arial" panose="020B0604020202020204" pitchFamily="34" charset="0"/>
              </a:rPr>
              <a:t> Live Events, with 1661 viewers, with the least watched one being Live on </a:t>
            </a:r>
            <a:r>
              <a:rPr lang="en-GB" sz="1400" dirty="0" err="1">
                <a:latin typeface="Arial" panose="020B0604020202020204" pitchFamily="34" charset="0"/>
                <a:cs typeface="Arial" panose="020B0604020202020204" pitchFamily="34" charset="0"/>
              </a:rPr>
              <a:t>Supersport</a:t>
            </a:r>
            <a:r>
              <a:rPr lang="en-GB" sz="1400" dirty="0">
                <a:latin typeface="Arial" panose="020B0604020202020204" pitchFamily="34" charset="0"/>
                <a:cs typeface="Arial" panose="020B0604020202020204" pitchFamily="34" charset="0"/>
              </a:rPr>
              <a:t>, with only 2 viewers</a:t>
            </a:r>
          </a:p>
          <a:p>
            <a:pPr marL="285750" indent="-285750">
              <a:buFont typeface="Arial" panose="020B0604020202020204" pitchFamily="34" charset="0"/>
              <a:buChar char="•"/>
            </a:pPr>
            <a:endParaRPr lang="en-GB"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ZA" sz="1400" dirty="0">
                <a:latin typeface="Arial" panose="020B0604020202020204" pitchFamily="34" charset="0"/>
                <a:cs typeface="Arial" panose="020B0604020202020204" pitchFamily="34" charset="0"/>
              </a:rPr>
              <a:t>The adults aged 31 to 59, make up most of the viewers throughout the course of the day</a:t>
            </a:r>
          </a:p>
        </p:txBody>
      </p:sp>
    </p:spTree>
    <p:extLst>
      <p:ext uri="{BB962C8B-B14F-4D97-AF65-F5344CB8AC3E}">
        <p14:creationId xmlns:p14="http://schemas.microsoft.com/office/powerpoint/2010/main" val="24551642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782A99-051B-9313-87C4-8B4AF64B6100}"/>
              </a:ext>
            </a:extLst>
          </p:cNvPr>
          <p:cNvSpPr txBox="1"/>
          <p:nvPr/>
        </p:nvSpPr>
        <p:spPr>
          <a:xfrm>
            <a:off x="400050" y="1476375"/>
            <a:ext cx="11791950" cy="3708708"/>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Address Regional Gaps</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Since Gauteng dominates viewership while Northern Cape lags, </a:t>
            </a:r>
            <a:r>
              <a:rPr lang="en-GB" sz="1600" dirty="0" err="1">
                <a:latin typeface="Arial" panose="020B0604020202020204" pitchFamily="34" charset="0"/>
                <a:cs typeface="Arial" panose="020B0604020202020204" pitchFamily="34" charset="0"/>
              </a:rPr>
              <a:t>BrightTV</a:t>
            </a:r>
            <a:r>
              <a:rPr lang="en-GB" sz="1600" dirty="0">
                <a:latin typeface="Arial" panose="020B0604020202020204" pitchFamily="34" charset="0"/>
                <a:cs typeface="Arial" panose="020B0604020202020204" pitchFamily="34" charset="0"/>
              </a:rPr>
              <a:t> could:</a:t>
            </a:r>
          </a:p>
          <a:p>
            <a:pPr lvl="2"/>
            <a:r>
              <a:rPr lang="en-GB" sz="1600" dirty="0">
                <a:latin typeface="Arial" panose="020B0604020202020204" pitchFamily="34" charset="0"/>
                <a:cs typeface="Arial" panose="020B0604020202020204" pitchFamily="34" charset="0"/>
              </a:rPr>
              <a:t>Run targeted marketing campaigns in underrepresented provinces (e.g., Northern Cape).</a:t>
            </a:r>
          </a:p>
          <a:p>
            <a:pPr lvl="2"/>
            <a:r>
              <a:rPr lang="en-GB" sz="1600" dirty="0">
                <a:latin typeface="Arial" panose="020B0604020202020204" pitchFamily="34" charset="0"/>
                <a:cs typeface="Arial" panose="020B0604020202020204" pitchFamily="34" charset="0"/>
              </a:rPr>
              <a:t>Partner with local influencers or introduce region-specific content to attract audiences.</a:t>
            </a:r>
          </a:p>
          <a:p>
            <a:r>
              <a:rPr lang="en-GB" sz="1600" b="1" dirty="0">
                <a:latin typeface="Arial" panose="020B0604020202020204" pitchFamily="34" charset="0"/>
                <a:cs typeface="Arial" panose="020B0604020202020204" pitchFamily="34" charset="0"/>
              </a:rPr>
              <a:t>Expand Female-Oriented Content</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With male viewers far outweighing females, add more female-</a:t>
            </a:r>
            <a:r>
              <a:rPr lang="en-GB" sz="1600" dirty="0" err="1">
                <a:latin typeface="Arial" panose="020B0604020202020204" pitchFamily="34" charset="0"/>
                <a:cs typeface="Arial" panose="020B0604020202020204" pitchFamily="34" charset="0"/>
              </a:rPr>
              <a:t>centered</a:t>
            </a:r>
            <a:r>
              <a:rPr lang="en-GB" sz="1600" dirty="0">
                <a:latin typeface="Arial" panose="020B0604020202020204" pitchFamily="34" charset="0"/>
                <a:cs typeface="Arial" panose="020B0604020202020204" pitchFamily="34" charset="0"/>
              </a:rPr>
              <a:t> genres such as lifestyle shows, dramas, and family-oriented content to balance demographics.</a:t>
            </a:r>
          </a:p>
          <a:p>
            <a:r>
              <a:rPr lang="en-GB" sz="1600" b="1" dirty="0">
                <a:latin typeface="Arial" panose="020B0604020202020204" pitchFamily="34" charset="0"/>
                <a:cs typeface="Arial" panose="020B0604020202020204" pitchFamily="34" charset="0"/>
              </a:rPr>
              <a:t>Capitalize on Weekend Peaks</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Since Friday to Sunday are peak days, </a:t>
            </a:r>
            <a:r>
              <a:rPr lang="en-GB" sz="1600" dirty="0" err="1">
                <a:latin typeface="Arial" panose="020B0604020202020204" pitchFamily="34" charset="0"/>
                <a:cs typeface="Arial" panose="020B0604020202020204" pitchFamily="34" charset="0"/>
              </a:rPr>
              <a:t>BrightTV</a:t>
            </a:r>
            <a:r>
              <a:rPr lang="en-GB" sz="1600" dirty="0">
                <a:latin typeface="Arial" panose="020B0604020202020204" pitchFamily="34" charset="0"/>
                <a:cs typeface="Arial" panose="020B0604020202020204" pitchFamily="34" charset="0"/>
              </a:rPr>
              <a:t> can:</a:t>
            </a:r>
          </a:p>
          <a:p>
            <a:pPr lvl="2"/>
            <a:r>
              <a:rPr lang="en-GB" sz="1600" dirty="0">
                <a:latin typeface="Arial" panose="020B0604020202020204" pitchFamily="34" charset="0"/>
                <a:cs typeface="Arial" panose="020B0604020202020204" pitchFamily="34" charset="0"/>
              </a:rPr>
              <a:t>Launch new episodes or live events on weekends.</a:t>
            </a:r>
          </a:p>
          <a:p>
            <a:pPr lvl="2"/>
            <a:r>
              <a:rPr lang="en-GB" sz="1600" dirty="0">
                <a:latin typeface="Arial" panose="020B0604020202020204" pitchFamily="34" charset="0"/>
                <a:cs typeface="Arial" panose="020B0604020202020204" pitchFamily="34" charset="0"/>
              </a:rPr>
              <a:t>Offer weekend bundles or promotions to boost binge-watching.</a:t>
            </a:r>
          </a:p>
          <a:p>
            <a:r>
              <a:rPr lang="en-GB" sz="1600" b="1" dirty="0">
                <a:latin typeface="Arial" panose="020B0604020202020204" pitchFamily="34" charset="0"/>
                <a:cs typeface="Arial" panose="020B0604020202020204" pitchFamily="34" charset="0"/>
              </a:rPr>
              <a:t>Boost Low-Traffic Periods</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Early mornings have low viewership → introduce short-form news, fitness shows, or kids’ cartoons to attract morning viewers.</a:t>
            </a:r>
          </a:p>
          <a:p>
            <a:endParaRPr lang="en-GB" sz="11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A43681EA-809E-7203-DEA8-D5C7C80FAEB1}"/>
              </a:ext>
            </a:extLst>
          </p:cNvPr>
          <p:cNvSpPr txBox="1"/>
          <p:nvPr/>
        </p:nvSpPr>
        <p:spPr>
          <a:xfrm>
            <a:off x="657225" y="489466"/>
            <a:ext cx="9077325" cy="523220"/>
          </a:xfrm>
          <a:prstGeom prst="rect">
            <a:avLst/>
          </a:prstGeom>
          <a:noFill/>
        </p:spPr>
        <p:txBody>
          <a:bodyPr wrap="square" rtlCol="0">
            <a:spAutoFit/>
          </a:bodyPr>
          <a:lstStyle/>
          <a:p>
            <a:r>
              <a:rPr lang="en-GB" sz="2800" dirty="0"/>
              <a:t>RECOMMENDATIONS</a:t>
            </a:r>
            <a:endParaRPr lang="en-ZA" sz="2800" dirty="0"/>
          </a:p>
        </p:txBody>
      </p:sp>
    </p:spTree>
    <p:extLst>
      <p:ext uri="{BB962C8B-B14F-4D97-AF65-F5344CB8AC3E}">
        <p14:creationId xmlns:p14="http://schemas.microsoft.com/office/powerpoint/2010/main" val="34514055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8C80DD-9754-6006-AE7C-73B6EF7FB8E6}"/>
              </a:ext>
            </a:extLst>
          </p:cNvPr>
          <p:cNvSpPr txBox="1"/>
          <p:nvPr/>
        </p:nvSpPr>
        <p:spPr>
          <a:xfrm>
            <a:off x="652462" y="981075"/>
            <a:ext cx="10901363" cy="3323987"/>
          </a:xfrm>
          <a:prstGeom prst="rect">
            <a:avLst/>
          </a:prstGeom>
          <a:noFill/>
        </p:spPr>
        <p:txBody>
          <a:bodyPr wrap="square" rtlCol="0">
            <a:spAutoFit/>
          </a:bodyPr>
          <a:lstStyle/>
          <a:p>
            <a:r>
              <a:rPr lang="en-GB" sz="1600" b="1" dirty="0">
                <a:latin typeface="Arial" panose="020B0604020202020204" pitchFamily="34" charset="0"/>
                <a:cs typeface="Arial" panose="020B0604020202020204" pitchFamily="34" charset="0"/>
              </a:rPr>
              <a:t>Leverage Sports Popularity</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With </a:t>
            </a:r>
            <a:r>
              <a:rPr lang="en-GB" sz="1600" dirty="0" err="1">
                <a:latin typeface="Arial" panose="020B0604020202020204" pitchFamily="34" charset="0"/>
                <a:cs typeface="Arial" panose="020B0604020202020204" pitchFamily="34" charset="0"/>
              </a:rPr>
              <a:t>Supersport</a:t>
            </a:r>
            <a:r>
              <a:rPr lang="en-GB" sz="1600" dirty="0">
                <a:latin typeface="Arial" panose="020B0604020202020204" pitchFamily="34" charset="0"/>
                <a:cs typeface="Arial" panose="020B0604020202020204" pitchFamily="34" charset="0"/>
              </a:rPr>
              <a:t> Live Events leading, sports are clearly a driver. </a:t>
            </a:r>
            <a:r>
              <a:rPr lang="en-GB" sz="1600" dirty="0" err="1">
                <a:latin typeface="Arial" panose="020B0604020202020204" pitchFamily="34" charset="0"/>
                <a:cs typeface="Arial" panose="020B0604020202020204" pitchFamily="34" charset="0"/>
              </a:rPr>
              <a:t>BrightTV</a:t>
            </a:r>
            <a:r>
              <a:rPr lang="en-GB" sz="1600" dirty="0">
                <a:latin typeface="Arial" panose="020B0604020202020204" pitchFamily="34" charset="0"/>
                <a:cs typeface="Arial" panose="020B0604020202020204" pitchFamily="34" charset="0"/>
              </a:rPr>
              <a:t> should:</a:t>
            </a:r>
          </a:p>
          <a:p>
            <a:pPr lvl="2"/>
            <a:r>
              <a:rPr lang="en-GB" sz="1600" dirty="0">
                <a:latin typeface="Arial" panose="020B0604020202020204" pitchFamily="34" charset="0"/>
                <a:cs typeface="Arial" panose="020B0604020202020204" pitchFamily="34" charset="0"/>
              </a:rPr>
              <a:t>Offer highlight packages for those who miss live events.</a:t>
            </a:r>
          </a:p>
          <a:p>
            <a:pPr lvl="2"/>
            <a:r>
              <a:rPr lang="en-GB" sz="1600" dirty="0">
                <a:latin typeface="Arial" panose="020B0604020202020204" pitchFamily="34" charset="0"/>
                <a:cs typeface="Arial" panose="020B0604020202020204" pitchFamily="34" charset="0"/>
              </a:rPr>
              <a:t>Introduce sports talk shows or documentaries to maintain engagement outside match times.</a:t>
            </a:r>
          </a:p>
          <a:p>
            <a:r>
              <a:rPr lang="en-GB" sz="1600" b="1" dirty="0">
                <a:latin typeface="Arial" panose="020B0604020202020204" pitchFamily="34" charset="0"/>
                <a:cs typeface="Arial" panose="020B0604020202020204" pitchFamily="34" charset="0"/>
              </a:rPr>
              <a:t>Retain Seasonal Viewership</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Since viewership peaked in March then dropped in April, </a:t>
            </a:r>
            <a:r>
              <a:rPr lang="en-GB" sz="1600" dirty="0" err="1">
                <a:latin typeface="Arial" panose="020B0604020202020204" pitchFamily="34" charset="0"/>
                <a:cs typeface="Arial" panose="020B0604020202020204" pitchFamily="34" charset="0"/>
              </a:rPr>
              <a:t>BrightTV</a:t>
            </a:r>
            <a:r>
              <a:rPr lang="en-GB" sz="1600" dirty="0">
                <a:latin typeface="Arial" panose="020B0604020202020204" pitchFamily="34" charset="0"/>
                <a:cs typeface="Arial" panose="020B0604020202020204" pitchFamily="34" charset="0"/>
              </a:rPr>
              <a:t> could:</a:t>
            </a:r>
          </a:p>
          <a:p>
            <a:pPr lvl="2"/>
            <a:r>
              <a:rPr lang="en-GB" sz="1600" dirty="0">
                <a:latin typeface="Arial" panose="020B0604020202020204" pitchFamily="34" charset="0"/>
                <a:cs typeface="Arial" panose="020B0604020202020204" pitchFamily="34" charset="0"/>
              </a:rPr>
              <a:t>Run special campaigns around holidays/events to sustain engagement.</a:t>
            </a:r>
          </a:p>
          <a:p>
            <a:pPr lvl="2"/>
            <a:r>
              <a:rPr lang="en-GB" sz="1600" dirty="0">
                <a:latin typeface="Arial" panose="020B0604020202020204" pitchFamily="34" charset="0"/>
                <a:cs typeface="Arial" panose="020B0604020202020204" pitchFamily="34" charset="0"/>
              </a:rPr>
              <a:t>Offer limited-time content releases during low seasons to keep momentum.</a:t>
            </a:r>
          </a:p>
          <a:p>
            <a:r>
              <a:rPr lang="en-GB" sz="1600" b="1" dirty="0">
                <a:latin typeface="Arial" panose="020B0604020202020204" pitchFamily="34" charset="0"/>
                <a:cs typeface="Arial" panose="020B0604020202020204" pitchFamily="34" charset="0"/>
              </a:rPr>
              <a:t>Focus on Key Demographics (31–59 age group)</a:t>
            </a:r>
            <a:endParaRPr lang="en-GB" sz="1600" dirty="0">
              <a:latin typeface="Arial" panose="020B0604020202020204" pitchFamily="34" charset="0"/>
              <a:cs typeface="Arial" panose="020B0604020202020204" pitchFamily="34" charset="0"/>
            </a:endParaRPr>
          </a:p>
          <a:p>
            <a:pPr lvl="1"/>
            <a:r>
              <a:rPr lang="en-GB" sz="1600" dirty="0">
                <a:latin typeface="Arial" panose="020B0604020202020204" pitchFamily="34" charset="0"/>
                <a:cs typeface="Arial" panose="020B0604020202020204" pitchFamily="34" charset="0"/>
              </a:rPr>
              <a:t>As this age group dominates, </a:t>
            </a:r>
            <a:r>
              <a:rPr lang="en-GB" sz="1600" dirty="0" err="1">
                <a:latin typeface="Arial" panose="020B0604020202020204" pitchFamily="34" charset="0"/>
                <a:cs typeface="Arial" panose="020B0604020202020204" pitchFamily="34" charset="0"/>
              </a:rPr>
              <a:t>BrightTV</a:t>
            </a:r>
            <a:r>
              <a:rPr lang="en-GB" sz="1600" dirty="0">
                <a:latin typeface="Arial" panose="020B0604020202020204" pitchFamily="34" charset="0"/>
                <a:cs typeface="Arial" panose="020B0604020202020204" pitchFamily="34" charset="0"/>
              </a:rPr>
              <a:t> should:</a:t>
            </a:r>
          </a:p>
          <a:p>
            <a:pPr lvl="2"/>
            <a:r>
              <a:rPr lang="en-GB" sz="1600" dirty="0">
                <a:latin typeface="Arial" panose="020B0604020202020204" pitchFamily="34" charset="0"/>
                <a:cs typeface="Arial" panose="020B0604020202020204" pitchFamily="34" charset="0"/>
              </a:rPr>
              <a:t>Invest in content tailored to working professionals and families (news, business shows, family dramas).</a:t>
            </a:r>
          </a:p>
          <a:p>
            <a:pPr lvl="2"/>
            <a:r>
              <a:rPr lang="en-GB" sz="1600" dirty="0">
                <a:latin typeface="Arial" panose="020B0604020202020204" pitchFamily="34" charset="0"/>
                <a:cs typeface="Arial" panose="020B0604020202020204" pitchFamily="34" charset="0"/>
              </a:rPr>
              <a:t>Provide flexible viewing options (catch-up, mobile streaming) since this group may not always watch live.</a:t>
            </a:r>
          </a:p>
          <a:p>
            <a:endParaRPr lang="en-ZA" dirty="0"/>
          </a:p>
        </p:txBody>
      </p:sp>
    </p:spTree>
    <p:extLst>
      <p:ext uri="{BB962C8B-B14F-4D97-AF65-F5344CB8AC3E}">
        <p14:creationId xmlns:p14="http://schemas.microsoft.com/office/powerpoint/2010/main" val="3704179156"/>
      </p:ext>
    </p:extLst>
  </p:cSld>
  <p:clrMapOvr>
    <a:masterClrMapping/>
  </p:clrMapOvr>
</p:sld>
</file>

<file path=ppt/theme/theme1.xml><?xml version="1.0" encoding="utf-8"?>
<a:theme xmlns:a="http://schemas.openxmlformats.org/drawingml/2006/main" name="Custom">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80AA9D2D-EE59-4148-A11E-A51EEE828B28}" vid="{AEAFD717-D3C8-4034-8F7E-D5220B0CCEB8}"/>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{C019653F-F955-4B00-9DE3-52327A4A7F07}tf56160789_win32</Template>
  <TotalTime>3470</TotalTime>
  <Words>669</Words>
  <Application>Microsoft Office PowerPoint</Application>
  <PresentationFormat>Widescreen</PresentationFormat>
  <Paragraphs>111</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 Narrow</vt:lpstr>
      <vt:lpstr>Arial</vt:lpstr>
      <vt:lpstr>Bookman Old Style</vt:lpstr>
      <vt:lpstr>Calibri</vt:lpstr>
      <vt:lpstr>Franklin Gothic Book</vt:lpstr>
      <vt:lpstr>Custom</vt:lpstr>
      <vt:lpstr>Bright TV Report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Mahahle, Moleboheng, (Miss) (s224761382)</dc:creator>
  <cp:lastModifiedBy>Mahahle, Moleboheng, (Miss) (s224761382)</cp:lastModifiedBy>
  <cp:revision>1</cp:revision>
  <dcterms:created xsi:type="dcterms:W3CDTF">2025-09-12T11:12:06Z</dcterms:created>
  <dcterms:modified xsi:type="dcterms:W3CDTF">2025-09-14T21:02:18Z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