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0F3F7-7F8C-2243-ACEA-E002791AEF7D}" v="27" dt="2024-07-15T15:34:55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58"/>
  </p:normalViewPr>
  <p:slideViewPr>
    <p:cSldViewPr snapToGrid="0">
      <p:cViewPr varScale="1">
        <p:scale>
          <a:sx n="120" d="100"/>
          <a:sy n="120" d="100"/>
        </p:scale>
        <p:origin x="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5373-0F31-E11E-1EA2-ECEAA7F0C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3C23C-1A79-24F8-58E1-84DBBA6F2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A6A30-1499-48AA-DD7C-F962EB09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98EE-51BC-5041-ADF2-3D294FAB070A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5DA5E-4507-78AF-5EDB-67C2EA8A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CB94C-96A3-DDA8-46D6-BC21A150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53B5-6B53-844F-9D48-00E7B3DA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8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3FD3-DDFF-F7E7-0C19-A4D56A088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B3437-402C-930F-C9F4-0E7FC9BAB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5A77D-F8CB-5ECA-54A6-1A58022C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98EE-51BC-5041-ADF2-3D294FAB070A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CB6B9-8F40-C0AB-5ED0-82AE0D88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2DD92-8E12-F1A8-EC0F-FB7F1A78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53B5-6B53-844F-9D48-00E7B3DA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9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72684-BBFF-99C1-5B00-F036A4C4F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3BA03-AD5A-CD58-CAAE-E2CBA115E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0F1BF-90A9-E8B4-3C5C-FD23EFB9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98EE-51BC-5041-ADF2-3D294FAB070A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4B7F2-793B-98A9-1599-9A0813CF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C7B6D-302C-B9A2-91D4-6F23F163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53B5-6B53-844F-9D48-00E7B3DA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41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484E-B53E-D8C5-D39A-A97E9A41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93199-55D4-4A46-7D58-C955B48C2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9A9A5-CC7F-BDAB-CC9A-8A329819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98EE-51BC-5041-ADF2-3D294FAB070A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0AB31-2AA7-BB03-FE3B-C112CEA8B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A90E1-D478-0E72-9FD6-10BCCA10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53B5-6B53-844F-9D48-00E7B3DA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1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8D70-838B-3B83-73BB-C01334378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1A4BF-BC08-8A76-2B08-AD4DF7AEC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C2F2D-70BC-1CF9-70CE-7C0625F6A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98EE-51BC-5041-ADF2-3D294FAB070A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ADD12-C94B-6883-A9D8-8F4C95E80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759DD-347F-702B-6710-919FD002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53B5-6B53-844F-9D48-00E7B3DA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4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132B-82AF-73E1-8A66-740D3CE86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4BB0-09E7-F3A0-D8B4-FA6F090C4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964B3-D1A6-A32E-7274-7AAC1F344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E28FE-4CF2-AC31-AA3D-69C29C16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98EE-51BC-5041-ADF2-3D294FAB070A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3824E-9283-1442-264D-B779A4C1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8A1D8-C4D1-D6BA-CC4A-729CA3F4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53B5-6B53-844F-9D48-00E7B3DA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6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D4A7-3100-41B2-2790-66D86DD43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2C215-3DE6-53DF-7D41-DE36C8629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67CE9-9C0E-2AF6-0193-CF03358F2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29FA5-A25B-C1B0-BC4F-91D6A777A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B6BE4F-CF0C-88A8-C64D-1CD05D336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F90C6B-1AA8-E3CE-F20F-E126BBC6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98EE-51BC-5041-ADF2-3D294FAB070A}" type="datetimeFigureOut">
              <a:rPr lang="en-US" smtClean="0"/>
              <a:t>7/17/24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D2BAC-00DA-E1F6-6ABF-0832113D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B78DD-AC68-5A26-10A4-1CC032F4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53B5-6B53-844F-9D48-00E7B3DA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91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E875-615D-AD29-6D24-30D387D0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9C65D-2CB2-40CA-973E-ADC3B57F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98EE-51BC-5041-ADF2-3D294FAB070A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1DFCA-BB9D-0EEF-BDD2-7FFEA194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F1EFE-1744-B148-B30F-BC36A28E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53B5-6B53-844F-9D48-00E7B3DA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8A586-3B61-1302-5D96-0A0F919C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98EE-51BC-5041-ADF2-3D294FAB070A}" type="datetimeFigureOut">
              <a:rPr lang="en-US" smtClean="0"/>
              <a:t>7/17/24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8E54D-302B-BA74-101A-E2722271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2108C-363D-9CFD-00EC-631AFC61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53B5-6B53-844F-9D48-00E7B3DA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7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4612-5442-A8B7-2E2A-EB9BFB0E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DC4A1-CC5C-B88C-2B0C-946625E41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FEB0D-DA2C-33D5-774A-3225035A1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BD96C-C0B4-EC9A-61A6-270055D9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98EE-51BC-5041-ADF2-3D294FAB070A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CC7AD-15AB-5311-10EC-1550CBFB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64C36-6B9C-7868-A36E-9D6AA093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53B5-6B53-844F-9D48-00E7B3DA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60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CC3F-75AF-DBF5-9366-0F70B5F9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6B8C3-7251-5131-A493-31DA0D8F9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FD8C6-78B2-BF57-8D09-64C15BE0B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B654D-1532-9E38-F383-056E5BF3F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B98EE-51BC-5041-ADF2-3D294FAB070A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4B265-9BC6-CEC6-3117-42E69CC4A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D0F17-7BBB-ABC3-D3E0-621DC6D3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F53B5-6B53-844F-9D48-00E7B3DA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5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8BCC4-E9B8-BE85-7A1E-33B3DDD5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13E6F-9192-52C9-1B7B-7E5F9DEF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8FC0-7F5E-440E-3463-BA7DFDF09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3B98EE-51BC-5041-ADF2-3D294FAB070A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1E9E-B022-82ED-A050-740CEC5BB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911B8-1BFA-A426-4A2E-47991CE8C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1F53B5-6B53-844F-9D48-00E7B3DA5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20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F505C1E-79C9-F205-A626-D0BFB6F1CE68}"/>
              </a:ext>
            </a:extLst>
          </p:cNvPr>
          <p:cNvGrpSpPr/>
          <p:nvPr/>
        </p:nvGrpSpPr>
        <p:grpSpPr>
          <a:xfrm>
            <a:off x="2150076" y="350863"/>
            <a:ext cx="7282942" cy="5543310"/>
            <a:chOff x="2582562" y="371544"/>
            <a:chExt cx="7282942" cy="554331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7C3A4A60-8289-46CA-BAA7-DCF8CC69B152}"/>
                </a:ext>
              </a:extLst>
            </p:cNvPr>
            <p:cNvSpPr/>
            <p:nvPr/>
          </p:nvSpPr>
          <p:spPr>
            <a:xfrm>
              <a:off x="9203536" y="4746352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2A09DE4-0D1A-32E8-A544-DC8A2CC4ADE8}"/>
                </a:ext>
              </a:extLst>
            </p:cNvPr>
            <p:cNvSpPr/>
            <p:nvPr/>
          </p:nvSpPr>
          <p:spPr>
            <a:xfrm>
              <a:off x="9203536" y="3812734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0217A49-7048-9CCE-6AAC-0D6F7621DB31}"/>
                </a:ext>
              </a:extLst>
            </p:cNvPr>
            <p:cNvSpPr/>
            <p:nvPr/>
          </p:nvSpPr>
          <p:spPr>
            <a:xfrm>
              <a:off x="9203536" y="2879117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01340AB-641F-481C-F2AD-12B390DCB583}"/>
                </a:ext>
              </a:extLst>
            </p:cNvPr>
            <p:cNvSpPr/>
            <p:nvPr/>
          </p:nvSpPr>
          <p:spPr>
            <a:xfrm>
              <a:off x="8633007" y="1945500"/>
              <a:ext cx="616248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99860"/>
                  </a:lnTo>
                  <a:lnTo>
                    <a:pt x="616248" y="199860"/>
                  </a:lnTo>
                  <a:lnTo>
                    <a:pt x="616248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BA37013-AB4D-CE13-4677-65A01E9E81C6}"/>
                </a:ext>
              </a:extLst>
            </p:cNvPr>
            <p:cNvSpPr/>
            <p:nvPr/>
          </p:nvSpPr>
          <p:spPr>
            <a:xfrm>
              <a:off x="7971038" y="2879117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389F259-0686-47D4-972A-F209F4785E20}"/>
                </a:ext>
              </a:extLst>
            </p:cNvPr>
            <p:cNvSpPr/>
            <p:nvPr/>
          </p:nvSpPr>
          <p:spPr>
            <a:xfrm>
              <a:off x="8016758" y="1945500"/>
              <a:ext cx="616248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16248" y="0"/>
                  </a:moveTo>
                  <a:lnTo>
                    <a:pt x="616248" y="199860"/>
                  </a:lnTo>
                  <a:lnTo>
                    <a:pt x="0" y="199860"/>
                  </a:lnTo>
                  <a:lnTo>
                    <a:pt x="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92B9A9E-C6FB-E098-CFA3-2F13EB594236}"/>
                </a:ext>
              </a:extLst>
            </p:cNvPr>
            <p:cNvSpPr/>
            <p:nvPr/>
          </p:nvSpPr>
          <p:spPr>
            <a:xfrm>
              <a:off x="5859886" y="1011883"/>
              <a:ext cx="277312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99860"/>
                  </a:lnTo>
                  <a:lnTo>
                    <a:pt x="2773120" y="199860"/>
                  </a:lnTo>
                  <a:lnTo>
                    <a:pt x="27731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346B5FD-5F82-F13B-6C85-39CE27BF89D0}"/>
                </a:ext>
              </a:extLst>
            </p:cNvPr>
            <p:cNvSpPr/>
            <p:nvPr/>
          </p:nvSpPr>
          <p:spPr>
            <a:xfrm>
              <a:off x="6738540" y="4746352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32FF342-EAA5-702E-BBB4-6E6D61BC22B8}"/>
                </a:ext>
              </a:extLst>
            </p:cNvPr>
            <p:cNvSpPr/>
            <p:nvPr/>
          </p:nvSpPr>
          <p:spPr>
            <a:xfrm>
              <a:off x="6738540" y="3812734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761FB04-1336-F816-C358-F7307C2BD9F3}"/>
                </a:ext>
              </a:extLst>
            </p:cNvPr>
            <p:cNvSpPr/>
            <p:nvPr/>
          </p:nvSpPr>
          <p:spPr>
            <a:xfrm>
              <a:off x="6168011" y="2879117"/>
              <a:ext cx="616248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99860"/>
                  </a:lnTo>
                  <a:lnTo>
                    <a:pt x="616248" y="199860"/>
                  </a:lnTo>
                  <a:lnTo>
                    <a:pt x="616248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B220C5B-38CD-59B4-0EBF-25DE6C62B610}"/>
                </a:ext>
              </a:extLst>
            </p:cNvPr>
            <p:cNvSpPr/>
            <p:nvPr/>
          </p:nvSpPr>
          <p:spPr>
            <a:xfrm>
              <a:off x="5506042" y="4746352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BD84865-8BAB-4440-673D-1F7CA401AE18}"/>
                </a:ext>
              </a:extLst>
            </p:cNvPr>
            <p:cNvSpPr/>
            <p:nvPr/>
          </p:nvSpPr>
          <p:spPr>
            <a:xfrm>
              <a:off x="5506042" y="3812734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B77AAD5-F314-7D4F-9D88-B69A7246C7C2}"/>
                </a:ext>
              </a:extLst>
            </p:cNvPr>
            <p:cNvSpPr/>
            <p:nvPr/>
          </p:nvSpPr>
          <p:spPr>
            <a:xfrm>
              <a:off x="5551762" y="2879117"/>
              <a:ext cx="616248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16248" y="0"/>
                  </a:moveTo>
                  <a:lnTo>
                    <a:pt x="616248" y="199860"/>
                  </a:lnTo>
                  <a:lnTo>
                    <a:pt x="0" y="199860"/>
                  </a:lnTo>
                  <a:lnTo>
                    <a:pt x="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12E07C4-8F36-A5C2-76B5-41EFD07D4D79}"/>
                </a:ext>
              </a:extLst>
            </p:cNvPr>
            <p:cNvSpPr/>
            <p:nvPr/>
          </p:nvSpPr>
          <p:spPr>
            <a:xfrm>
              <a:off x="5243637" y="1945500"/>
              <a:ext cx="924373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99860"/>
                  </a:lnTo>
                  <a:lnTo>
                    <a:pt x="924373" y="199860"/>
                  </a:lnTo>
                  <a:lnTo>
                    <a:pt x="924373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3581E17-5FE7-9FA1-6E54-CE8AD7D8FEB5}"/>
                </a:ext>
              </a:extLst>
            </p:cNvPr>
            <p:cNvSpPr/>
            <p:nvPr/>
          </p:nvSpPr>
          <p:spPr>
            <a:xfrm>
              <a:off x="4273544" y="2879117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3CF0B96-A4D3-0133-0827-AAF6641465E2}"/>
                </a:ext>
              </a:extLst>
            </p:cNvPr>
            <p:cNvSpPr/>
            <p:nvPr/>
          </p:nvSpPr>
          <p:spPr>
            <a:xfrm>
              <a:off x="4319264" y="1945500"/>
              <a:ext cx="924373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24373" y="0"/>
                  </a:moveTo>
                  <a:lnTo>
                    <a:pt x="924373" y="199860"/>
                  </a:lnTo>
                  <a:lnTo>
                    <a:pt x="0" y="199860"/>
                  </a:lnTo>
                  <a:lnTo>
                    <a:pt x="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26B344D-8A39-26C1-3A59-CB0872BC16AE}"/>
                </a:ext>
              </a:extLst>
            </p:cNvPr>
            <p:cNvSpPr/>
            <p:nvPr/>
          </p:nvSpPr>
          <p:spPr>
            <a:xfrm>
              <a:off x="5243637" y="1011883"/>
              <a:ext cx="616248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16248" y="0"/>
                  </a:moveTo>
                  <a:lnTo>
                    <a:pt x="616248" y="199860"/>
                  </a:lnTo>
                  <a:lnTo>
                    <a:pt x="0" y="199860"/>
                  </a:lnTo>
                  <a:lnTo>
                    <a:pt x="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C22EA19-DB00-6655-F091-9C84BF1644A4}"/>
                </a:ext>
              </a:extLst>
            </p:cNvPr>
            <p:cNvSpPr/>
            <p:nvPr/>
          </p:nvSpPr>
          <p:spPr>
            <a:xfrm>
              <a:off x="3041046" y="2879117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A583C6E-B411-8CAD-E23F-5DC5B09C27CE}"/>
                </a:ext>
              </a:extLst>
            </p:cNvPr>
            <p:cNvSpPr/>
            <p:nvPr/>
          </p:nvSpPr>
          <p:spPr>
            <a:xfrm>
              <a:off x="3041046" y="1945500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D327536-272D-097B-36BE-EF7847ED5168}"/>
                </a:ext>
              </a:extLst>
            </p:cNvPr>
            <p:cNvSpPr/>
            <p:nvPr/>
          </p:nvSpPr>
          <p:spPr>
            <a:xfrm>
              <a:off x="3086766" y="1011883"/>
              <a:ext cx="277312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773120" y="0"/>
                  </a:moveTo>
                  <a:lnTo>
                    <a:pt x="2773120" y="199860"/>
                  </a:lnTo>
                  <a:lnTo>
                    <a:pt x="0" y="199860"/>
                  </a:lnTo>
                  <a:lnTo>
                    <a:pt x="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C7F8967-576F-8E73-D56A-38DC934BC1F9}"/>
                </a:ext>
              </a:extLst>
            </p:cNvPr>
            <p:cNvSpPr/>
            <p:nvPr/>
          </p:nvSpPr>
          <p:spPr>
            <a:xfrm>
              <a:off x="5355683" y="371544"/>
              <a:ext cx="1008407" cy="64033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A3A66F2-0E70-92FA-E224-7D3B62548E02}"/>
                </a:ext>
              </a:extLst>
            </p:cNvPr>
            <p:cNvSpPr/>
            <p:nvPr/>
          </p:nvSpPr>
          <p:spPr>
            <a:xfrm>
              <a:off x="5467728" y="477987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Plasma Variants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15FEEF94-34E7-5DEF-C6B0-4ED36E7D353E}"/>
                </a:ext>
              </a:extLst>
            </p:cNvPr>
            <p:cNvSpPr/>
            <p:nvPr/>
          </p:nvSpPr>
          <p:spPr>
            <a:xfrm>
              <a:off x="2582562" y="1305161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CCD1D39A-7A86-C1A0-A4FB-D09E504FD6DB}"/>
                </a:ext>
              </a:extLst>
            </p:cNvPr>
            <p:cNvSpPr/>
            <p:nvPr/>
          </p:nvSpPr>
          <p:spPr>
            <a:xfrm>
              <a:off x="2694608" y="1411604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Tumor</a:t>
              </a:r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E4D03D15-C26A-86C3-D63A-54ED4B298FC0}"/>
                </a:ext>
              </a:extLst>
            </p:cNvPr>
            <p:cNvSpPr/>
            <p:nvPr/>
          </p:nvSpPr>
          <p:spPr>
            <a:xfrm>
              <a:off x="2582562" y="2238779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F500DCF4-D2DC-3B4F-ED4B-0A3F674A2F06}"/>
                </a:ext>
              </a:extLst>
            </p:cNvPr>
            <p:cNvSpPr/>
            <p:nvPr/>
          </p:nvSpPr>
          <p:spPr>
            <a:xfrm>
              <a:off x="2694608" y="2345222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1 ≤ </a:t>
              </a: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WBC Fragment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01FE79E-A160-39BA-9577-D0485DC9A674}"/>
                </a:ext>
              </a:extLst>
            </p:cNvPr>
            <p:cNvSpPr/>
            <p:nvPr/>
          </p:nvSpPr>
          <p:spPr>
            <a:xfrm>
              <a:off x="2582562" y="3172396"/>
              <a:ext cx="1120452" cy="87522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  <a:prstDash val="dash"/>
              <a:miter lim="800000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Tumor derived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4D15463-F1AA-B3AE-74FE-2D3BE09C0862}"/>
                </a:ext>
              </a:extLst>
            </p:cNvPr>
            <p:cNvSpPr/>
            <p:nvPr/>
          </p:nvSpPr>
          <p:spPr>
            <a:xfrm>
              <a:off x="4739434" y="1305161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1FC2B3DD-4C04-D962-1243-B3F8EFAC5471}"/>
                </a:ext>
              </a:extLst>
            </p:cNvPr>
            <p:cNvSpPr/>
            <p:nvPr/>
          </p:nvSpPr>
          <p:spPr>
            <a:xfrm>
              <a:off x="4851479" y="1411604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WBC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D707BC9E-1409-A4F7-3F6C-5AC71C04FFB7}"/>
                </a:ext>
              </a:extLst>
            </p:cNvPr>
            <p:cNvSpPr/>
            <p:nvPr/>
          </p:nvSpPr>
          <p:spPr>
            <a:xfrm>
              <a:off x="3815060" y="2238779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90B37BB1-2CC6-98AA-7739-9263DA071C1F}"/>
                </a:ext>
              </a:extLst>
            </p:cNvPr>
            <p:cNvSpPr/>
            <p:nvPr/>
          </p:nvSpPr>
          <p:spPr>
            <a:xfrm>
              <a:off x="3927106" y="2345222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≥ 5 fragments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0CA8345-34FD-B172-B607-EB8253B14568}"/>
                </a:ext>
              </a:extLst>
            </p:cNvPr>
            <p:cNvSpPr/>
            <p:nvPr/>
          </p:nvSpPr>
          <p:spPr>
            <a:xfrm>
              <a:off x="3815060" y="3172396"/>
              <a:ext cx="1120452" cy="87522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WBC derived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3EA1C087-580A-1F67-CD60-DDBF093AED46}"/>
                </a:ext>
              </a:extLst>
            </p:cNvPr>
            <p:cNvSpPr/>
            <p:nvPr/>
          </p:nvSpPr>
          <p:spPr>
            <a:xfrm>
              <a:off x="5663807" y="2238779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9BCBE463-8E91-1E38-2DED-53AD04AF94D5}"/>
                </a:ext>
              </a:extLst>
            </p:cNvPr>
            <p:cNvSpPr/>
            <p:nvPr/>
          </p:nvSpPr>
          <p:spPr>
            <a:xfrm>
              <a:off x="5775852" y="2345222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2-4 Fragments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9F42C3C-2787-463D-8A85-668959E1D598}"/>
                </a:ext>
              </a:extLst>
            </p:cNvPr>
            <p:cNvSpPr/>
            <p:nvPr/>
          </p:nvSpPr>
          <p:spPr>
            <a:xfrm>
              <a:off x="5047558" y="3172396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8E48271A-A96F-F7F8-CE37-D7E1506C6F66}"/>
                </a:ext>
              </a:extLst>
            </p:cNvPr>
            <p:cNvSpPr/>
            <p:nvPr/>
          </p:nvSpPr>
          <p:spPr>
            <a:xfrm>
              <a:off x="5159603" y="3278839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COSMIC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29924919-A2DC-56B8-96CB-9B3A2304A775}"/>
                </a:ext>
              </a:extLst>
            </p:cNvPr>
            <p:cNvSpPr/>
            <p:nvPr/>
          </p:nvSpPr>
          <p:spPr>
            <a:xfrm>
              <a:off x="5047558" y="4106013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24E9BA29-68D2-E1C6-FF3C-E0853445C7B5}"/>
                </a:ext>
              </a:extLst>
            </p:cNvPr>
            <p:cNvSpPr/>
            <p:nvPr/>
          </p:nvSpPr>
          <p:spPr>
            <a:xfrm>
              <a:off x="5159603" y="4212456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Hematological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FD4A2C4-5667-B737-4BD8-22EA0316DB32}"/>
                </a:ext>
              </a:extLst>
            </p:cNvPr>
            <p:cNvSpPr/>
            <p:nvPr/>
          </p:nvSpPr>
          <p:spPr>
            <a:xfrm>
              <a:off x="5047558" y="5039630"/>
              <a:ext cx="1120452" cy="87522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WBC derived</a:t>
              </a:r>
            </a:p>
            <a:p>
              <a:pPr algn="ctr"/>
              <a:endParaRPr lang="en-US" sz="1500" dirty="0">
                <a:latin typeface="Aptos" panose="020B0004020202020204" pitchFamily="34" charset="0"/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11021AF6-874B-A26D-4B22-E1C070C3DE8A}"/>
                </a:ext>
              </a:extLst>
            </p:cNvPr>
            <p:cNvSpPr/>
            <p:nvPr/>
          </p:nvSpPr>
          <p:spPr>
            <a:xfrm>
              <a:off x="6280056" y="3172396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F54494A-D506-DE38-2F54-7DD8F9BA4F31}"/>
                </a:ext>
              </a:extLst>
            </p:cNvPr>
            <p:cNvSpPr/>
            <p:nvPr/>
          </p:nvSpPr>
          <p:spPr>
            <a:xfrm>
              <a:off x="6392101" y="3278839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ptos" panose="020B0004020202020204" pitchFamily="34" charset="0"/>
                </a:rPr>
                <a:t>Tumor Sample(s)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C6E4F3E4-0ACF-6653-06B4-FAC5313AAF90}"/>
                </a:ext>
              </a:extLst>
            </p:cNvPr>
            <p:cNvSpPr/>
            <p:nvPr/>
          </p:nvSpPr>
          <p:spPr>
            <a:xfrm>
              <a:off x="6280056" y="4106013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92D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D9DA83B1-9C73-58F9-E211-F87EEED97970}"/>
                </a:ext>
              </a:extLst>
            </p:cNvPr>
            <p:cNvSpPr/>
            <p:nvPr/>
          </p:nvSpPr>
          <p:spPr>
            <a:xfrm>
              <a:off x="6392101" y="4212456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Not Detected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B20E4D1-547E-53FC-D79B-BDFFC0F237F5}"/>
                </a:ext>
              </a:extLst>
            </p:cNvPr>
            <p:cNvSpPr/>
            <p:nvPr/>
          </p:nvSpPr>
          <p:spPr>
            <a:xfrm>
              <a:off x="6280056" y="5039630"/>
              <a:ext cx="1120452" cy="875224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WBC derived</a:t>
              </a:r>
            </a:p>
            <a:p>
              <a:pPr algn="ctr"/>
              <a:endParaRPr lang="en-US" sz="1500" dirty="0">
                <a:latin typeface="Aptos" panose="020B0004020202020204" pitchFamily="34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86E17C9F-5101-6CA0-5055-C4F721216ECC}"/>
                </a:ext>
              </a:extLst>
            </p:cNvPr>
            <p:cNvSpPr/>
            <p:nvPr/>
          </p:nvSpPr>
          <p:spPr>
            <a:xfrm>
              <a:off x="8128803" y="1305161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FFDC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473E983F-A084-9D87-1094-54D94C0A3B41}"/>
                </a:ext>
              </a:extLst>
            </p:cNvPr>
            <p:cNvSpPr/>
            <p:nvPr/>
          </p:nvSpPr>
          <p:spPr>
            <a:xfrm>
              <a:off x="8240848" y="1411604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dirty="0"/>
                <a:t>COSMIC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63D23C6E-E818-3243-870B-AC19813ABD29}"/>
                </a:ext>
              </a:extLst>
            </p:cNvPr>
            <p:cNvSpPr/>
            <p:nvPr/>
          </p:nvSpPr>
          <p:spPr>
            <a:xfrm>
              <a:off x="7512554" y="2238779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FFDC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C3DA762-5D9F-7C2B-CB1C-79DA27FC4408}"/>
                </a:ext>
              </a:extLst>
            </p:cNvPr>
            <p:cNvSpPr/>
            <p:nvPr/>
          </p:nvSpPr>
          <p:spPr>
            <a:xfrm>
              <a:off x="7624599" y="2345222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≥ 25 Occurrences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A21EE16-B515-AB8F-9A47-EF4054A55827}"/>
                </a:ext>
              </a:extLst>
            </p:cNvPr>
            <p:cNvSpPr/>
            <p:nvPr/>
          </p:nvSpPr>
          <p:spPr>
            <a:xfrm>
              <a:off x="7512554" y="3172396"/>
              <a:ext cx="1120452" cy="875224"/>
            </a:xfrm>
            <a:prstGeom prst="ellipse">
              <a:avLst/>
            </a:prstGeom>
            <a:solidFill>
              <a:srgbClr val="FFDC0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tIns="182880"/>
            <a:lstStyle/>
            <a:p>
              <a:pPr algn="ctr"/>
              <a:endParaRPr lang="en-US" sz="135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D4D40E05-561B-AD16-A046-7D66B7B1C183}"/>
                </a:ext>
              </a:extLst>
            </p:cNvPr>
            <p:cNvSpPr/>
            <p:nvPr/>
          </p:nvSpPr>
          <p:spPr>
            <a:xfrm>
              <a:off x="8745052" y="2238779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FFDC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BFC69E49-E663-3F05-2253-DDCEE43ED0A3}"/>
                </a:ext>
              </a:extLst>
            </p:cNvPr>
            <p:cNvSpPr/>
            <p:nvPr/>
          </p:nvSpPr>
          <p:spPr>
            <a:xfrm>
              <a:off x="8857097" y="2345222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 25 &lt;</a:t>
              </a: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Occurrences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1EA5F249-FA45-6F05-8EEE-3952133BF6CF}"/>
                </a:ext>
              </a:extLst>
            </p:cNvPr>
            <p:cNvSpPr/>
            <p:nvPr/>
          </p:nvSpPr>
          <p:spPr>
            <a:xfrm>
              <a:off x="8745052" y="3172396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FFDC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7459886C-4586-D390-5B13-04BDB68978A0}"/>
                </a:ext>
              </a:extLst>
            </p:cNvPr>
            <p:cNvSpPr/>
            <p:nvPr/>
          </p:nvSpPr>
          <p:spPr>
            <a:xfrm>
              <a:off x="8857097" y="3278839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Tumor and WBC Samples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52A0776B-AE1E-559E-60C0-8056BF066A4C}"/>
                </a:ext>
              </a:extLst>
            </p:cNvPr>
            <p:cNvSpPr/>
            <p:nvPr/>
          </p:nvSpPr>
          <p:spPr>
            <a:xfrm>
              <a:off x="8745052" y="4106013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FFDC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8BA0F66A-2F20-493A-6B75-E5BE90D78AAA}"/>
                </a:ext>
              </a:extLst>
            </p:cNvPr>
            <p:cNvSpPr/>
            <p:nvPr/>
          </p:nvSpPr>
          <p:spPr>
            <a:xfrm>
              <a:off x="8857097" y="4212456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VAF ≥ 25%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1781F90-AA28-32F7-CEC0-572A3150B7FF}"/>
                </a:ext>
              </a:extLst>
            </p:cNvPr>
            <p:cNvSpPr/>
            <p:nvPr/>
          </p:nvSpPr>
          <p:spPr>
            <a:xfrm>
              <a:off x="8745052" y="5039630"/>
              <a:ext cx="1120452" cy="875224"/>
            </a:xfrm>
            <a:prstGeom prst="ellipse">
              <a:avLst/>
            </a:prstGeom>
            <a:solidFill>
              <a:srgbClr val="FFDC0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tIns="182880"/>
            <a:lstStyle/>
            <a:p>
              <a:pPr algn="ctr"/>
              <a:endParaRPr lang="en-US" sz="12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1005AEF-26FA-A9D2-7ACE-E756418C656A}"/>
                </a:ext>
              </a:extLst>
            </p:cNvPr>
            <p:cNvSpPr txBox="1"/>
            <p:nvPr/>
          </p:nvSpPr>
          <p:spPr>
            <a:xfrm>
              <a:off x="2990335" y="6425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7660310-AE17-BF05-D3A0-673230CB2FC1}"/>
              </a:ext>
            </a:extLst>
          </p:cNvPr>
          <p:cNvSpPr txBox="1"/>
          <p:nvPr/>
        </p:nvSpPr>
        <p:spPr>
          <a:xfrm>
            <a:off x="8319595" y="5271895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Germline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E00AFF-1139-D872-A08C-DC4A57CDE016}"/>
              </a:ext>
            </a:extLst>
          </p:cNvPr>
          <p:cNvSpPr txBox="1"/>
          <p:nvPr/>
        </p:nvSpPr>
        <p:spPr>
          <a:xfrm>
            <a:off x="7133349" y="3393661"/>
            <a:ext cx="993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Hotspot</a:t>
            </a:r>
          </a:p>
        </p:txBody>
      </p:sp>
    </p:spTree>
    <p:extLst>
      <p:ext uri="{BB962C8B-B14F-4D97-AF65-F5344CB8AC3E}">
        <p14:creationId xmlns:p14="http://schemas.microsoft.com/office/powerpoint/2010/main" val="340638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A9EEB39F-3AAE-BA81-58BC-C1BA22A6A1A2}"/>
              </a:ext>
            </a:extLst>
          </p:cNvPr>
          <p:cNvGrpSpPr/>
          <p:nvPr/>
        </p:nvGrpSpPr>
        <p:grpSpPr>
          <a:xfrm>
            <a:off x="2644346" y="721566"/>
            <a:ext cx="7282942" cy="5414867"/>
            <a:chOff x="2582562" y="371544"/>
            <a:chExt cx="7282942" cy="5414867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CFC3211-2FD8-7EB7-983B-5AAEAF4CC119}"/>
                </a:ext>
              </a:extLst>
            </p:cNvPr>
            <p:cNvSpPr/>
            <p:nvPr/>
          </p:nvSpPr>
          <p:spPr>
            <a:xfrm>
              <a:off x="9203536" y="4746352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62372D8-D5EE-5FF7-15CB-F5D7C63A774D}"/>
                </a:ext>
              </a:extLst>
            </p:cNvPr>
            <p:cNvSpPr/>
            <p:nvPr/>
          </p:nvSpPr>
          <p:spPr>
            <a:xfrm>
              <a:off x="9203536" y="3812734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FFDA4E1-1FB1-5704-F7E8-3052B295F479}"/>
                </a:ext>
              </a:extLst>
            </p:cNvPr>
            <p:cNvSpPr/>
            <p:nvPr/>
          </p:nvSpPr>
          <p:spPr>
            <a:xfrm>
              <a:off x="9203536" y="2879117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E79B40C-09C7-32E3-7E65-94BFAA39BCF3}"/>
                </a:ext>
              </a:extLst>
            </p:cNvPr>
            <p:cNvSpPr/>
            <p:nvPr/>
          </p:nvSpPr>
          <p:spPr>
            <a:xfrm>
              <a:off x="8633007" y="1945500"/>
              <a:ext cx="616248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99860"/>
                  </a:lnTo>
                  <a:lnTo>
                    <a:pt x="616248" y="199860"/>
                  </a:lnTo>
                  <a:lnTo>
                    <a:pt x="616248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7A6B7E7-20D9-DFAF-0D90-0DB22713EC7C}"/>
                </a:ext>
              </a:extLst>
            </p:cNvPr>
            <p:cNvSpPr/>
            <p:nvPr/>
          </p:nvSpPr>
          <p:spPr>
            <a:xfrm>
              <a:off x="7971038" y="2879117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2E3C1B1-FAB2-DDD6-4441-26D5DB69B5F4}"/>
                </a:ext>
              </a:extLst>
            </p:cNvPr>
            <p:cNvSpPr/>
            <p:nvPr/>
          </p:nvSpPr>
          <p:spPr>
            <a:xfrm>
              <a:off x="8016758" y="1945500"/>
              <a:ext cx="616248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16248" y="0"/>
                  </a:moveTo>
                  <a:lnTo>
                    <a:pt x="616248" y="199860"/>
                  </a:lnTo>
                  <a:lnTo>
                    <a:pt x="0" y="199860"/>
                  </a:lnTo>
                  <a:lnTo>
                    <a:pt x="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4D16794-7AF3-0AC3-E016-EDCAEB92F6D5}"/>
                </a:ext>
              </a:extLst>
            </p:cNvPr>
            <p:cNvSpPr/>
            <p:nvPr/>
          </p:nvSpPr>
          <p:spPr>
            <a:xfrm>
              <a:off x="5859886" y="1011883"/>
              <a:ext cx="277312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99860"/>
                  </a:lnTo>
                  <a:lnTo>
                    <a:pt x="2773120" y="199860"/>
                  </a:lnTo>
                  <a:lnTo>
                    <a:pt x="27731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3E144DB-FB39-8EED-ECA6-4F9930956255}"/>
                </a:ext>
              </a:extLst>
            </p:cNvPr>
            <p:cNvSpPr/>
            <p:nvPr/>
          </p:nvSpPr>
          <p:spPr>
            <a:xfrm>
              <a:off x="6738540" y="4746352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CDFCAD6-9196-83F7-41F0-CAB43ABB049B}"/>
                </a:ext>
              </a:extLst>
            </p:cNvPr>
            <p:cNvSpPr/>
            <p:nvPr/>
          </p:nvSpPr>
          <p:spPr>
            <a:xfrm>
              <a:off x="6738540" y="3812734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CDF4CDA-8B7A-C08F-C568-1BBA23F2E1CE}"/>
                </a:ext>
              </a:extLst>
            </p:cNvPr>
            <p:cNvSpPr/>
            <p:nvPr/>
          </p:nvSpPr>
          <p:spPr>
            <a:xfrm>
              <a:off x="6168011" y="2879117"/>
              <a:ext cx="616248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99860"/>
                  </a:lnTo>
                  <a:lnTo>
                    <a:pt x="616248" y="199860"/>
                  </a:lnTo>
                  <a:lnTo>
                    <a:pt x="616248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50942A4-C382-5E39-7440-FE06BD7F4321}"/>
                </a:ext>
              </a:extLst>
            </p:cNvPr>
            <p:cNvSpPr/>
            <p:nvPr/>
          </p:nvSpPr>
          <p:spPr>
            <a:xfrm>
              <a:off x="5506042" y="4746352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96E4AF7-2BD2-F94E-B194-05737CC4067C}"/>
                </a:ext>
              </a:extLst>
            </p:cNvPr>
            <p:cNvSpPr/>
            <p:nvPr/>
          </p:nvSpPr>
          <p:spPr>
            <a:xfrm>
              <a:off x="5506042" y="3812734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B08DCCA-DBD4-2F6C-CEF5-461DC7C8F038}"/>
                </a:ext>
              </a:extLst>
            </p:cNvPr>
            <p:cNvSpPr/>
            <p:nvPr/>
          </p:nvSpPr>
          <p:spPr>
            <a:xfrm>
              <a:off x="5551762" y="2879117"/>
              <a:ext cx="616248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16248" y="0"/>
                  </a:moveTo>
                  <a:lnTo>
                    <a:pt x="616248" y="199860"/>
                  </a:lnTo>
                  <a:lnTo>
                    <a:pt x="0" y="199860"/>
                  </a:lnTo>
                  <a:lnTo>
                    <a:pt x="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793C5F85-A9F5-60D1-686E-151A320A446A}"/>
                </a:ext>
              </a:extLst>
            </p:cNvPr>
            <p:cNvSpPr/>
            <p:nvPr/>
          </p:nvSpPr>
          <p:spPr>
            <a:xfrm>
              <a:off x="5243637" y="1945500"/>
              <a:ext cx="924373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99860"/>
                  </a:lnTo>
                  <a:lnTo>
                    <a:pt x="924373" y="199860"/>
                  </a:lnTo>
                  <a:lnTo>
                    <a:pt x="924373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50BC9C2-7E8F-300F-A60A-FD8940697828}"/>
                </a:ext>
              </a:extLst>
            </p:cNvPr>
            <p:cNvSpPr/>
            <p:nvPr/>
          </p:nvSpPr>
          <p:spPr>
            <a:xfrm>
              <a:off x="4273544" y="2879117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1AEC5C0-3163-6FEC-B526-EC8D0EC981B7}"/>
                </a:ext>
              </a:extLst>
            </p:cNvPr>
            <p:cNvSpPr/>
            <p:nvPr/>
          </p:nvSpPr>
          <p:spPr>
            <a:xfrm>
              <a:off x="4319264" y="1945500"/>
              <a:ext cx="924373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924373" y="0"/>
                  </a:moveTo>
                  <a:lnTo>
                    <a:pt x="924373" y="199860"/>
                  </a:lnTo>
                  <a:lnTo>
                    <a:pt x="0" y="199860"/>
                  </a:lnTo>
                  <a:lnTo>
                    <a:pt x="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83D6C2D-C4D7-417B-292C-506B1445B036}"/>
                </a:ext>
              </a:extLst>
            </p:cNvPr>
            <p:cNvSpPr/>
            <p:nvPr/>
          </p:nvSpPr>
          <p:spPr>
            <a:xfrm>
              <a:off x="5243637" y="1011883"/>
              <a:ext cx="616248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16248" y="0"/>
                  </a:moveTo>
                  <a:lnTo>
                    <a:pt x="616248" y="199860"/>
                  </a:lnTo>
                  <a:lnTo>
                    <a:pt x="0" y="199860"/>
                  </a:lnTo>
                  <a:lnTo>
                    <a:pt x="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D2A3C12-FFE1-8CF6-3561-C3D2AC284B42}"/>
                </a:ext>
              </a:extLst>
            </p:cNvPr>
            <p:cNvSpPr/>
            <p:nvPr/>
          </p:nvSpPr>
          <p:spPr>
            <a:xfrm>
              <a:off x="3041046" y="2879117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2553BCC-D5E0-93BE-A744-1B71074770A6}"/>
                </a:ext>
              </a:extLst>
            </p:cNvPr>
            <p:cNvSpPr/>
            <p:nvPr/>
          </p:nvSpPr>
          <p:spPr>
            <a:xfrm>
              <a:off x="3041046" y="1945500"/>
              <a:ext cx="9144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094BD41-AF21-355E-E85C-9B0D7DDB05C8}"/>
                </a:ext>
              </a:extLst>
            </p:cNvPr>
            <p:cNvSpPr/>
            <p:nvPr/>
          </p:nvSpPr>
          <p:spPr>
            <a:xfrm>
              <a:off x="3086766" y="1011883"/>
              <a:ext cx="2773120" cy="2932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773120" y="0"/>
                  </a:moveTo>
                  <a:lnTo>
                    <a:pt x="2773120" y="199860"/>
                  </a:lnTo>
                  <a:lnTo>
                    <a:pt x="0" y="199860"/>
                  </a:lnTo>
                  <a:lnTo>
                    <a:pt x="0" y="293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66F14EF-BBA1-E895-D5B6-4FB124627169}"/>
                </a:ext>
              </a:extLst>
            </p:cNvPr>
            <p:cNvSpPr/>
            <p:nvPr/>
          </p:nvSpPr>
          <p:spPr>
            <a:xfrm>
              <a:off x="5355683" y="371544"/>
              <a:ext cx="1008407" cy="64033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A5BCF3B-C4FE-B08E-E475-DA84AD66E994}"/>
                </a:ext>
              </a:extLst>
            </p:cNvPr>
            <p:cNvSpPr/>
            <p:nvPr/>
          </p:nvSpPr>
          <p:spPr>
            <a:xfrm>
              <a:off x="5467728" y="477987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Plasma Variants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2A4D51F-6221-1F79-CA7E-C764D934FA5B}"/>
                </a:ext>
              </a:extLst>
            </p:cNvPr>
            <p:cNvSpPr/>
            <p:nvPr/>
          </p:nvSpPr>
          <p:spPr>
            <a:xfrm>
              <a:off x="2582562" y="1305161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71884EC-8E0C-2AE6-7AA3-EC64BC11059A}"/>
                </a:ext>
              </a:extLst>
            </p:cNvPr>
            <p:cNvSpPr/>
            <p:nvPr/>
          </p:nvSpPr>
          <p:spPr>
            <a:xfrm>
              <a:off x="2694608" y="1411604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Tumor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71D40DD-98C0-6277-61EB-FF80B264A5DA}"/>
                </a:ext>
              </a:extLst>
            </p:cNvPr>
            <p:cNvSpPr/>
            <p:nvPr/>
          </p:nvSpPr>
          <p:spPr>
            <a:xfrm>
              <a:off x="2582562" y="2238779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A3318067-062C-9B9F-B32D-1E1318C68348}"/>
                </a:ext>
              </a:extLst>
            </p:cNvPr>
            <p:cNvSpPr/>
            <p:nvPr/>
          </p:nvSpPr>
          <p:spPr>
            <a:xfrm>
              <a:off x="2694608" y="2345222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1 ≤ WBC Fragment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E62B631-9944-F469-7514-D10585D45BF1}"/>
                </a:ext>
              </a:extLst>
            </p:cNvPr>
            <p:cNvSpPr/>
            <p:nvPr/>
          </p:nvSpPr>
          <p:spPr>
            <a:xfrm>
              <a:off x="2582562" y="3172396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00B0F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2D69C8C-51DA-CBE3-C627-8EEE68525BC9}"/>
                </a:ext>
              </a:extLst>
            </p:cNvPr>
            <p:cNvSpPr/>
            <p:nvPr/>
          </p:nvSpPr>
          <p:spPr>
            <a:xfrm>
              <a:off x="2694608" y="3278839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008407"/>
                        <a:gd name="connsiteY0" fmla="*/ 64034 h 640338"/>
                        <a:gd name="connsiteX1" fmla="*/ 64034 w 1008407"/>
                        <a:gd name="connsiteY1" fmla="*/ 0 h 640338"/>
                        <a:gd name="connsiteX2" fmla="*/ 944373 w 1008407"/>
                        <a:gd name="connsiteY2" fmla="*/ 0 h 640338"/>
                        <a:gd name="connsiteX3" fmla="*/ 1008407 w 1008407"/>
                        <a:gd name="connsiteY3" fmla="*/ 64034 h 640338"/>
                        <a:gd name="connsiteX4" fmla="*/ 1008407 w 1008407"/>
                        <a:gd name="connsiteY4" fmla="*/ 576304 h 640338"/>
                        <a:gd name="connsiteX5" fmla="*/ 944373 w 1008407"/>
                        <a:gd name="connsiteY5" fmla="*/ 640338 h 640338"/>
                        <a:gd name="connsiteX6" fmla="*/ 64034 w 1008407"/>
                        <a:gd name="connsiteY6" fmla="*/ 640338 h 640338"/>
                        <a:gd name="connsiteX7" fmla="*/ 0 w 1008407"/>
                        <a:gd name="connsiteY7" fmla="*/ 576304 h 640338"/>
                        <a:gd name="connsiteX8" fmla="*/ 0 w 1008407"/>
                        <a:gd name="connsiteY8" fmla="*/ 64034 h 6403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008407" h="640338" fill="none" extrusionOk="0">
                          <a:moveTo>
                            <a:pt x="0" y="64034"/>
                          </a:moveTo>
                          <a:cubicBezTo>
                            <a:pt x="-5078" y="27848"/>
                            <a:pt x="31185" y="2058"/>
                            <a:pt x="64034" y="0"/>
                          </a:cubicBezTo>
                          <a:cubicBezTo>
                            <a:pt x="238725" y="-44125"/>
                            <a:pt x="640434" y="-45908"/>
                            <a:pt x="944373" y="0"/>
                          </a:cubicBezTo>
                          <a:cubicBezTo>
                            <a:pt x="983491" y="5781"/>
                            <a:pt x="1009049" y="29455"/>
                            <a:pt x="1008407" y="64034"/>
                          </a:cubicBezTo>
                          <a:cubicBezTo>
                            <a:pt x="1018419" y="174111"/>
                            <a:pt x="985858" y="451185"/>
                            <a:pt x="1008407" y="576304"/>
                          </a:cubicBezTo>
                          <a:cubicBezTo>
                            <a:pt x="1003253" y="612515"/>
                            <a:pt x="974881" y="636987"/>
                            <a:pt x="944373" y="640338"/>
                          </a:cubicBezTo>
                          <a:cubicBezTo>
                            <a:pt x="685348" y="636637"/>
                            <a:pt x="329068" y="634889"/>
                            <a:pt x="64034" y="640338"/>
                          </a:cubicBezTo>
                          <a:cubicBezTo>
                            <a:pt x="28945" y="636606"/>
                            <a:pt x="-3932" y="613965"/>
                            <a:pt x="0" y="576304"/>
                          </a:cubicBezTo>
                          <a:cubicBezTo>
                            <a:pt x="2955" y="439232"/>
                            <a:pt x="-17376" y="199154"/>
                            <a:pt x="0" y="64034"/>
                          </a:cubicBezTo>
                          <a:close/>
                        </a:path>
                        <a:path w="1008407" h="640338" stroke="0" extrusionOk="0">
                          <a:moveTo>
                            <a:pt x="0" y="64034"/>
                          </a:moveTo>
                          <a:cubicBezTo>
                            <a:pt x="-2068" y="27393"/>
                            <a:pt x="27903" y="287"/>
                            <a:pt x="64034" y="0"/>
                          </a:cubicBezTo>
                          <a:cubicBezTo>
                            <a:pt x="295103" y="61331"/>
                            <a:pt x="798189" y="-30827"/>
                            <a:pt x="944373" y="0"/>
                          </a:cubicBezTo>
                          <a:cubicBezTo>
                            <a:pt x="976103" y="3549"/>
                            <a:pt x="1008160" y="30036"/>
                            <a:pt x="1008407" y="64034"/>
                          </a:cubicBezTo>
                          <a:cubicBezTo>
                            <a:pt x="968687" y="205808"/>
                            <a:pt x="979445" y="416546"/>
                            <a:pt x="1008407" y="576304"/>
                          </a:cubicBezTo>
                          <a:cubicBezTo>
                            <a:pt x="1010424" y="611908"/>
                            <a:pt x="981766" y="636165"/>
                            <a:pt x="944373" y="640338"/>
                          </a:cubicBezTo>
                          <a:cubicBezTo>
                            <a:pt x="536832" y="682777"/>
                            <a:pt x="498811" y="610302"/>
                            <a:pt x="64034" y="640338"/>
                          </a:cubicBezTo>
                          <a:cubicBezTo>
                            <a:pt x="28560" y="639300"/>
                            <a:pt x="-348" y="612152"/>
                            <a:pt x="0" y="576304"/>
                          </a:cubicBezTo>
                          <a:cubicBezTo>
                            <a:pt x="21068" y="326317"/>
                            <a:pt x="1125" y="303666"/>
                            <a:pt x="0" y="6403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/>
                <a:t>Tumor Derived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516777C3-EF7B-5C11-CA0D-B8F1FBF1536D}"/>
                </a:ext>
              </a:extLst>
            </p:cNvPr>
            <p:cNvSpPr/>
            <p:nvPr/>
          </p:nvSpPr>
          <p:spPr>
            <a:xfrm>
              <a:off x="4739434" y="1305161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0A02B983-D5D2-33FB-1C69-5E44964C3FBA}"/>
                </a:ext>
              </a:extLst>
            </p:cNvPr>
            <p:cNvSpPr/>
            <p:nvPr/>
          </p:nvSpPr>
          <p:spPr>
            <a:xfrm>
              <a:off x="4851479" y="1411604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/>
                <a:t>WBC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A760EEB-79F4-5163-A9D1-DDC2D1AF5B5B}"/>
                </a:ext>
              </a:extLst>
            </p:cNvPr>
            <p:cNvSpPr/>
            <p:nvPr/>
          </p:nvSpPr>
          <p:spPr>
            <a:xfrm>
              <a:off x="3815060" y="2238779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88C9795B-CBD3-7744-52CA-E59E64A5B66B}"/>
                </a:ext>
              </a:extLst>
            </p:cNvPr>
            <p:cNvSpPr/>
            <p:nvPr/>
          </p:nvSpPr>
          <p:spPr>
            <a:xfrm>
              <a:off x="3927106" y="2345222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≥ 5 fragments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BA729F01-F42A-ABAF-93AD-869AA49BA132}"/>
                </a:ext>
              </a:extLst>
            </p:cNvPr>
            <p:cNvSpPr/>
            <p:nvPr/>
          </p:nvSpPr>
          <p:spPr>
            <a:xfrm>
              <a:off x="3815060" y="3172396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6040E80-1E7F-4A7F-0050-048A6555BA7F}"/>
                </a:ext>
              </a:extLst>
            </p:cNvPr>
            <p:cNvSpPr/>
            <p:nvPr/>
          </p:nvSpPr>
          <p:spPr>
            <a:xfrm>
              <a:off x="3927106" y="3278839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WBC derived</a:t>
              </a: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0232C638-C4F5-D174-2B9D-126DDB209DBE}"/>
                </a:ext>
              </a:extLst>
            </p:cNvPr>
            <p:cNvSpPr/>
            <p:nvPr/>
          </p:nvSpPr>
          <p:spPr>
            <a:xfrm>
              <a:off x="5663807" y="2238779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D2D2579E-8557-1200-A0D2-7889D8E214F6}"/>
                </a:ext>
              </a:extLst>
            </p:cNvPr>
            <p:cNvSpPr/>
            <p:nvPr/>
          </p:nvSpPr>
          <p:spPr>
            <a:xfrm>
              <a:off x="5775852" y="2345222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2-4 Fragments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153D9570-9F7B-3A9C-4BB7-7E2C4EF37177}"/>
                </a:ext>
              </a:extLst>
            </p:cNvPr>
            <p:cNvSpPr/>
            <p:nvPr/>
          </p:nvSpPr>
          <p:spPr>
            <a:xfrm>
              <a:off x="5047558" y="3172396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788D65B3-1AAF-7CF5-2E76-850E8B117651}"/>
                </a:ext>
              </a:extLst>
            </p:cNvPr>
            <p:cNvSpPr/>
            <p:nvPr/>
          </p:nvSpPr>
          <p:spPr>
            <a:xfrm>
              <a:off x="5159603" y="3278839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COSMIC</a:t>
              </a: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6647665-F0A1-75C7-8FDD-241D9DAF4787}"/>
                </a:ext>
              </a:extLst>
            </p:cNvPr>
            <p:cNvSpPr/>
            <p:nvPr/>
          </p:nvSpPr>
          <p:spPr>
            <a:xfrm>
              <a:off x="5047558" y="4106013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DDE6CA84-0CAD-E12A-FD36-B240D35462B6}"/>
                </a:ext>
              </a:extLst>
            </p:cNvPr>
            <p:cNvSpPr/>
            <p:nvPr/>
          </p:nvSpPr>
          <p:spPr>
            <a:xfrm>
              <a:off x="5159603" y="4212456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Labeled </a:t>
              </a:r>
              <a:r>
                <a:rPr lang="en-US" sz="1200" kern="1200" dirty="0" err="1"/>
                <a:t>Hemat</a:t>
              </a:r>
              <a:r>
                <a:rPr lang="en-US" sz="1200" kern="1200" dirty="0"/>
                <a:t>.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C0DA566-C1C5-AF49-2B18-6DAE9E2C1431}"/>
                </a:ext>
              </a:extLst>
            </p:cNvPr>
            <p:cNvSpPr/>
            <p:nvPr/>
          </p:nvSpPr>
          <p:spPr>
            <a:xfrm>
              <a:off x="5047558" y="5039630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9C6E3039-A0B3-7260-0DA6-E29F4D133BB6}"/>
                </a:ext>
              </a:extLst>
            </p:cNvPr>
            <p:cNvSpPr/>
            <p:nvPr/>
          </p:nvSpPr>
          <p:spPr>
            <a:xfrm>
              <a:off x="5159603" y="5146073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WBC-derived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1535FD10-E753-720E-DA5B-8EA21355F47C}"/>
                </a:ext>
              </a:extLst>
            </p:cNvPr>
            <p:cNvSpPr/>
            <p:nvPr/>
          </p:nvSpPr>
          <p:spPr>
            <a:xfrm>
              <a:off x="6280056" y="3172396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20AD6396-B6A1-2BFC-A5E4-6A6B24C985A6}"/>
                </a:ext>
              </a:extLst>
            </p:cNvPr>
            <p:cNvSpPr/>
            <p:nvPr/>
          </p:nvSpPr>
          <p:spPr>
            <a:xfrm>
              <a:off x="6392101" y="3278839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Tumor Samples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F0787387-8B8E-686D-32FB-D0CCEC4BD00D}"/>
                </a:ext>
              </a:extLst>
            </p:cNvPr>
            <p:cNvSpPr/>
            <p:nvPr/>
          </p:nvSpPr>
          <p:spPr>
            <a:xfrm>
              <a:off x="6280056" y="4106013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198355A8-C53D-2D10-EF35-1F8110CCC935}"/>
                </a:ext>
              </a:extLst>
            </p:cNvPr>
            <p:cNvSpPr/>
            <p:nvPr/>
          </p:nvSpPr>
          <p:spPr>
            <a:xfrm>
              <a:off x="6392101" y="4212456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Not Detected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70DE52E5-1FD7-28F9-4BC8-DF79106087A5}"/>
                </a:ext>
              </a:extLst>
            </p:cNvPr>
            <p:cNvSpPr/>
            <p:nvPr/>
          </p:nvSpPr>
          <p:spPr>
            <a:xfrm>
              <a:off x="6280056" y="5039630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00B05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087410F6-C640-4CB4-B6FC-8FECCE835973}"/>
                </a:ext>
              </a:extLst>
            </p:cNvPr>
            <p:cNvSpPr/>
            <p:nvPr/>
          </p:nvSpPr>
          <p:spPr>
            <a:xfrm>
              <a:off x="6392101" y="5146073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WBC derived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815CC360-97D3-1A0E-4AB9-3853499A70B3}"/>
                </a:ext>
              </a:extLst>
            </p:cNvPr>
            <p:cNvSpPr/>
            <p:nvPr/>
          </p:nvSpPr>
          <p:spPr>
            <a:xfrm>
              <a:off x="8128803" y="1305161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FD27F3B6-7EF9-1630-8975-17A975EB97CA}"/>
                </a:ext>
              </a:extLst>
            </p:cNvPr>
            <p:cNvSpPr/>
            <p:nvPr/>
          </p:nvSpPr>
          <p:spPr>
            <a:xfrm>
              <a:off x="8240848" y="1411604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dirty="0"/>
                <a:t>COSMIC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DF7CC849-89BC-9A18-50F2-448F6C09E797}"/>
                </a:ext>
              </a:extLst>
            </p:cNvPr>
            <p:cNvSpPr/>
            <p:nvPr/>
          </p:nvSpPr>
          <p:spPr>
            <a:xfrm>
              <a:off x="7512554" y="2238779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E8B56CED-0BC5-CAEE-E3A8-341BB0CEACC3}"/>
                </a:ext>
              </a:extLst>
            </p:cNvPr>
            <p:cNvSpPr/>
            <p:nvPr/>
          </p:nvSpPr>
          <p:spPr>
            <a:xfrm>
              <a:off x="7624599" y="2345222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≥ 25 Occurrences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2EB66D1F-DC1E-03A9-C73A-8E567E84791F}"/>
                </a:ext>
              </a:extLst>
            </p:cNvPr>
            <p:cNvSpPr/>
            <p:nvPr/>
          </p:nvSpPr>
          <p:spPr>
            <a:xfrm>
              <a:off x="7512554" y="3172396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8EFEB95C-C55F-CF0B-3D1F-8456EB692BEE}"/>
                </a:ext>
              </a:extLst>
            </p:cNvPr>
            <p:cNvSpPr/>
            <p:nvPr/>
          </p:nvSpPr>
          <p:spPr>
            <a:xfrm>
              <a:off x="7624599" y="3278839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Hotspot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FA01A151-48AF-2747-627A-275A515DBBF8}"/>
                </a:ext>
              </a:extLst>
            </p:cNvPr>
            <p:cNvSpPr/>
            <p:nvPr/>
          </p:nvSpPr>
          <p:spPr>
            <a:xfrm>
              <a:off x="8745052" y="2238779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2B1F67A-0130-1D09-D9A1-F48D391C6FA9}"/>
                </a:ext>
              </a:extLst>
            </p:cNvPr>
            <p:cNvSpPr/>
            <p:nvPr/>
          </p:nvSpPr>
          <p:spPr>
            <a:xfrm>
              <a:off x="8857097" y="2345222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 25 &lt;</a:t>
              </a:r>
            </a:p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Occurrences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90697D23-4059-5D30-C7A7-739413C81057}"/>
                </a:ext>
              </a:extLst>
            </p:cNvPr>
            <p:cNvSpPr/>
            <p:nvPr/>
          </p:nvSpPr>
          <p:spPr>
            <a:xfrm>
              <a:off x="8745052" y="3172396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33857B27-7538-B9AE-E2D0-D06E422E46E4}"/>
                </a:ext>
              </a:extLst>
            </p:cNvPr>
            <p:cNvSpPr/>
            <p:nvPr/>
          </p:nvSpPr>
          <p:spPr>
            <a:xfrm>
              <a:off x="8857097" y="3278839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Tumor and WBC Samples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45CA45BA-0B74-77FE-A3DB-20131C343992}"/>
                </a:ext>
              </a:extLst>
            </p:cNvPr>
            <p:cNvSpPr/>
            <p:nvPr/>
          </p:nvSpPr>
          <p:spPr>
            <a:xfrm>
              <a:off x="8745052" y="4106013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D79C6EF9-6FB1-BB20-B063-449F20FEF980}"/>
                </a:ext>
              </a:extLst>
            </p:cNvPr>
            <p:cNvSpPr/>
            <p:nvPr/>
          </p:nvSpPr>
          <p:spPr>
            <a:xfrm>
              <a:off x="8857097" y="4212456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VAF &gt;25%</a:t>
              </a: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10A91005-DC8A-A99D-8B6B-C16AB005F022}"/>
                </a:ext>
              </a:extLst>
            </p:cNvPr>
            <p:cNvSpPr/>
            <p:nvPr/>
          </p:nvSpPr>
          <p:spPr>
            <a:xfrm>
              <a:off x="8745052" y="5039630"/>
              <a:ext cx="1008407" cy="640338"/>
            </a:xfrm>
            <a:prstGeom prst="roundRect">
              <a:avLst>
                <a:gd name="adj" fmla="val 10000"/>
              </a:avLst>
            </a:prstGeom>
            <a:solidFill>
              <a:srgbClr val="FFC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D5ED612-CFE0-35CC-D8C0-01E36F923688}"/>
                </a:ext>
              </a:extLst>
            </p:cNvPr>
            <p:cNvSpPr/>
            <p:nvPr/>
          </p:nvSpPr>
          <p:spPr>
            <a:xfrm>
              <a:off x="8857097" y="5146073"/>
              <a:ext cx="1008407" cy="640338"/>
            </a:xfrm>
            <a:custGeom>
              <a:avLst/>
              <a:gdLst>
                <a:gd name="connsiteX0" fmla="*/ 0 w 1008407"/>
                <a:gd name="connsiteY0" fmla="*/ 64034 h 640338"/>
                <a:gd name="connsiteX1" fmla="*/ 64034 w 1008407"/>
                <a:gd name="connsiteY1" fmla="*/ 0 h 640338"/>
                <a:gd name="connsiteX2" fmla="*/ 944373 w 1008407"/>
                <a:gd name="connsiteY2" fmla="*/ 0 h 640338"/>
                <a:gd name="connsiteX3" fmla="*/ 1008407 w 1008407"/>
                <a:gd name="connsiteY3" fmla="*/ 64034 h 640338"/>
                <a:gd name="connsiteX4" fmla="*/ 1008407 w 1008407"/>
                <a:gd name="connsiteY4" fmla="*/ 576304 h 640338"/>
                <a:gd name="connsiteX5" fmla="*/ 944373 w 1008407"/>
                <a:gd name="connsiteY5" fmla="*/ 640338 h 640338"/>
                <a:gd name="connsiteX6" fmla="*/ 64034 w 1008407"/>
                <a:gd name="connsiteY6" fmla="*/ 640338 h 640338"/>
                <a:gd name="connsiteX7" fmla="*/ 0 w 1008407"/>
                <a:gd name="connsiteY7" fmla="*/ 576304 h 640338"/>
                <a:gd name="connsiteX8" fmla="*/ 0 w 1008407"/>
                <a:gd name="connsiteY8" fmla="*/ 64034 h 640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8407" h="640338">
                  <a:moveTo>
                    <a:pt x="0" y="64034"/>
                  </a:moveTo>
                  <a:cubicBezTo>
                    <a:pt x="0" y="28669"/>
                    <a:pt x="28669" y="0"/>
                    <a:pt x="64034" y="0"/>
                  </a:cubicBezTo>
                  <a:lnTo>
                    <a:pt x="944373" y="0"/>
                  </a:lnTo>
                  <a:cubicBezTo>
                    <a:pt x="979738" y="0"/>
                    <a:pt x="1008407" y="28669"/>
                    <a:pt x="1008407" y="64034"/>
                  </a:cubicBezTo>
                  <a:lnTo>
                    <a:pt x="1008407" y="576304"/>
                  </a:lnTo>
                  <a:cubicBezTo>
                    <a:pt x="1008407" y="611669"/>
                    <a:pt x="979738" y="640338"/>
                    <a:pt x="944373" y="640338"/>
                  </a:cubicBezTo>
                  <a:lnTo>
                    <a:pt x="64034" y="640338"/>
                  </a:lnTo>
                  <a:cubicBezTo>
                    <a:pt x="28669" y="640338"/>
                    <a:pt x="0" y="611669"/>
                    <a:pt x="0" y="576304"/>
                  </a:cubicBezTo>
                  <a:lnTo>
                    <a:pt x="0" y="64034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475" tIns="64475" rIns="64475" bIns="64475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Germline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5F6BB1A-4659-9CE7-5D03-65D6952A4BD1}"/>
                </a:ext>
              </a:extLst>
            </p:cNvPr>
            <p:cNvSpPr txBox="1"/>
            <p:nvPr/>
          </p:nvSpPr>
          <p:spPr>
            <a:xfrm>
              <a:off x="2990335" y="642551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1126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9489</TotalTime>
  <Words>94</Words>
  <Application>Microsoft Macintosh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Rabizadeh</dc:creator>
  <cp:lastModifiedBy>Daniel Rabizadeh</cp:lastModifiedBy>
  <cp:revision>3</cp:revision>
  <dcterms:created xsi:type="dcterms:W3CDTF">2024-07-09T04:21:46Z</dcterms:created>
  <dcterms:modified xsi:type="dcterms:W3CDTF">2024-07-17T05:43:07Z</dcterms:modified>
</cp:coreProperties>
</file>