
<file path=[Content_Types].xml><?xml version="1.0" encoding="utf-8"?>
<Types xmlns="http://schemas.openxmlformats.org/package/2006/content-types">
  <Default Extension="bin" ContentType="application/vnd.ms-office.activeX"/>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2" r:id="rId3"/>
    <p:sldId id="257" r:id="rId4"/>
    <p:sldId id="258" r:id="rId5"/>
    <p:sldId id="260" r:id="rId6"/>
    <p:sldId id="261" r:id="rId7"/>
    <p:sldId id="262" r:id="rId8"/>
    <p:sldId id="263" r:id="rId9"/>
    <p:sldId id="265" r:id="rId10"/>
    <p:sldId id="266" r:id="rId11"/>
    <p:sldId id="267" r:id="rId12"/>
    <p:sldId id="268" r:id="rId13"/>
    <p:sldId id="269" r:id="rId14"/>
    <p:sldId id="270" r:id="rId15"/>
    <p:sldId id="272" r:id="rId16"/>
    <p:sldId id="273" r:id="rId17"/>
    <p:sldId id="274"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90" r:id="rId32"/>
    <p:sldId id="289" r:id="rId33"/>
    <p:sldId id="291"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CA3D"/>
    <a:srgbClr val="3AD4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92" y="1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activeX/activeX2.xml><?xml version="1.0" encoding="utf-8"?>
<ax:ocx xmlns:ax="http://schemas.microsoft.com/office/2006/activeX" xmlns:r="http://schemas.openxmlformats.org/officeDocument/2006/relationships" ax:classid="{8BD21D10-EC42-11CE-9E0D-00AA006002F3}" ax:persistence="persistStorage" r:id="rId1"/>
</file>

<file path=ppt/activeX/activeX3.xml><?xml version="1.0" encoding="utf-8"?>
<ax:ocx xmlns:ax="http://schemas.microsoft.com/office/2006/activeX" xmlns:r="http://schemas.openxmlformats.org/officeDocument/2006/relationships" ax:classid="{8BD21D10-EC42-11CE-9E0D-00AA006002F3}" ax:persistence="persistStorage" r:id="rId1"/>
</file>

<file path=ppt/activeX/activeX4.xml><?xml version="1.0" encoding="utf-8"?>
<ax:ocx xmlns:ax="http://schemas.microsoft.com/office/2006/activeX" xmlns:r="http://schemas.openxmlformats.org/officeDocument/2006/relationships" ax:classid="{8BD21D10-EC42-11CE-9E0D-00AA006002F3}" ax:persistence="persistStorage" r:id="rId1"/>
</file>

<file path=ppt/activeX/activeX5.xml><?xml version="1.0" encoding="utf-8"?>
<ax:ocx xmlns:ax="http://schemas.microsoft.com/office/2006/activeX" xmlns:r="http://schemas.openxmlformats.org/officeDocument/2006/relationships" ax:classid="{8BD21D10-EC42-11CE-9E0D-00AA006002F3}" ax:persistence="persistStorage" r:id="rId1"/>
</file>

<file path=ppt/activeX/activeX6.xml><?xml version="1.0" encoding="utf-8"?>
<ax:ocx xmlns:ax="http://schemas.microsoft.com/office/2006/activeX" xmlns:r="http://schemas.openxmlformats.org/officeDocument/2006/relationships" ax:classid="{8BD21D10-EC42-11CE-9E0D-00AA006002F3}"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64039-F44E-4632-8B1F-E23D9EE6C07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2B0CC89-8C09-4518-AA4F-6C3BEFBCDA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844E8A1-9264-49E8-A72F-F8393987406D}"/>
              </a:ext>
            </a:extLst>
          </p:cNvPr>
          <p:cNvSpPr>
            <a:spLocks noGrp="1"/>
          </p:cNvSpPr>
          <p:nvPr>
            <p:ph type="dt" sz="half" idx="10"/>
          </p:nvPr>
        </p:nvSpPr>
        <p:spPr/>
        <p:txBody>
          <a:bodyPr/>
          <a:lstStyle/>
          <a:p>
            <a:fld id="{D89D1B14-6F8C-471C-8286-296490DFD8C6}" type="datetimeFigureOut">
              <a:rPr lang="zh-CN" altLang="en-US" smtClean="0"/>
              <a:t>2020/3/18</a:t>
            </a:fld>
            <a:endParaRPr lang="zh-CN" altLang="en-US"/>
          </a:p>
        </p:txBody>
      </p:sp>
      <p:sp>
        <p:nvSpPr>
          <p:cNvPr id="5" name="页脚占位符 4">
            <a:extLst>
              <a:ext uri="{FF2B5EF4-FFF2-40B4-BE49-F238E27FC236}">
                <a16:creationId xmlns:a16="http://schemas.microsoft.com/office/drawing/2014/main" id="{F3763281-6D7E-4BD1-87F6-8FFB71A239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2E58E6-DA3C-4CBC-B389-181357267340}"/>
              </a:ext>
            </a:extLst>
          </p:cNvPr>
          <p:cNvSpPr>
            <a:spLocks noGrp="1"/>
          </p:cNvSpPr>
          <p:nvPr>
            <p:ph type="sldNum" sz="quarter" idx="12"/>
          </p:nvPr>
        </p:nvSpPr>
        <p:spPr/>
        <p:txBody>
          <a:bodyPr/>
          <a:lstStyle/>
          <a:p>
            <a:fld id="{DF02371B-94A9-4302-9553-004DC8F459A5}" type="slidenum">
              <a:rPr lang="zh-CN" altLang="en-US" smtClean="0"/>
              <a:t>‹#›</a:t>
            </a:fld>
            <a:endParaRPr lang="zh-CN" altLang="en-US"/>
          </a:p>
        </p:txBody>
      </p:sp>
    </p:spTree>
    <p:extLst>
      <p:ext uri="{BB962C8B-B14F-4D97-AF65-F5344CB8AC3E}">
        <p14:creationId xmlns:p14="http://schemas.microsoft.com/office/powerpoint/2010/main" val="3035532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87EF9F-F3BF-4B51-B8A2-7C8FF3E13C3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9826A1E-FC00-4572-B411-6606CA5D0DE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0C359D2-41AD-4F9E-AF25-F5B0E60DF11D}"/>
              </a:ext>
            </a:extLst>
          </p:cNvPr>
          <p:cNvSpPr>
            <a:spLocks noGrp="1"/>
          </p:cNvSpPr>
          <p:nvPr>
            <p:ph type="dt" sz="half" idx="10"/>
          </p:nvPr>
        </p:nvSpPr>
        <p:spPr/>
        <p:txBody>
          <a:bodyPr/>
          <a:lstStyle/>
          <a:p>
            <a:fld id="{D89D1B14-6F8C-471C-8286-296490DFD8C6}" type="datetimeFigureOut">
              <a:rPr lang="zh-CN" altLang="en-US" smtClean="0"/>
              <a:t>2020/3/18</a:t>
            </a:fld>
            <a:endParaRPr lang="zh-CN" altLang="en-US"/>
          </a:p>
        </p:txBody>
      </p:sp>
      <p:sp>
        <p:nvSpPr>
          <p:cNvPr id="5" name="页脚占位符 4">
            <a:extLst>
              <a:ext uri="{FF2B5EF4-FFF2-40B4-BE49-F238E27FC236}">
                <a16:creationId xmlns:a16="http://schemas.microsoft.com/office/drawing/2014/main" id="{CEB2E86D-AB6D-4862-A8F6-3056677A98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85A8BF-6F8E-48CB-B3E0-33E574856B6D}"/>
              </a:ext>
            </a:extLst>
          </p:cNvPr>
          <p:cNvSpPr>
            <a:spLocks noGrp="1"/>
          </p:cNvSpPr>
          <p:nvPr>
            <p:ph type="sldNum" sz="quarter" idx="12"/>
          </p:nvPr>
        </p:nvSpPr>
        <p:spPr/>
        <p:txBody>
          <a:bodyPr/>
          <a:lstStyle/>
          <a:p>
            <a:fld id="{DF02371B-94A9-4302-9553-004DC8F459A5}" type="slidenum">
              <a:rPr lang="zh-CN" altLang="en-US" smtClean="0"/>
              <a:t>‹#›</a:t>
            </a:fld>
            <a:endParaRPr lang="zh-CN" altLang="en-US"/>
          </a:p>
        </p:txBody>
      </p:sp>
    </p:spTree>
    <p:extLst>
      <p:ext uri="{BB962C8B-B14F-4D97-AF65-F5344CB8AC3E}">
        <p14:creationId xmlns:p14="http://schemas.microsoft.com/office/powerpoint/2010/main" val="936672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838EA9C-5C20-4154-B591-6A1E930DC14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6143D52-5CDD-4145-A0AE-2FDEF525886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9BE4DEA-391E-4E9C-BB59-5FF4A5F76107}"/>
              </a:ext>
            </a:extLst>
          </p:cNvPr>
          <p:cNvSpPr>
            <a:spLocks noGrp="1"/>
          </p:cNvSpPr>
          <p:nvPr>
            <p:ph type="dt" sz="half" idx="10"/>
          </p:nvPr>
        </p:nvSpPr>
        <p:spPr/>
        <p:txBody>
          <a:bodyPr/>
          <a:lstStyle/>
          <a:p>
            <a:fld id="{D89D1B14-6F8C-471C-8286-296490DFD8C6}" type="datetimeFigureOut">
              <a:rPr lang="zh-CN" altLang="en-US" smtClean="0"/>
              <a:t>2020/3/18</a:t>
            </a:fld>
            <a:endParaRPr lang="zh-CN" altLang="en-US"/>
          </a:p>
        </p:txBody>
      </p:sp>
      <p:sp>
        <p:nvSpPr>
          <p:cNvPr id="5" name="页脚占位符 4">
            <a:extLst>
              <a:ext uri="{FF2B5EF4-FFF2-40B4-BE49-F238E27FC236}">
                <a16:creationId xmlns:a16="http://schemas.microsoft.com/office/drawing/2014/main" id="{A25B07B8-65BC-49E0-B56A-57968F783E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194678-5ADF-437E-9FAB-548497A32248}"/>
              </a:ext>
            </a:extLst>
          </p:cNvPr>
          <p:cNvSpPr>
            <a:spLocks noGrp="1"/>
          </p:cNvSpPr>
          <p:nvPr>
            <p:ph type="sldNum" sz="quarter" idx="12"/>
          </p:nvPr>
        </p:nvSpPr>
        <p:spPr/>
        <p:txBody>
          <a:bodyPr/>
          <a:lstStyle/>
          <a:p>
            <a:fld id="{DF02371B-94A9-4302-9553-004DC8F459A5}" type="slidenum">
              <a:rPr lang="zh-CN" altLang="en-US" smtClean="0"/>
              <a:t>‹#›</a:t>
            </a:fld>
            <a:endParaRPr lang="zh-CN" altLang="en-US"/>
          </a:p>
        </p:txBody>
      </p:sp>
    </p:spTree>
    <p:extLst>
      <p:ext uri="{BB962C8B-B14F-4D97-AF65-F5344CB8AC3E}">
        <p14:creationId xmlns:p14="http://schemas.microsoft.com/office/powerpoint/2010/main" val="3554281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798209-2EE1-45D5-9D25-BF128913347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3F49937-4E1D-4C3E-AB0E-9F1F31DEC2E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50A58A-26B0-4A30-8B8D-F456BF422289}"/>
              </a:ext>
            </a:extLst>
          </p:cNvPr>
          <p:cNvSpPr>
            <a:spLocks noGrp="1"/>
          </p:cNvSpPr>
          <p:nvPr>
            <p:ph type="dt" sz="half" idx="10"/>
          </p:nvPr>
        </p:nvSpPr>
        <p:spPr/>
        <p:txBody>
          <a:bodyPr/>
          <a:lstStyle/>
          <a:p>
            <a:fld id="{D89D1B14-6F8C-471C-8286-296490DFD8C6}" type="datetimeFigureOut">
              <a:rPr lang="zh-CN" altLang="en-US" smtClean="0"/>
              <a:t>2020/3/18</a:t>
            </a:fld>
            <a:endParaRPr lang="zh-CN" altLang="en-US"/>
          </a:p>
        </p:txBody>
      </p:sp>
      <p:sp>
        <p:nvSpPr>
          <p:cNvPr id="5" name="页脚占位符 4">
            <a:extLst>
              <a:ext uri="{FF2B5EF4-FFF2-40B4-BE49-F238E27FC236}">
                <a16:creationId xmlns:a16="http://schemas.microsoft.com/office/drawing/2014/main" id="{456E5842-FC26-459E-84B2-642A7B635F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E9D2DA-C64E-45D1-8F7D-8E28D3C37B1C}"/>
              </a:ext>
            </a:extLst>
          </p:cNvPr>
          <p:cNvSpPr>
            <a:spLocks noGrp="1"/>
          </p:cNvSpPr>
          <p:nvPr>
            <p:ph type="sldNum" sz="quarter" idx="12"/>
          </p:nvPr>
        </p:nvSpPr>
        <p:spPr/>
        <p:txBody>
          <a:bodyPr/>
          <a:lstStyle/>
          <a:p>
            <a:fld id="{DF02371B-94A9-4302-9553-004DC8F459A5}" type="slidenum">
              <a:rPr lang="zh-CN" altLang="en-US" smtClean="0"/>
              <a:t>‹#›</a:t>
            </a:fld>
            <a:endParaRPr lang="zh-CN" altLang="en-US"/>
          </a:p>
        </p:txBody>
      </p:sp>
    </p:spTree>
    <p:extLst>
      <p:ext uri="{BB962C8B-B14F-4D97-AF65-F5344CB8AC3E}">
        <p14:creationId xmlns:p14="http://schemas.microsoft.com/office/powerpoint/2010/main" val="42083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F562BE-41E3-4604-8391-B1B0A66C87A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35A03F3-AD67-4073-ABB2-C5B8DFE93E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7EDD569-0CE8-4164-90B6-04758990519E}"/>
              </a:ext>
            </a:extLst>
          </p:cNvPr>
          <p:cNvSpPr>
            <a:spLocks noGrp="1"/>
          </p:cNvSpPr>
          <p:nvPr>
            <p:ph type="dt" sz="half" idx="10"/>
          </p:nvPr>
        </p:nvSpPr>
        <p:spPr/>
        <p:txBody>
          <a:bodyPr/>
          <a:lstStyle/>
          <a:p>
            <a:fld id="{D89D1B14-6F8C-471C-8286-296490DFD8C6}" type="datetimeFigureOut">
              <a:rPr lang="zh-CN" altLang="en-US" smtClean="0"/>
              <a:t>2020/3/18</a:t>
            </a:fld>
            <a:endParaRPr lang="zh-CN" altLang="en-US"/>
          </a:p>
        </p:txBody>
      </p:sp>
      <p:sp>
        <p:nvSpPr>
          <p:cNvPr id="5" name="页脚占位符 4">
            <a:extLst>
              <a:ext uri="{FF2B5EF4-FFF2-40B4-BE49-F238E27FC236}">
                <a16:creationId xmlns:a16="http://schemas.microsoft.com/office/drawing/2014/main" id="{DB61F44B-0A24-4131-AD96-C68E848DC2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762A31-95E9-4E34-9CB7-638C07396D52}"/>
              </a:ext>
            </a:extLst>
          </p:cNvPr>
          <p:cNvSpPr>
            <a:spLocks noGrp="1"/>
          </p:cNvSpPr>
          <p:nvPr>
            <p:ph type="sldNum" sz="quarter" idx="12"/>
          </p:nvPr>
        </p:nvSpPr>
        <p:spPr/>
        <p:txBody>
          <a:bodyPr/>
          <a:lstStyle/>
          <a:p>
            <a:fld id="{DF02371B-94A9-4302-9553-004DC8F459A5}" type="slidenum">
              <a:rPr lang="zh-CN" altLang="en-US" smtClean="0"/>
              <a:t>‹#›</a:t>
            </a:fld>
            <a:endParaRPr lang="zh-CN" altLang="en-US"/>
          </a:p>
        </p:txBody>
      </p:sp>
    </p:spTree>
    <p:extLst>
      <p:ext uri="{BB962C8B-B14F-4D97-AF65-F5344CB8AC3E}">
        <p14:creationId xmlns:p14="http://schemas.microsoft.com/office/powerpoint/2010/main" val="1883115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4BBB58-738A-4AE0-B5C5-8D543DF2ABB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696406C-022C-4749-8E94-94494F99333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23DDEA3-4791-4BDA-AF6D-DB6FC675BAC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6D8E142-EAAD-4340-8932-AD2F6557B08A}"/>
              </a:ext>
            </a:extLst>
          </p:cNvPr>
          <p:cNvSpPr>
            <a:spLocks noGrp="1"/>
          </p:cNvSpPr>
          <p:nvPr>
            <p:ph type="dt" sz="half" idx="10"/>
          </p:nvPr>
        </p:nvSpPr>
        <p:spPr/>
        <p:txBody>
          <a:bodyPr/>
          <a:lstStyle/>
          <a:p>
            <a:fld id="{D89D1B14-6F8C-471C-8286-296490DFD8C6}" type="datetimeFigureOut">
              <a:rPr lang="zh-CN" altLang="en-US" smtClean="0"/>
              <a:t>2020/3/18</a:t>
            </a:fld>
            <a:endParaRPr lang="zh-CN" altLang="en-US"/>
          </a:p>
        </p:txBody>
      </p:sp>
      <p:sp>
        <p:nvSpPr>
          <p:cNvPr id="6" name="页脚占位符 5">
            <a:extLst>
              <a:ext uri="{FF2B5EF4-FFF2-40B4-BE49-F238E27FC236}">
                <a16:creationId xmlns:a16="http://schemas.microsoft.com/office/drawing/2014/main" id="{38551639-3109-4E8C-99C6-8A796F9AC31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41B06D7-474B-441E-B177-7BD7FB86F3C4}"/>
              </a:ext>
            </a:extLst>
          </p:cNvPr>
          <p:cNvSpPr>
            <a:spLocks noGrp="1"/>
          </p:cNvSpPr>
          <p:nvPr>
            <p:ph type="sldNum" sz="quarter" idx="12"/>
          </p:nvPr>
        </p:nvSpPr>
        <p:spPr/>
        <p:txBody>
          <a:bodyPr/>
          <a:lstStyle/>
          <a:p>
            <a:fld id="{DF02371B-94A9-4302-9553-004DC8F459A5}" type="slidenum">
              <a:rPr lang="zh-CN" altLang="en-US" smtClean="0"/>
              <a:t>‹#›</a:t>
            </a:fld>
            <a:endParaRPr lang="zh-CN" altLang="en-US"/>
          </a:p>
        </p:txBody>
      </p:sp>
    </p:spTree>
    <p:extLst>
      <p:ext uri="{BB962C8B-B14F-4D97-AF65-F5344CB8AC3E}">
        <p14:creationId xmlns:p14="http://schemas.microsoft.com/office/powerpoint/2010/main" val="2179642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C5AFB-2C3C-4D92-8AE2-FCA94D5705A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F4983B1-B808-4F15-9070-FEC4F3EB93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D08F014-2E55-4A9C-A34C-5B33B3BFB9A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D4A279B-904F-4261-A757-C77D3EA262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59ED0A5-B342-4372-9272-7820756374C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3DFB754-D398-4C29-B61B-80A522103FA1}"/>
              </a:ext>
            </a:extLst>
          </p:cNvPr>
          <p:cNvSpPr>
            <a:spLocks noGrp="1"/>
          </p:cNvSpPr>
          <p:nvPr>
            <p:ph type="dt" sz="half" idx="10"/>
          </p:nvPr>
        </p:nvSpPr>
        <p:spPr/>
        <p:txBody>
          <a:bodyPr/>
          <a:lstStyle/>
          <a:p>
            <a:fld id="{D89D1B14-6F8C-471C-8286-296490DFD8C6}" type="datetimeFigureOut">
              <a:rPr lang="zh-CN" altLang="en-US" smtClean="0"/>
              <a:t>2020/3/18</a:t>
            </a:fld>
            <a:endParaRPr lang="zh-CN" altLang="en-US"/>
          </a:p>
        </p:txBody>
      </p:sp>
      <p:sp>
        <p:nvSpPr>
          <p:cNvPr id="8" name="页脚占位符 7">
            <a:extLst>
              <a:ext uri="{FF2B5EF4-FFF2-40B4-BE49-F238E27FC236}">
                <a16:creationId xmlns:a16="http://schemas.microsoft.com/office/drawing/2014/main" id="{4511801D-FCEB-40B3-A4DB-41EE6C0F628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9E31693-8DAC-467D-A0C9-193A400EDCD6}"/>
              </a:ext>
            </a:extLst>
          </p:cNvPr>
          <p:cNvSpPr>
            <a:spLocks noGrp="1"/>
          </p:cNvSpPr>
          <p:nvPr>
            <p:ph type="sldNum" sz="quarter" idx="12"/>
          </p:nvPr>
        </p:nvSpPr>
        <p:spPr/>
        <p:txBody>
          <a:bodyPr/>
          <a:lstStyle/>
          <a:p>
            <a:fld id="{DF02371B-94A9-4302-9553-004DC8F459A5}" type="slidenum">
              <a:rPr lang="zh-CN" altLang="en-US" smtClean="0"/>
              <a:t>‹#›</a:t>
            </a:fld>
            <a:endParaRPr lang="zh-CN" altLang="en-US"/>
          </a:p>
        </p:txBody>
      </p:sp>
    </p:spTree>
    <p:extLst>
      <p:ext uri="{BB962C8B-B14F-4D97-AF65-F5344CB8AC3E}">
        <p14:creationId xmlns:p14="http://schemas.microsoft.com/office/powerpoint/2010/main" val="23876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042BF5-409B-457E-B02E-4DF24DBF318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603AF6E-E8A4-4B79-93CE-04C8FE18CA66}"/>
              </a:ext>
            </a:extLst>
          </p:cNvPr>
          <p:cNvSpPr>
            <a:spLocks noGrp="1"/>
          </p:cNvSpPr>
          <p:nvPr>
            <p:ph type="dt" sz="half" idx="10"/>
          </p:nvPr>
        </p:nvSpPr>
        <p:spPr/>
        <p:txBody>
          <a:bodyPr/>
          <a:lstStyle/>
          <a:p>
            <a:fld id="{D89D1B14-6F8C-471C-8286-296490DFD8C6}" type="datetimeFigureOut">
              <a:rPr lang="zh-CN" altLang="en-US" smtClean="0"/>
              <a:t>2020/3/18</a:t>
            </a:fld>
            <a:endParaRPr lang="zh-CN" altLang="en-US"/>
          </a:p>
        </p:txBody>
      </p:sp>
      <p:sp>
        <p:nvSpPr>
          <p:cNvPr id="4" name="页脚占位符 3">
            <a:extLst>
              <a:ext uri="{FF2B5EF4-FFF2-40B4-BE49-F238E27FC236}">
                <a16:creationId xmlns:a16="http://schemas.microsoft.com/office/drawing/2014/main" id="{6898A2AF-1C7E-4C01-81B9-AE116A19D03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BB8B041-4514-49B0-B281-C2E2E7CD7F80}"/>
              </a:ext>
            </a:extLst>
          </p:cNvPr>
          <p:cNvSpPr>
            <a:spLocks noGrp="1"/>
          </p:cNvSpPr>
          <p:nvPr>
            <p:ph type="sldNum" sz="quarter" idx="12"/>
          </p:nvPr>
        </p:nvSpPr>
        <p:spPr/>
        <p:txBody>
          <a:bodyPr/>
          <a:lstStyle/>
          <a:p>
            <a:fld id="{DF02371B-94A9-4302-9553-004DC8F459A5}" type="slidenum">
              <a:rPr lang="zh-CN" altLang="en-US" smtClean="0"/>
              <a:t>‹#›</a:t>
            </a:fld>
            <a:endParaRPr lang="zh-CN" altLang="en-US"/>
          </a:p>
        </p:txBody>
      </p:sp>
    </p:spTree>
    <p:extLst>
      <p:ext uri="{BB962C8B-B14F-4D97-AF65-F5344CB8AC3E}">
        <p14:creationId xmlns:p14="http://schemas.microsoft.com/office/powerpoint/2010/main" val="44855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147EA55-38F2-4960-94AB-4129EB95A41B}"/>
              </a:ext>
            </a:extLst>
          </p:cNvPr>
          <p:cNvSpPr>
            <a:spLocks noGrp="1"/>
          </p:cNvSpPr>
          <p:nvPr>
            <p:ph type="dt" sz="half" idx="10"/>
          </p:nvPr>
        </p:nvSpPr>
        <p:spPr/>
        <p:txBody>
          <a:bodyPr/>
          <a:lstStyle/>
          <a:p>
            <a:fld id="{D89D1B14-6F8C-471C-8286-296490DFD8C6}" type="datetimeFigureOut">
              <a:rPr lang="zh-CN" altLang="en-US" smtClean="0"/>
              <a:t>2020/3/18</a:t>
            </a:fld>
            <a:endParaRPr lang="zh-CN" altLang="en-US"/>
          </a:p>
        </p:txBody>
      </p:sp>
      <p:sp>
        <p:nvSpPr>
          <p:cNvPr id="3" name="页脚占位符 2">
            <a:extLst>
              <a:ext uri="{FF2B5EF4-FFF2-40B4-BE49-F238E27FC236}">
                <a16:creationId xmlns:a16="http://schemas.microsoft.com/office/drawing/2014/main" id="{93261E1A-15FC-4CB1-8ADB-363DBAE0AE1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A6551AA-5467-412B-963C-2014A08EDF21}"/>
              </a:ext>
            </a:extLst>
          </p:cNvPr>
          <p:cNvSpPr>
            <a:spLocks noGrp="1"/>
          </p:cNvSpPr>
          <p:nvPr>
            <p:ph type="sldNum" sz="quarter" idx="12"/>
          </p:nvPr>
        </p:nvSpPr>
        <p:spPr/>
        <p:txBody>
          <a:bodyPr/>
          <a:lstStyle/>
          <a:p>
            <a:fld id="{DF02371B-94A9-4302-9553-004DC8F459A5}" type="slidenum">
              <a:rPr lang="zh-CN" altLang="en-US" smtClean="0"/>
              <a:t>‹#›</a:t>
            </a:fld>
            <a:endParaRPr lang="zh-CN" altLang="en-US"/>
          </a:p>
        </p:txBody>
      </p:sp>
    </p:spTree>
    <p:extLst>
      <p:ext uri="{BB962C8B-B14F-4D97-AF65-F5344CB8AC3E}">
        <p14:creationId xmlns:p14="http://schemas.microsoft.com/office/powerpoint/2010/main" val="3392570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90FD51-3CAD-4D2F-BAA6-724F36D61E7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333453A-B785-4D5E-BBA0-D6B268AD05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C18C502-AE52-46B3-AE47-2485083574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B581203-6F92-46C0-A344-C7C8BEDA6EC6}"/>
              </a:ext>
            </a:extLst>
          </p:cNvPr>
          <p:cNvSpPr>
            <a:spLocks noGrp="1"/>
          </p:cNvSpPr>
          <p:nvPr>
            <p:ph type="dt" sz="half" idx="10"/>
          </p:nvPr>
        </p:nvSpPr>
        <p:spPr/>
        <p:txBody>
          <a:bodyPr/>
          <a:lstStyle/>
          <a:p>
            <a:fld id="{D89D1B14-6F8C-471C-8286-296490DFD8C6}" type="datetimeFigureOut">
              <a:rPr lang="zh-CN" altLang="en-US" smtClean="0"/>
              <a:t>2020/3/18</a:t>
            </a:fld>
            <a:endParaRPr lang="zh-CN" altLang="en-US"/>
          </a:p>
        </p:txBody>
      </p:sp>
      <p:sp>
        <p:nvSpPr>
          <p:cNvPr id="6" name="页脚占位符 5">
            <a:extLst>
              <a:ext uri="{FF2B5EF4-FFF2-40B4-BE49-F238E27FC236}">
                <a16:creationId xmlns:a16="http://schemas.microsoft.com/office/drawing/2014/main" id="{BB9A3A6D-03F6-4B4C-991F-9ABBAF85BEA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246B528-1F10-4896-925D-7F69FEDCD6E6}"/>
              </a:ext>
            </a:extLst>
          </p:cNvPr>
          <p:cNvSpPr>
            <a:spLocks noGrp="1"/>
          </p:cNvSpPr>
          <p:nvPr>
            <p:ph type="sldNum" sz="quarter" idx="12"/>
          </p:nvPr>
        </p:nvSpPr>
        <p:spPr/>
        <p:txBody>
          <a:bodyPr/>
          <a:lstStyle/>
          <a:p>
            <a:fld id="{DF02371B-94A9-4302-9553-004DC8F459A5}" type="slidenum">
              <a:rPr lang="zh-CN" altLang="en-US" smtClean="0"/>
              <a:t>‹#›</a:t>
            </a:fld>
            <a:endParaRPr lang="zh-CN" altLang="en-US"/>
          </a:p>
        </p:txBody>
      </p:sp>
    </p:spTree>
    <p:extLst>
      <p:ext uri="{BB962C8B-B14F-4D97-AF65-F5344CB8AC3E}">
        <p14:creationId xmlns:p14="http://schemas.microsoft.com/office/powerpoint/2010/main" val="2310199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B184C8-1A02-4BB1-8419-DECEA826E9C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78FDCDE-210A-4A9D-9521-A6A210EA08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B90B992-53EC-4AE6-9CB7-008CB95169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71A1622-C7F4-4AB1-9C41-E7923373BDBC}"/>
              </a:ext>
            </a:extLst>
          </p:cNvPr>
          <p:cNvSpPr>
            <a:spLocks noGrp="1"/>
          </p:cNvSpPr>
          <p:nvPr>
            <p:ph type="dt" sz="half" idx="10"/>
          </p:nvPr>
        </p:nvSpPr>
        <p:spPr/>
        <p:txBody>
          <a:bodyPr/>
          <a:lstStyle/>
          <a:p>
            <a:fld id="{D89D1B14-6F8C-471C-8286-296490DFD8C6}" type="datetimeFigureOut">
              <a:rPr lang="zh-CN" altLang="en-US" smtClean="0"/>
              <a:t>2020/3/18</a:t>
            </a:fld>
            <a:endParaRPr lang="zh-CN" altLang="en-US"/>
          </a:p>
        </p:txBody>
      </p:sp>
      <p:sp>
        <p:nvSpPr>
          <p:cNvPr id="6" name="页脚占位符 5">
            <a:extLst>
              <a:ext uri="{FF2B5EF4-FFF2-40B4-BE49-F238E27FC236}">
                <a16:creationId xmlns:a16="http://schemas.microsoft.com/office/drawing/2014/main" id="{DC1FEC1E-0B9A-40EF-8310-3E9642C2DB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8687B1D-5D68-4F04-80E6-A11EC7CE8677}"/>
              </a:ext>
            </a:extLst>
          </p:cNvPr>
          <p:cNvSpPr>
            <a:spLocks noGrp="1"/>
          </p:cNvSpPr>
          <p:nvPr>
            <p:ph type="sldNum" sz="quarter" idx="12"/>
          </p:nvPr>
        </p:nvSpPr>
        <p:spPr/>
        <p:txBody>
          <a:bodyPr/>
          <a:lstStyle/>
          <a:p>
            <a:fld id="{DF02371B-94A9-4302-9553-004DC8F459A5}" type="slidenum">
              <a:rPr lang="zh-CN" altLang="en-US" smtClean="0"/>
              <a:t>‹#›</a:t>
            </a:fld>
            <a:endParaRPr lang="zh-CN" altLang="en-US"/>
          </a:p>
        </p:txBody>
      </p:sp>
    </p:spTree>
    <p:extLst>
      <p:ext uri="{BB962C8B-B14F-4D97-AF65-F5344CB8AC3E}">
        <p14:creationId xmlns:p14="http://schemas.microsoft.com/office/powerpoint/2010/main" val="27665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63C9562-E97F-4A24-8026-B38F2DD12B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56B8C8A-F470-47E3-9004-737025566C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594EB7-3A46-409B-B213-F155B1E1BC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9D1B14-6F8C-471C-8286-296490DFD8C6}" type="datetimeFigureOut">
              <a:rPr lang="zh-CN" altLang="en-US" smtClean="0"/>
              <a:t>2020/3/18</a:t>
            </a:fld>
            <a:endParaRPr lang="zh-CN" altLang="en-US"/>
          </a:p>
        </p:txBody>
      </p:sp>
      <p:sp>
        <p:nvSpPr>
          <p:cNvPr id="5" name="页脚占位符 4">
            <a:extLst>
              <a:ext uri="{FF2B5EF4-FFF2-40B4-BE49-F238E27FC236}">
                <a16:creationId xmlns:a16="http://schemas.microsoft.com/office/drawing/2014/main" id="{14120A44-4B71-49E6-8A79-D8C7CEB74E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ADF3EA6-53C4-499C-B27B-D06430FDE9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02371B-94A9-4302-9553-004DC8F459A5}" type="slidenum">
              <a:rPr lang="zh-CN" altLang="en-US" smtClean="0"/>
              <a:t>‹#›</a:t>
            </a:fld>
            <a:endParaRPr lang="zh-CN" altLang="en-US"/>
          </a:p>
        </p:txBody>
      </p:sp>
    </p:spTree>
    <p:extLst>
      <p:ext uri="{BB962C8B-B14F-4D97-AF65-F5344CB8AC3E}">
        <p14:creationId xmlns:p14="http://schemas.microsoft.com/office/powerpoint/2010/main" val="3200444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ontrol" Target="../activeX/activeX1.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ontrol" Target="../activeX/activeX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ontrol" Target="../activeX/activeX3.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ontrol" Target="../activeX/activeX4.xml"/><Relationship Id="rId1" Type="http://schemas.openxmlformats.org/officeDocument/2006/relationships/vmlDrawing" Target="../drawings/vmlDrawing4.vml"/><Relationship Id="rId4" Type="http://schemas.openxmlformats.org/officeDocument/2006/relationships/image" Target="../media/image18.wmf"/></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ontrol" Target="../activeX/activeX5.xml"/><Relationship Id="rId1" Type="http://schemas.openxmlformats.org/officeDocument/2006/relationships/vmlDrawing" Target="../drawings/vmlDrawing5.vml"/><Relationship Id="rId4" Type="http://schemas.openxmlformats.org/officeDocument/2006/relationships/image" Target="../media/image19.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ontrol" Target="../activeX/activeX6.xml"/><Relationship Id="rId1" Type="http://schemas.openxmlformats.org/officeDocument/2006/relationships/vmlDrawing" Target="../drawings/vmlDrawing6.vml"/><Relationship Id="rId4" Type="http://schemas.openxmlformats.org/officeDocument/2006/relationships/image" Target="../media/image20.wmf"/></Relationships>
</file>

<file path=ppt/slides/_rels/slide33.xml.rels><?xml version="1.0" encoding="UTF-8" standalone="yes"?>
<Relationships xmlns="http://schemas.openxmlformats.org/package/2006/relationships"><Relationship Id="rId3" Type="http://schemas.openxmlformats.org/officeDocument/2006/relationships/hyperlink" Target="http://orangeamoy.com/2019/04/02/VideoIntegratedPlatform/" TargetMode="External"/><Relationship Id="rId2" Type="http://schemas.openxmlformats.org/officeDocument/2006/relationships/hyperlink" Target="https://github.com/NVIDIA-AI-IOT/deepstream_360_d_smart_parking_application" TargetMode="External"/><Relationship Id="rId1" Type="http://schemas.openxmlformats.org/officeDocument/2006/relationships/slideLayout" Target="../slideLayouts/slideLayout1.xml"/><Relationship Id="rId5" Type="http://schemas.openxmlformats.org/officeDocument/2006/relationships/hyperlink" Target="https://www.cnblogs.com/xleng/p/10948838.html" TargetMode="External"/><Relationship Id="rId4" Type="http://schemas.openxmlformats.org/officeDocument/2006/relationships/hyperlink" Target="https://blog.csdn.net/u011337602/article/details/8148524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58AEFA9F-4045-497E-8B5D-6F927824AFC5}"/>
              </a:ext>
            </a:extLst>
          </p:cNvPr>
          <p:cNvSpPr/>
          <p:nvPr/>
        </p:nvSpPr>
        <p:spPr>
          <a:xfrm>
            <a:off x="347662" y="1698172"/>
            <a:ext cx="11496675" cy="1526809"/>
          </a:xfrm>
          <a:prstGeom prst="rect">
            <a:avLst/>
          </a:prstGeom>
          <a:solidFill>
            <a:srgbClr val="2ACA3D"/>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3600" b="1" i="0">
                <a:solidFill>
                  <a:schemeClr val="bg1"/>
                </a:solidFill>
                <a:effectLst/>
                <a:latin typeface="Lato"/>
              </a:rPr>
              <a:t>DeepStream</a:t>
            </a:r>
            <a:r>
              <a:rPr lang="zh-CN" altLang="en-US" sz="3600" b="1">
                <a:solidFill>
                  <a:schemeClr val="bg1"/>
                </a:solidFill>
                <a:latin typeface="Lato"/>
              </a:rPr>
              <a:t>实时视频分析框架</a:t>
            </a:r>
            <a:endParaRPr lang="zh-CN" altLang="en-US" sz="3600" b="1" i="0">
              <a:solidFill>
                <a:schemeClr val="bg1"/>
              </a:solidFill>
              <a:effectLst/>
              <a:latin typeface="Lato"/>
            </a:endParaRPr>
          </a:p>
        </p:txBody>
      </p:sp>
      <p:sp>
        <p:nvSpPr>
          <p:cNvPr id="8" name="矩形 7">
            <a:extLst>
              <a:ext uri="{FF2B5EF4-FFF2-40B4-BE49-F238E27FC236}">
                <a16:creationId xmlns:a16="http://schemas.microsoft.com/office/drawing/2014/main" id="{C62598A4-77C9-4691-BA86-D2465234A98E}"/>
              </a:ext>
            </a:extLst>
          </p:cNvPr>
          <p:cNvSpPr/>
          <p:nvPr/>
        </p:nvSpPr>
        <p:spPr>
          <a:xfrm>
            <a:off x="1469921" y="6435214"/>
            <a:ext cx="9252155" cy="338554"/>
          </a:xfrm>
          <a:prstGeom prst="rect">
            <a:avLst/>
          </a:prstGeom>
        </p:spPr>
        <p:txBody>
          <a:bodyPr wrap="square">
            <a:spAutoFit/>
          </a:bodyPr>
          <a:lstStyle/>
          <a:p>
            <a:pPr algn="ctr"/>
            <a:r>
              <a:rPr lang="zh-CN" altLang="en-US" sz="1600">
                <a:solidFill>
                  <a:srgbClr val="2ACA3D"/>
                </a:solidFill>
              </a:rPr>
              <a:t>参考：</a:t>
            </a:r>
            <a:r>
              <a:rPr lang="en-US" altLang="zh-CN" sz="1600">
                <a:solidFill>
                  <a:srgbClr val="2ACA3D"/>
                </a:solidFill>
              </a:rPr>
              <a:t>http://orangeamoy.com/2019/06/28/GStreamerAndDeepStream/</a:t>
            </a:r>
            <a:endParaRPr lang="zh-CN" altLang="en-US" sz="1600">
              <a:solidFill>
                <a:srgbClr val="2ACA3D"/>
              </a:solidFill>
            </a:endParaRPr>
          </a:p>
        </p:txBody>
      </p:sp>
    </p:spTree>
    <p:extLst>
      <p:ext uri="{BB962C8B-B14F-4D97-AF65-F5344CB8AC3E}">
        <p14:creationId xmlns:p14="http://schemas.microsoft.com/office/powerpoint/2010/main" val="368092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F755E7D-EC29-4C87-B3D4-6331ED0634FA}"/>
              </a:ext>
            </a:extLst>
          </p:cNvPr>
          <p:cNvSpPr/>
          <p:nvPr/>
        </p:nvSpPr>
        <p:spPr>
          <a:xfrm>
            <a:off x="333374" y="1292461"/>
            <a:ext cx="11496674" cy="2585323"/>
          </a:xfrm>
          <a:prstGeom prst="rect">
            <a:avLst/>
          </a:prstGeom>
          <a:ln>
            <a:solidFill>
              <a:srgbClr val="2ACA3D"/>
            </a:solidFill>
          </a:ln>
        </p:spPr>
        <p:txBody>
          <a:bodyPr wrap="square">
            <a:spAutoFit/>
          </a:bodyPr>
          <a:lstStyle/>
          <a:p>
            <a:r>
              <a:rPr lang="zh-CN" altLang="en-US" b="0" i="0">
                <a:solidFill>
                  <a:srgbClr val="555555"/>
                </a:solidFill>
                <a:effectLst/>
                <a:latin typeface="Lato"/>
              </a:rPr>
              <a:t>可以看到这个</a:t>
            </a:r>
            <a:r>
              <a:rPr lang="en-US" altLang="zh-CN" b="0" i="0">
                <a:solidFill>
                  <a:srgbClr val="555555"/>
                </a:solidFill>
                <a:effectLst/>
                <a:latin typeface="Lato"/>
              </a:rPr>
              <a:t>pipeline</a:t>
            </a:r>
            <a:r>
              <a:rPr lang="zh-CN" altLang="en-US" b="0" i="0">
                <a:solidFill>
                  <a:srgbClr val="555555"/>
                </a:solidFill>
                <a:effectLst/>
                <a:latin typeface="Lato"/>
              </a:rPr>
              <a:t>由</a:t>
            </a:r>
            <a:r>
              <a:rPr lang="en-US" altLang="zh-CN" b="0" i="0">
                <a:solidFill>
                  <a:srgbClr val="555555"/>
                </a:solidFill>
                <a:effectLst/>
                <a:latin typeface="Lato"/>
              </a:rPr>
              <a:t>8</a:t>
            </a:r>
            <a:r>
              <a:rPr lang="zh-CN" altLang="en-US" b="0" i="0">
                <a:solidFill>
                  <a:srgbClr val="555555"/>
                </a:solidFill>
                <a:effectLst/>
                <a:latin typeface="Lato"/>
              </a:rPr>
              <a:t>个</a:t>
            </a:r>
            <a:r>
              <a:rPr lang="en-US" altLang="zh-CN" b="0" i="0">
                <a:solidFill>
                  <a:srgbClr val="555555"/>
                </a:solidFill>
                <a:effectLst/>
                <a:latin typeface="Lato"/>
              </a:rPr>
              <a:t>element</a:t>
            </a:r>
            <a:r>
              <a:rPr lang="zh-CN" altLang="en-US" b="0" i="0">
                <a:solidFill>
                  <a:srgbClr val="555555"/>
                </a:solidFill>
                <a:effectLst/>
                <a:latin typeface="Lato"/>
              </a:rPr>
              <a:t>构成，每个</a:t>
            </a:r>
            <a:r>
              <a:rPr lang="en-US" altLang="zh-CN" b="0" i="0">
                <a:solidFill>
                  <a:srgbClr val="555555"/>
                </a:solidFill>
                <a:effectLst/>
                <a:latin typeface="Lato"/>
              </a:rPr>
              <a:t>element</a:t>
            </a:r>
            <a:r>
              <a:rPr lang="zh-CN" altLang="en-US" b="0" i="0">
                <a:solidFill>
                  <a:srgbClr val="555555"/>
                </a:solidFill>
                <a:effectLst/>
                <a:latin typeface="Lato"/>
              </a:rPr>
              <a:t>都实现各自的功能：</a:t>
            </a:r>
            <a:endParaRPr lang="en-US" altLang="zh-CN" b="0" i="0">
              <a:solidFill>
                <a:srgbClr val="555555"/>
              </a:solidFill>
              <a:effectLst/>
              <a:latin typeface="Lato"/>
            </a:endParaRPr>
          </a:p>
          <a:p>
            <a:pPr marL="285750" indent="-285750">
              <a:buFont typeface="Arial" panose="020B0604020202020204" pitchFamily="34" charset="0"/>
              <a:buChar char="•"/>
            </a:pPr>
            <a:r>
              <a:rPr lang="en-US" altLang="zh-CN" b="0" i="0">
                <a:solidFill>
                  <a:srgbClr val="555555"/>
                </a:solidFill>
                <a:effectLst/>
                <a:latin typeface="Lato"/>
              </a:rPr>
              <a:t>filesrc</a:t>
            </a:r>
            <a:r>
              <a:rPr lang="zh-CN" altLang="en-US" b="0" i="0">
                <a:solidFill>
                  <a:srgbClr val="555555"/>
                </a:solidFill>
                <a:effectLst/>
                <a:latin typeface="Lato"/>
              </a:rPr>
              <a:t>读取文件，</a:t>
            </a:r>
            <a:endParaRPr lang="en-US" altLang="zh-CN" b="0" i="0">
              <a:solidFill>
                <a:srgbClr val="555555"/>
              </a:solidFill>
              <a:effectLst/>
              <a:latin typeface="Lato"/>
            </a:endParaRPr>
          </a:p>
          <a:p>
            <a:pPr marL="285750" indent="-285750">
              <a:buFont typeface="Arial" panose="020B0604020202020204" pitchFamily="34" charset="0"/>
              <a:buChar char="•"/>
            </a:pPr>
            <a:r>
              <a:rPr lang="en-US" altLang="zh-CN" b="0" i="0">
                <a:solidFill>
                  <a:srgbClr val="555555"/>
                </a:solidFill>
                <a:effectLst/>
                <a:latin typeface="Lato"/>
              </a:rPr>
              <a:t>oggdemux</a:t>
            </a:r>
            <a:r>
              <a:rPr lang="zh-CN" altLang="en-US" b="0" i="0">
                <a:solidFill>
                  <a:srgbClr val="555555"/>
                </a:solidFill>
                <a:effectLst/>
                <a:latin typeface="Lato"/>
              </a:rPr>
              <a:t>解析文件，分别提取</a:t>
            </a:r>
            <a:r>
              <a:rPr lang="en-US" altLang="zh-CN" b="0" i="0">
                <a:solidFill>
                  <a:srgbClr val="555555"/>
                </a:solidFill>
                <a:effectLst/>
                <a:latin typeface="Lato"/>
              </a:rPr>
              <a:t>audio</a:t>
            </a:r>
            <a:r>
              <a:rPr lang="zh-CN" altLang="en-US" b="0" i="0">
                <a:solidFill>
                  <a:srgbClr val="555555"/>
                </a:solidFill>
                <a:effectLst/>
                <a:latin typeface="Lato"/>
              </a:rPr>
              <a:t>，</a:t>
            </a:r>
            <a:r>
              <a:rPr lang="en-US" altLang="zh-CN" b="0" i="0">
                <a:solidFill>
                  <a:srgbClr val="555555"/>
                </a:solidFill>
                <a:effectLst/>
                <a:latin typeface="Lato"/>
              </a:rPr>
              <a:t>video</a:t>
            </a:r>
            <a:r>
              <a:rPr lang="zh-CN" altLang="en-US" b="0" i="0">
                <a:solidFill>
                  <a:srgbClr val="555555"/>
                </a:solidFill>
                <a:effectLst/>
                <a:latin typeface="Lato"/>
              </a:rPr>
              <a:t>数据，</a:t>
            </a:r>
            <a:endParaRPr lang="en-US" altLang="zh-CN" b="0" i="0">
              <a:solidFill>
                <a:srgbClr val="555555"/>
              </a:solidFill>
              <a:effectLst/>
              <a:latin typeface="Lato"/>
            </a:endParaRPr>
          </a:p>
          <a:p>
            <a:pPr marL="285750" indent="-285750">
              <a:buFont typeface="Arial" panose="020B0604020202020204" pitchFamily="34" charset="0"/>
              <a:buChar char="•"/>
            </a:pPr>
            <a:r>
              <a:rPr lang="en-US" altLang="zh-CN" b="0" i="0">
                <a:solidFill>
                  <a:srgbClr val="555555"/>
                </a:solidFill>
                <a:effectLst/>
                <a:latin typeface="Lato"/>
              </a:rPr>
              <a:t>queue</a:t>
            </a:r>
            <a:r>
              <a:rPr lang="zh-CN" altLang="en-US" b="0" i="0">
                <a:solidFill>
                  <a:srgbClr val="555555"/>
                </a:solidFill>
                <a:effectLst/>
                <a:latin typeface="Lato"/>
              </a:rPr>
              <a:t>缓存数据，</a:t>
            </a:r>
            <a:endParaRPr lang="en-US" altLang="zh-CN" b="0" i="0">
              <a:solidFill>
                <a:srgbClr val="555555"/>
              </a:solidFill>
              <a:effectLst/>
              <a:latin typeface="Lato"/>
            </a:endParaRPr>
          </a:p>
          <a:p>
            <a:pPr marL="285750" indent="-285750">
              <a:buFont typeface="Arial" panose="020B0604020202020204" pitchFamily="34" charset="0"/>
              <a:buChar char="•"/>
            </a:pPr>
            <a:r>
              <a:rPr lang="en-US" altLang="zh-CN" b="0" i="0">
                <a:solidFill>
                  <a:srgbClr val="555555"/>
                </a:solidFill>
                <a:effectLst/>
                <a:latin typeface="Lato"/>
              </a:rPr>
              <a:t>vorbisdec</a:t>
            </a:r>
            <a:r>
              <a:rPr lang="zh-CN" altLang="en-US" b="0" i="0">
                <a:solidFill>
                  <a:srgbClr val="555555"/>
                </a:solidFill>
                <a:effectLst/>
                <a:latin typeface="Lato"/>
              </a:rPr>
              <a:t>解码</a:t>
            </a:r>
            <a:r>
              <a:rPr lang="en-US" altLang="zh-CN" b="0" i="0">
                <a:solidFill>
                  <a:srgbClr val="555555"/>
                </a:solidFill>
                <a:effectLst/>
                <a:latin typeface="Lato"/>
              </a:rPr>
              <a:t>audio</a:t>
            </a:r>
            <a:r>
              <a:rPr lang="zh-CN" altLang="en-US" b="0" i="0">
                <a:solidFill>
                  <a:srgbClr val="555555"/>
                </a:solidFill>
                <a:effectLst/>
                <a:latin typeface="Lato"/>
              </a:rPr>
              <a:t>，</a:t>
            </a:r>
            <a:endParaRPr lang="en-US" altLang="zh-CN" b="0" i="0">
              <a:solidFill>
                <a:srgbClr val="555555"/>
              </a:solidFill>
              <a:effectLst/>
              <a:latin typeface="Lato"/>
            </a:endParaRPr>
          </a:p>
          <a:p>
            <a:pPr marL="285750" indent="-285750">
              <a:buFont typeface="Arial" panose="020B0604020202020204" pitchFamily="34" charset="0"/>
              <a:buChar char="•"/>
            </a:pPr>
            <a:r>
              <a:rPr lang="en-US" altLang="zh-CN" b="0" i="0">
                <a:solidFill>
                  <a:srgbClr val="555555"/>
                </a:solidFill>
                <a:effectLst/>
                <a:latin typeface="Lato"/>
              </a:rPr>
              <a:t>autoaudiosink</a:t>
            </a:r>
            <a:r>
              <a:rPr lang="zh-CN" altLang="en-US" b="0" i="0">
                <a:solidFill>
                  <a:srgbClr val="555555"/>
                </a:solidFill>
                <a:effectLst/>
                <a:latin typeface="Lato"/>
              </a:rPr>
              <a:t>自动选择音频设备并输出，</a:t>
            </a:r>
            <a:endParaRPr lang="en-US" altLang="zh-CN" b="0" i="0">
              <a:solidFill>
                <a:srgbClr val="555555"/>
              </a:solidFill>
              <a:effectLst/>
              <a:latin typeface="Lato"/>
            </a:endParaRPr>
          </a:p>
          <a:p>
            <a:pPr marL="285750" indent="-285750">
              <a:buFont typeface="Arial" panose="020B0604020202020204" pitchFamily="34" charset="0"/>
              <a:buChar char="•"/>
            </a:pPr>
            <a:r>
              <a:rPr lang="en-US" altLang="zh-CN" b="0" i="0">
                <a:solidFill>
                  <a:srgbClr val="555555"/>
                </a:solidFill>
                <a:effectLst/>
                <a:latin typeface="Lato"/>
              </a:rPr>
              <a:t>theoradec</a:t>
            </a:r>
            <a:r>
              <a:rPr lang="zh-CN" altLang="en-US" b="0" i="0">
                <a:solidFill>
                  <a:srgbClr val="555555"/>
                </a:solidFill>
                <a:effectLst/>
                <a:latin typeface="Lato"/>
              </a:rPr>
              <a:t>解码</a:t>
            </a:r>
            <a:r>
              <a:rPr lang="en-US" altLang="zh-CN" b="0" i="0">
                <a:solidFill>
                  <a:srgbClr val="555555"/>
                </a:solidFill>
                <a:effectLst/>
                <a:latin typeface="Lato"/>
              </a:rPr>
              <a:t>video</a:t>
            </a:r>
            <a:r>
              <a:rPr lang="zh-CN" altLang="en-US" b="0" i="0">
                <a:solidFill>
                  <a:srgbClr val="555555"/>
                </a:solidFill>
                <a:effectLst/>
                <a:latin typeface="Lato"/>
              </a:rPr>
              <a:t>，</a:t>
            </a:r>
            <a:endParaRPr lang="en-US" altLang="zh-CN" b="0" i="0">
              <a:solidFill>
                <a:srgbClr val="555555"/>
              </a:solidFill>
              <a:effectLst/>
              <a:latin typeface="Lato"/>
            </a:endParaRPr>
          </a:p>
          <a:p>
            <a:pPr marL="285750" indent="-285750">
              <a:buFont typeface="Arial" panose="020B0604020202020204" pitchFamily="34" charset="0"/>
              <a:buChar char="•"/>
            </a:pPr>
            <a:r>
              <a:rPr lang="en-US" altLang="zh-CN" b="0" i="0">
                <a:solidFill>
                  <a:srgbClr val="555555"/>
                </a:solidFill>
                <a:effectLst/>
                <a:latin typeface="Lato"/>
              </a:rPr>
              <a:t>videoconvert</a:t>
            </a:r>
            <a:r>
              <a:rPr lang="zh-CN" altLang="en-US" b="0" i="0">
                <a:solidFill>
                  <a:srgbClr val="555555"/>
                </a:solidFill>
                <a:effectLst/>
                <a:latin typeface="Lato"/>
              </a:rPr>
              <a:t>转换</a:t>
            </a:r>
            <a:r>
              <a:rPr lang="en-US" altLang="zh-CN" b="0" i="0">
                <a:solidFill>
                  <a:srgbClr val="555555"/>
                </a:solidFill>
                <a:effectLst/>
                <a:latin typeface="Lato"/>
              </a:rPr>
              <a:t>video</a:t>
            </a:r>
            <a:r>
              <a:rPr lang="zh-CN" altLang="en-US" b="0" i="0">
                <a:solidFill>
                  <a:srgbClr val="555555"/>
                </a:solidFill>
                <a:effectLst/>
                <a:latin typeface="Lato"/>
              </a:rPr>
              <a:t>数据格式，</a:t>
            </a:r>
            <a:endParaRPr lang="en-US" altLang="zh-CN" b="0" i="0">
              <a:solidFill>
                <a:srgbClr val="555555"/>
              </a:solidFill>
              <a:effectLst/>
              <a:latin typeface="Lato"/>
            </a:endParaRPr>
          </a:p>
          <a:p>
            <a:pPr marL="285750" indent="-285750">
              <a:buFont typeface="Arial" panose="020B0604020202020204" pitchFamily="34" charset="0"/>
              <a:buChar char="•"/>
            </a:pPr>
            <a:r>
              <a:rPr lang="en-US" altLang="zh-CN" b="0" i="0">
                <a:solidFill>
                  <a:srgbClr val="555555"/>
                </a:solidFill>
                <a:effectLst/>
                <a:latin typeface="Lato"/>
              </a:rPr>
              <a:t>autovideosink</a:t>
            </a:r>
            <a:r>
              <a:rPr lang="zh-CN" altLang="en-US" b="0" i="0">
                <a:solidFill>
                  <a:srgbClr val="555555"/>
                </a:solidFill>
                <a:effectLst/>
                <a:latin typeface="Lato"/>
              </a:rPr>
              <a:t>自动选择显示设备并输出。</a:t>
            </a:r>
            <a:endParaRPr lang="zh-CN" altLang="en-US"/>
          </a:p>
        </p:txBody>
      </p:sp>
      <p:sp>
        <p:nvSpPr>
          <p:cNvPr id="3" name="矩形 2">
            <a:extLst>
              <a:ext uri="{FF2B5EF4-FFF2-40B4-BE49-F238E27FC236}">
                <a16:creationId xmlns:a16="http://schemas.microsoft.com/office/drawing/2014/main" id="{B9762579-8DA5-4DAC-9FC8-1512C1BEF04B}"/>
              </a:ext>
            </a:extLst>
          </p:cNvPr>
          <p:cNvSpPr/>
          <p:nvPr/>
        </p:nvSpPr>
        <p:spPr>
          <a:xfrm>
            <a:off x="333374" y="164339"/>
            <a:ext cx="11496675" cy="590550"/>
          </a:xfrm>
          <a:prstGeom prst="rect">
            <a:avLst/>
          </a:prstGeom>
          <a:solidFill>
            <a:srgbClr val="2ACA3D"/>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2800" b="1" i="0">
                <a:solidFill>
                  <a:schemeClr val="bg1"/>
                </a:solidFill>
                <a:effectLst/>
                <a:latin typeface="Lato"/>
              </a:rPr>
              <a:t>三、</a:t>
            </a:r>
            <a:r>
              <a:rPr lang="en-US" altLang="zh-CN" sz="2800" b="1" i="0">
                <a:solidFill>
                  <a:schemeClr val="bg1"/>
                </a:solidFill>
                <a:effectLst/>
                <a:latin typeface="Lato"/>
              </a:rPr>
              <a:t>Gstreamer</a:t>
            </a:r>
            <a:r>
              <a:rPr lang="zh-CN" altLang="en-US" sz="2800" b="1" i="0">
                <a:solidFill>
                  <a:schemeClr val="bg1"/>
                </a:solidFill>
                <a:effectLst/>
                <a:latin typeface="Lato"/>
              </a:rPr>
              <a:t>基础概念</a:t>
            </a:r>
          </a:p>
        </p:txBody>
      </p:sp>
    </p:spTree>
    <p:extLst>
      <p:ext uri="{BB962C8B-B14F-4D97-AF65-F5344CB8AC3E}">
        <p14:creationId xmlns:p14="http://schemas.microsoft.com/office/powerpoint/2010/main" val="1305858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683CB32-92B9-498F-86FF-D0484C5C818B}"/>
              </a:ext>
            </a:extLst>
          </p:cNvPr>
          <p:cNvSpPr/>
          <p:nvPr/>
        </p:nvSpPr>
        <p:spPr>
          <a:xfrm>
            <a:off x="333374" y="1107342"/>
            <a:ext cx="11496674" cy="923330"/>
          </a:xfrm>
          <a:prstGeom prst="rect">
            <a:avLst/>
          </a:prstGeom>
          <a:ln>
            <a:solidFill>
              <a:srgbClr val="2ACA3D"/>
            </a:solidFill>
          </a:ln>
        </p:spPr>
        <p:txBody>
          <a:bodyPr wrap="square">
            <a:spAutoFit/>
          </a:bodyPr>
          <a:lstStyle/>
          <a:p>
            <a:pPr algn="just"/>
            <a:r>
              <a:rPr lang="en-US" altLang="zh-CN" b="1" i="0">
                <a:solidFill>
                  <a:srgbClr val="2ACA3D"/>
                </a:solidFill>
                <a:effectLst/>
                <a:latin typeface="Lato"/>
              </a:rPr>
              <a:t>Plugins</a:t>
            </a:r>
          </a:p>
          <a:p>
            <a:pPr algn="just"/>
            <a:r>
              <a:rPr lang="zh-CN" altLang="en-US" b="0" i="0">
                <a:solidFill>
                  <a:srgbClr val="555555"/>
                </a:solidFill>
                <a:effectLst/>
                <a:latin typeface="Lato"/>
              </a:rPr>
              <a:t>当遇到一些</a:t>
            </a:r>
            <a:r>
              <a:rPr lang="en-US" altLang="zh-CN" b="0" i="0">
                <a:solidFill>
                  <a:srgbClr val="555555"/>
                </a:solidFill>
                <a:effectLst/>
                <a:latin typeface="Lato"/>
              </a:rPr>
              <a:t>GStreamer</a:t>
            </a:r>
            <a:r>
              <a:rPr lang="zh-CN" altLang="en-US" b="0" i="0">
                <a:solidFill>
                  <a:srgbClr val="555555"/>
                </a:solidFill>
                <a:effectLst/>
                <a:latin typeface="Lato"/>
              </a:rPr>
              <a:t>本身无法支持的功能的时候，可以借由插件的方式实现。根据</a:t>
            </a:r>
            <a:r>
              <a:rPr lang="en-US" altLang="zh-CN" b="0" i="0">
                <a:solidFill>
                  <a:srgbClr val="555555"/>
                </a:solidFill>
                <a:effectLst/>
                <a:latin typeface="Lato"/>
              </a:rPr>
              <a:t>GStreamer</a:t>
            </a:r>
            <a:r>
              <a:rPr lang="zh-CN" altLang="en-US" b="0" i="0">
                <a:solidFill>
                  <a:srgbClr val="555555"/>
                </a:solidFill>
                <a:effectLst/>
                <a:latin typeface="Lato"/>
              </a:rPr>
              <a:t>插件提供的模板自定义插件，从而实现功能的自定义开发，给开发者较高的自由度。</a:t>
            </a:r>
          </a:p>
        </p:txBody>
      </p:sp>
      <p:sp>
        <p:nvSpPr>
          <p:cNvPr id="3" name="矩形 2">
            <a:extLst>
              <a:ext uri="{FF2B5EF4-FFF2-40B4-BE49-F238E27FC236}">
                <a16:creationId xmlns:a16="http://schemas.microsoft.com/office/drawing/2014/main" id="{A71F173F-29E7-4B96-A54E-8CA0CD7E3008}"/>
              </a:ext>
            </a:extLst>
          </p:cNvPr>
          <p:cNvSpPr/>
          <p:nvPr/>
        </p:nvSpPr>
        <p:spPr>
          <a:xfrm>
            <a:off x="333374" y="164339"/>
            <a:ext cx="11496675" cy="590550"/>
          </a:xfrm>
          <a:prstGeom prst="rect">
            <a:avLst/>
          </a:prstGeom>
          <a:solidFill>
            <a:srgbClr val="2ACA3D"/>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2800" b="1" i="0">
                <a:solidFill>
                  <a:schemeClr val="bg1"/>
                </a:solidFill>
                <a:effectLst/>
                <a:latin typeface="Lato"/>
              </a:rPr>
              <a:t>三、</a:t>
            </a:r>
            <a:r>
              <a:rPr lang="en-US" altLang="zh-CN" sz="2800" b="1" i="0">
                <a:solidFill>
                  <a:schemeClr val="bg1"/>
                </a:solidFill>
                <a:effectLst/>
                <a:latin typeface="Lato"/>
              </a:rPr>
              <a:t>Gstreamer</a:t>
            </a:r>
            <a:r>
              <a:rPr lang="zh-CN" altLang="en-US" sz="2800" b="1" i="0">
                <a:solidFill>
                  <a:schemeClr val="bg1"/>
                </a:solidFill>
                <a:effectLst/>
                <a:latin typeface="Lato"/>
              </a:rPr>
              <a:t>基础概念</a:t>
            </a:r>
          </a:p>
        </p:txBody>
      </p:sp>
    </p:spTree>
    <p:extLst>
      <p:ext uri="{BB962C8B-B14F-4D97-AF65-F5344CB8AC3E}">
        <p14:creationId xmlns:p14="http://schemas.microsoft.com/office/powerpoint/2010/main" val="3617954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54CFB88-D575-4CF2-91ED-827C7240160C}"/>
              </a:ext>
            </a:extLst>
          </p:cNvPr>
          <p:cNvSpPr/>
          <p:nvPr/>
        </p:nvSpPr>
        <p:spPr>
          <a:xfrm>
            <a:off x="333373" y="1046198"/>
            <a:ext cx="11496675" cy="646331"/>
          </a:xfrm>
          <a:prstGeom prst="rect">
            <a:avLst/>
          </a:prstGeom>
          <a:ln>
            <a:solidFill>
              <a:srgbClr val="2ACA3D"/>
            </a:solidFill>
          </a:ln>
        </p:spPr>
        <p:txBody>
          <a:bodyPr wrap="square">
            <a:spAutoFit/>
          </a:bodyPr>
          <a:lstStyle/>
          <a:p>
            <a:pPr algn="just"/>
            <a:r>
              <a:rPr lang="zh-CN" altLang="en-US" b="0" i="0">
                <a:solidFill>
                  <a:srgbClr val="555555"/>
                </a:solidFill>
                <a:effectLst/>
                <a:latin typeface="Lato"/>
              </a:rPr>
              <a:t>在</a:t>
            </a:r>
            <a:r>
              <a:rPr lang="en-US" altLang="zh-CN" b="0" i="0">
                <a:solidFill>
                  <a:srgbClr val="555555"/>
                </a:solidFill>
                <a:effectLst/>
                <a:latin typeface="Lato"/>
              </a:rPr>
              <a:t>pipeline</a:t>
            </a:r>
            <a:r>
              <a:rPr lang="zh-CN" altLang="en-US" b="0" i="0">
                <a:solidFill>
                  <a:srgbClr val="555555"/>
                </a:solidFill>
                <a:effectLst/>
                <a:latin typeface="Lato"/>
              </a:rPr>
              <a:t>运行的过程中，各个</a:t>
            </a:r>
            <a:r>
              <a:rPr lang="en-US" altLang="zh-CN" b="0" i="0">
                <a:solidFill>
                  <a:srgbClr val="555555"/>
                </a:solidFill>
                <a:effectLst/>
                <a:latin typeface="Lato"/>
              </a:rPr>
              <a:t>element</a:t>
            </a:r>
            <a:r>
              <a:rPr lang="zh-CN" altLang="en-US" b="0" i="0">
                <a:solidFill>
                  <a:srgbClr val="555555"/>
                </a:solidFill>
                <a:effectLst/>
                <a:latin typeface="Lato"/>
              </a:rPr>
              <a:t>以及应用之间不可避免的需要进行数据消息的传输，</a:t>
            </a:r>
            <a:r>
              <a:rPr lang="en-US" altLang="zh-CN" b="0" i="0">
                <a:solidFill>
                  <a:srgbClr val="555555"/>
                </a:solidFill>
                <a:effectLst/>
                <a:latin typeface="Lato"/>
              </a:rPr>
              <a:t>gstreamer</a:t>
            </a:r>
            <a:r>
              <a:rPr lang="zh-CN" altLang="en-US" b="0" i="0">
                <a:solidFill>
                  <a:srgbClr val="555555"/>
                </a:solidFill>
                <a:effectLst/>
                <a:latin typeface="Lato"/>
              </a:rPr>
              <a:t>提供了</a:t>
            </a:r>
            <a:r>
              <a:rPr lang="en-US" altLang="zh-CN" b="0" i="0">
                <a:solidFill>
                  <a:srgbClr val="555555"/>
                </a:solidFill>
                <a:effectLst/>
                <a:latin typeface="Lato"/>
              </a:rPr>
              <a:t>bus</a:t>
            </a:r>
            <a:r>
              <a:rPr lang="zh-CN" altLang="en-US" b="0" i="0">
                <a:solidFill>
                  <a:srgbClr val="555555"/>
                </a:solidFill>
                <a:effectLst/>
                <a:latin typeface="Lato"/>
              </a:rPr>
              <a:t>系统以及多种数据类型（</a:t>
            </a:r>
            <a:r>
              <a:rPr lang="en-US" altLang="zh-CN" b="0" i="0">
                <a:solidFill>
                  <a:srgbClr val="555555"/>
                </a:solidFill>
                <a:effectLst/>
                <a:latin typeface="Lato"/>
              </a:rPr>
              <a:t>Buffers</a:t>
            </a:r>
            <a:r>
              <a:rPr lang="zh-CN" altLang="en-US" b="0" i="0">
                <a:solidFill>
                  <a:srgbClr val="555555"/>
                </a:solidFill>
                <a:effectLst/>
                <a:latin typeface="Lato"/>
              </a:rPr>
              <a:t>、</a:t>
            </a:r>
            <a:r>
              <a:rPr lang="en-US" altLang="zh-CN" b="0" i="0">
                <a:solidFill>
                  <a:srgbClr val="555555"/>
                </a:solidFill>
                <a:effectLst/>
                <a:latin typeface="Lato"/>
              </a:rPr>
              <a:t>Events</a:t>
            </a:r>
            <a:r>
              <a:rPr lang="zh-CN" altLang="en-US" b="0" i="0">
                <a:solidFill>
                  <a:srgbClr val="555555"/>
                </a:solidFill>
                <a:effectLst/>
                <a:latin typeface="Lato"/>
              </a:rPr>
              <a:t>、</a:t>
            </a:r>
            <a:r>
              <a:rPr lang="en-US" altLang="zh-CN" b="0" i="0">
                <a:solidFill>
                  <a:srgbClr val="555555"/>
                </a:solidFill>
                <a:effectLst/>
                <a:latin typeface="Lato"/>
              </a:rPr>
              <a:t>Messages</a:t>
            </a:r>
            <a:r>
              <a:rPr lang="zh-CN" altLang="en-US" b="0" i="0">
                <a:solidFill>
                  <a:srgbClr val="555555"/>
                </a:solidFill>
                <a:effectLst/>
                <a:latin typeface="Lato"/>
              </a:rPr>
              <a:t>，</a:t>
            </a:r>
            <a:r>
              <a:rPr lang="en-US" altLang="zh-CN" b="0" i="0">
                <a:solidFill>
                  <a:srgbClr val="555555"/>
                </a:solidFill>
                <a:effectLst/>
                <a:latin typeface="Lato"/>
              </a:rPr>
              <a:t>Queries</a:t>
            </a:r>
            <a:r>
              <a:rPr lang="zh-CN" altLang="en-US" b="0" i="0">
                <a:solidFill>
                  <a:srgbClr val="555555"/>
                </a:solidFill>
                <a:effectLst/>
                <a:latin typeface="Lato"/>
              </a:rPr>
              <a:t>）来达到此目的：</a:t>
            </a:r>
          </a:p>
        </p:txBody>
      </p:sp>
      <p:pic>
        <p:nvPicPr>
          <p:cNvPr id="4" name="图片 3">
            <a:extLst>
              <a:ext uri="{FF2B5EF4-FFF2-40B4-BE49-F238E27FC236}">
                <a16:creationId xmlns:a16="http://schemas.microsoft.com/office/drawing/2014/main" id="{BF4DDE91-267B-40C3-8F73-084F8EDF64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5520" y="2453547"/>
            <a:ext cx="7192379" cy="2876951"/>
          </a:xfrm>
          <a:prstGeom prst="rect">
            <a:avLst/>
          </a:prstGeom>
        </p:spPr>
      </p:pic>
      <p:sp>
        <p:nvSpPr>
          <p:cNvPr id="5" name="矩形 4">
            <a:extLst>
              <a:ext uri="{FF2B5EF4-FFF2-40B4-BE49-F238E27FC236}">
                <a16:creationId xmlns:a16="http://schemas.microsoft.com/office/drawing/2014/main" id="{1D5F15BA-031A-4FDB-86AB-8D7E841FADB6}"/>
              </a:ext>
            </a:extLst>
          </p:cNvPr>
          <p:cNvSpPr/>
          <p:nvPr/>
        </p:nvSpPr>
        <p:spPr>
          <a:xfrm>
            <a:off x="333374" y="164339"/>
            <a:ext cx="11496675" cy="590550"/>
          </a:xfrm>
          <a:prstGeom prst="rect">
            <a:avLst/>
          </a:prstGeom>
          <a:solidFill>
            <a:srgbClr val="2ACA3D"/>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2800" b="1" i="0">
                <a:solidFill>
                  <a:schemeClr val="bg1"/>
                </a:solidFill>
                <a:effectLst/>
                <a:latin typeface="Lato"/>
              </a:rPr>
              <a:t>四、</a:t>
            </a:r>
            <a:r>
              <a:rPr lang="en-US" altLang="zh-CN" sz="2800" b="1" i="0">
                <a:solidFill>
                  <a:schemeClr val="bg1"/>
                </a:solidFill>
                <a:effectLst/>
                <a:latin typeface="Lato"/>
              </a:rPr>
              <a:t>Gstreamer</a:t>
            </a:r>
            <a:r>
              <a:rPr lang="zh-CN" altLang="en-US" sz="2800" b="1" i="0">
                <a:solidFill>
                  <a:schemeClr val="bg1"/>
                </a:solidFill>
                <a:effectLst/>
                <a:latin typeface="Lato"/>
              </a:rPr>
              <a:t>数据消息交互</a:t>
            </a:r>
          </a:p>
        </p:txBody>
      </p:sp>
    </p:spTree>
    <p:extLst>
      <p:ext uri="{BB962C8B-B14F-4D97-AF65-F5344CB8AC3E}">
        <p14:creationId xmlns:p14="http://schemas.microsoft.com/office/powerpoint/2010/main" val="2932466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37E0A8-3754-4C22-9C9F-9DB343A59B5B}"/>
              </a:ext>
            </a:extLst>
          </p:cNvPr>
          <p:cNvSpPr/>
          <p:nvPr/>
        </p:nvSpPr>
        <p:spPr>
          <a:xfrm>
            <a:off x="347662" y="1013224"/>
            <a:ext cx="11496675" cy="5078313"/>
          </a:xfrm>
          <a:prstGeom prst="rect">
            <a:avLst/>
          </a:prstGeom>
          <a:ln>
            <a:solidFill>
              <a:srgbClr val="2ACA3D"/>
            </a:solidFill>
          </a:ln>
        </p:spPr>
        <p:txBody>
          <a:bodyPr wrap="square">
            <a:spAutoFit/>
          </a:bodyPr>
          <a:lstStyle/>
          <a:p>
            <a:pPr algn="just"/>
            <a:r>
              <a:rPr lang="en-US" altLang="zh-CN" b="1" i="0">
                <a:solidFill>
                  <a:srgbClr val="2ACA3D"/>
                </a:solidFill>
                <a:effectLst/>
                <a:latin typeface="Lato"/>
              </a:rPr>
              <a:t>Bus</a:t>
            </a:r>
          </a:p>
          <a:p>
            <a:pPr algn="just"/>
            <a:r>
              <a:rPr lang="en-US" altLang="zh-CN" b="0" i="0">
                <a:solidFill>
                  <a:srgbClr val="555555"/>
                </a:solidFill>
                <a:effectLst/>
                <a:latin typeface="Lato"/>
              </a:rPr>
              <a:t>Bus</a:t>
            </a:r>
            <a:r>
              <a:rPr lang="zh-CN" altLang="en-US" b="0" i="0">
                <a:solidFill>
                  <a:srgbClr val="555555"/>
                </a:solidFill>
                <a:effectLst/>
                <a:latin typeface="Lato"/>
              </a:rPr>
              <a:t>是</a:t>
            </a:r>
            <a:r>
              <a:rPr lang="en-US" altLang="zh-CN" b="0" i="0">
                <a:solidFill>
                  <a:srgbClr val="555555"/>
                </a:solidFill>
                <a:effectLst/>
                <a:latin typeface="Lato"/>
              </a:rPr>
              <a:t>gstreamer</a:t>
            </a:r>
            <a:r>
              <a:rPr lang="zh-CN" altLang="en-US" b="0" i="0">
                <a:solidFill>
                  <a:srgbClr val="555555"/>
                </a:solidFill>
                <a:effectLst/>
                <a:latin typeface="Lato"/>
              </a:rPr>
              <a:t>内部用于将消息从内部不同的</a:t>
            </a:r>
            <a:r>
              <a:rPr lang="en-US" altLang="zh-CN" b="0" i="0">
                <a:solidFill>
                  <a:srgbClr val="555555"/>
                </a:solidFill>
                <a:effectLst/>
                <a:latin typeface="Lato"/>
              </a:rPr>
              <a:t>streaming</a:t>
            </a:r>
            <a:r>
              <a:rPr lang="zh-CN" altLang="en-US" b="0" i="0">
                <a:solidFill>
                  <a:srgbClr val="555555"/>
                </a:solidFill>
                <a:effectLst/>
                <a:latin typeface="Lato"/>
              </a:rPr>
              <a:t>线程，传递到</a:t>
            </a:r>
            <a:r>
              <a:rPr lang="en-US" altLang="zh-CN" b="0" i="0">
                <a:solidFill>
                  <a:srgbClr val="555555"/>
                </a:solidFill>
                <a:effectLst/>
                <a:latin typeface="Lato"/>
              </a:rPr>
              <a:t>bus</a:t>
            </a:r>
            <a:r>
              <a:rPr lang="zh-CN" altLang="en-US" b="0" i="0">
                <a:solidFill>
                  <a:srgbClr val="555555"/>
                </a:solidFill>
                <a:effectLst/>
                <a:latin typeface="Lato"/>
              </a:rPr>
              <a:t>线程，再由</a:t>
            </a:r>
            <a:r>
              <a:rPr lang="en-US" altLang="zh-CN" b="0" i="0">
                <a:solidFill>
                  <a:srgbClr val="555555"/>
                </a:solidFill>
                <a:effectLst/>
                <a:latin typeface="Lato"/>
              </a:rPr>
              <a:t>bus</a:t>
            </a:r>
            <a:r>
              <a:rPr lang="zh-CN" altLang="en-US" b="0" i="0">
                <a:solidFill>
                  <a:srgbClr val="555555"/>
                </a:solidFill>
                <a:effectLst/>
                <a:latin typeface="Lato"/>
              </a:rPr>
              <a:t>所在线程将消息发送到应用程序。应用程序只需要向</a:t>
            </a:r>
            <a:r>
              <a:rPr lang="en-US" altLang="zh-CN" b="0" i="0">
                <a:solidFill>
                  <a:srgbClr val="555555"/>
                </a:solidFill>
                <a:effectLst/>
                <a:latin typeface="Lato"/>
              </a:rPr>
              <a:t>bus</a:t>
            </a:r>
            <a:r>
              <a:rPr lang="zh-CN" altLang="en-US" b="0" i="0">
                <a:solidFill>
                  <a:srgbClr val="555555"/>
                </a:solidFill>
                <a:effectLst/>
                <a:latin typeface="Lato"/>
              </a:rPr>
              <a:t>注册消息处理函数，即可接收到</a:t>
            </a:r>
            <a:r>
              <a:rPr lang="en-US" altLang="zh-CN" b="0" i="0">
                <a:solidFill>
                  <a:srgbClr val="555555"/>
                </a:solidFill>
                <a:effectLst/>
                <a:latin typeface="Lato"/>
              </a:rPr>
              <a:t>pipline</a:t>
            </a:r>
            <a:r>
              <a:rPr lang="zh-CN" altLang="en-US" b="0" i="0">
                <a:solidFill>
                  <a:srgbClr val="555555"/>
                </a:solidFill>
                <a:effectLst/>
                <a:latin typeface="Lato"/>
              </a:rPr>
              <a:t>中各</a:t>
            </a:r>
            <a:r>
              <a:rPr lang="en-US" altLang="zh-CN" b="0" i="0">
                <a:solidFill>
                  <a:srgbClr val="555555"/>
                </a:solidFill>
                <a:effectLst/>
                <a:latin typeface="Lato"/>
              </a:rPr>
              <a:t>element</a:t>
            </a:r>
            <a:r>
              <a:rPr lang="zh-CN" altLang="en-US" b="0" i="0">
                <a:solidFill>
                  <a:srgbClr val="555555"/>
                </a:solidFill>
                <a:effectLst/>
                <a:latin typeface="Lato"/>
              </a:rPr>
              <a:t>所发出的消息，使用</a:t>
            </a:r>
            <a:r>
              <a:rPr lang="en-US" altLang="zh-CN" b="0" i="0">
                <a:solidFill>
                  <a:srgbClr val="555555"/>
                </a:solidFill>
                <a:effectLst/>
                <a:latin typeface="Lato"/>
              </a:rPr>
              <a:t>bus</a:t>
            </a:r>
            <a:r>
              <a:rPr lang="zh-CN" altLang="en-US" b="0" i="0">
                <a:solidFill>
                  <a:srgbClr val="555555"/>
                </a:solidFill>
                <a:effectLst/>
                <a:latin typeface="Lato"/>
              </a:rPr>
              <a:t>后，应用程序就不用关心消息是从哪一个线程发出的，避免了处理多个线程同时发出消息的复杂性。</a:t>
            </a:r>
            <a:endParaRPr lang="en-US" altLang="zh-CN" b="0" i="0">
              <a:solidFill>
                <a:srgbClr val="555555"/>
              </a:solidFill>
              <a:effectLst/>
              <a:latin typeface="Lato"/>
            </a:endParaRPr>
          </a:p>
          <a:p>
            <a:pPr algn="just"/>
            <a:endParaRPr lang="zh-CN" altLang="en-US" b="0" i="0">
              <a:solidFill>
                <a:srgbClr val="555555"/>
              </a:solidFill>
              <a:effectLst/>
              <a:latin typeface="Lato"/>
            </a:endParaRPr>
          </a:p>
          <a:p>
            <a:pPr algn="just"/>
            <a:r>
              <a:rPr lang="en-US" altLang="zh-CN" b="1" i="0">
                <a:solidFill>
                  <a:srgbClr val="2ACA3D"/>
                </a:solidFill>
                <a:effectLst/>
                <a:latin typeface="Lato"/>
              </a:rPr>
              <a:t>Buffers</a:t>
            </a:r>
          </a:p>
          <a:p>
            <a:pPr algn="just"/>
            <a:r>
              <a:rPr lang="zh-CN" altLang="en-US" b="0" i="0">
                <a:solidFill>
                  <a:srgbClr val="555555"/>
                </a:solidFill>
                <a:effectLst/>
                <a:latin typeface="Lato"/>
              </a:rPr>
              <a:t>用于从</a:t>
            </a:r>
            <a:r>
              <a:rPr lang="en-US" altLang="zh-CN" b="0" i="0">
                <a:solidFill>
                  <a:srgbClr val="555555"/>
                </a:solidFill>
                <a:effectLst/>
                <a:latin typeface="Lato"/>
              </a:rPr>
              <a:t>sources</a:t>
            </a:r>
            <a:r>
              <a:rPr lang="zh-CN" altLang="en-US" b="0" i="0">
                <a:solidFill>
                  <a:srgbClr val="555555"/>
                </a:solidFill>
                <a:effectLst/>
                <a:latin typeface="Lato"/>
              </a:rPr>
              <a:t>到</a:t>
            </a:r>
            <a:r>
              <a:rPr lang="en-US" altLang="zh-CN" b="0" i="0">
                <a:solidFill>
                  <a:srgbClr val="555555"/>
                </a:solidFill>
                <a:effectLst/>
                <a:latin typeface="Lato"/>
              </a:rPr>
              <a:t>sinks</a:t>
            </a:r>
            <a:r>
              <a:rPr lang="zh-CN" altLang="en-US" b="0" i="0">
                <a:solidFill>
                  <a:srgbClr val="555555"/>
                </a:solidFill>
                <a:effectLst/>
                <a:latin typeface="Lato"/>
              </a:rPr>
              <a:t>的媒体数据传输。</a:t>
            </a:r>
            <a:endParaRPr lang="en-US" altLang="zh-CN" b="0" i="0">
              <a:solidFill>
                <a:srgbClr val="555555"/>
              </a:solidFill>
              <a:effectLst/>
              <a:latin typeface="Lato"/>
            </a:endParaRPr>
          </a:p>
          <a:p>
            <a:pPr algn="just"/>
            <a:endParaRPr lang="zh-CN" altLang="en-US" b="0" i="0">
              <a:solidFill>
                <a:srgbClr val="555555"/>
              </a:solidFill>
              <a:effectLst/>
              <a:latin typeface="Lato"/>
            </a:endParaRPr>
          </a:p>
          <a:p>
            <a:pPr algn="just"/>
            <a:r>
              <a:rPr lang="en-US" altLang="zh-CN" b="1" i="0">
                <a:solidFill>
                  <a:srgbClr val="2ACA3D"/>
                </a:solidFill>
                <a:effectLst/>
                <a:latin typeface="Lato"/>
              </a:rPr>
              <a:t>Events</a:t>
            </a:r>
          </a:p>
          <a:p>
            <a:pPr algn="just"/>
            <a:r>
              <a:rPr lang="zh-CN" altLang="en-US" b="0" i="0">
                <a:solidFill>
                  <a:srgbClr val="555555"/>
                </a:solidFill>
                <a:effectLst/>
                <a:latin typeface="Lato"/>
              </a:rPr>
              <a:t>用于</a:t>
            </a:r>
            <a:r>
              <a:rPr lang="en-US" altLang="zh-CN" b="0" i="0">
                <a:solidFill>
                  <a:srgbClr val="555555"/>
                </a:solidFill>
                <a:effectLst/>
                <a:latin typeface="Lato"/>
              </a:rPr>
              <a:t>element</a:t>
            </a:r>
            <a:r>
              <a:rPr lang="zh-CN" altLang="en-US" b="0" i="0">
                <a:solidFill>
                  <a:srgbClr val="555555"/>
                </a:solidFill>
                <a:effectLst/>
                <a:latin typeface="Lato"/>
              </a:rPr>
              <a:t>之间或者应用到</a:t>
            </a:r>
            <a:r>
              <a:rPr lang="en-US" altLang="zh-CN" b="0" i="0">
                <a:solidFill>
                  <a:srgbClr val="555555"/>
                </a:solidFill>
                <a:effectLst/>
                <a:latin typeface="Lato"/>
              </a:rPr>
              <a:t>element</a:t>
            </a:r>
            <a:r>
              <a:rPr lang="zh-CN" altLang="en-US" b="0" i="0">
                <a:solidFill>
                  <a:srgbClr val="555555"/>
                </a:solidFill>
                <a:effectLst/>
                <a:latin typeface="Lato"/>
              </a:rPr>
              <a:t>之间的信息传递，比如播放时的</a:t>
            </a:r>
            <a:r>
              <a:rPr lang="en-US" altLang="zh-CN" b="0" i="0">
                <a:solidFill>
                  <a:srgbClr val="555555"/>
                </a:solidFill>
                <a:effectLst/>
                <a:latin typeface="Lato"/>
              </a:rPr>
              <a:t>seek</a:t>
            </a:r>
            <a:r>
              <a:rPr lang="zh-CN" altLang="en-US" b="0" i="0">
                <a:solidFill>
                  <a:srgbClr val="555555"/>
                </a:solidFill>
                <a:effectLst/>
                <a:latin typeface="Lato"/>
              </a:rPr>
              <a:t>操作是通过</a:t>
            </a:r>
            <a:r>
              <a:rPr lang="en-US" altLang="zh-CN" b="0" i="0">
                <a:solidFill>
                  <a:srgbClr val="555555"/>
                </a:solidFill>
                <a:effectLst/>
                <a:latin typeface="Lato"/>
              </a:rPr>
              <a:t>event</a:t>
            </a:r>
            <a:r>
              <a:rPr lang="zh-CN" altLang="en-US" b="0" i="0">
                <a:solidFill>
                  <a:srgbClr val="555555"/>
                </a:solidFill>
                <a:effectLst/>
                <a:latin typeface="Lato"/>
              </a:rPr>
              <a:t>实现的。</a:t>
            </a:r>
            <a:endParaRPr lang="en-US" altLang="zh-CN" b="0" i="0">
              <a:solidFill>
                <a:srgbClr val="555555"/>
              </a:solidFill>
              <a:effectLst/>
              <a:latin typeface="Lato"/>
            </a:endParaRPr>
          </a:p>
          <a:p>
            <a:pPr algn="just"/>
            <a:endParaRPr lang="en-US" altLang="zh-CN" b="0" i="0">
              <a:solidFill>
                <a:srgbClr val="555555"/>
              </a:solidFill>
              <a:effectLst/>
              <a:latin typeface="Lato"/>
            </a:endParaRPr>
          </a:p>
          <a:p>
            <a:pPr algn="just"/>
            <a:r>
              <a:rPr lang="en-US" altLang="zh-CN" b="1" i="0">
                <a:solidFill>
                  <a:srgbClr val="2ACA3D"/>
                </a:solidFill>
                <a:effectLst/>
                <a:latin typeface="Lato"/>
              </a:rPr>
              <a:t>Messages</a:t>
            </a:r>
          </a:p>
          <a:p>
            <a:pPr algn="just"/>
            <a:r>
              <a:rPr lang="zh-CN" altLang="en-US" b="0" i="0">
                <a:solidFill>
                  <a:srgbClr val="555555"/>
                </a:solidFill>
                <a:effectLst/>
                <a:latin typeface="Lato"/>
              </a:rPr>
              <a:t>是由</a:t>
            </a:r>
            <a:r>
              <a:rPr lang="en-US" altLang="zh-CN" b="0" i="0">
                <a:solidFill>
                  <a:srgbClr val="555555"/>
                </a:solidFill>
                <a:effectLst/>
                <a:latin typeface="Lato"/>
              </a:rPr>
              <a:t>element</a:t>
            </a:r>
            <a:r>
              <a:rPr lang="zh-CN" altLang="en-US" b="0" i="0">
                <a:solidFill>
                  <a:srgbClr val="555555"/>
                </a:solidFill>
                <a:effectLst/>
                <a:latin typeface="Lato"/>
              </a:rPr>
              <a:t>发出的消息，通过</a:t>
            </a:r>
            <a:r>
              <a:rPr lang="en-US" altLang="zh-CN" b="0" i="0">
                <a:solidFill>
                  <a:srgbClr val="555555"/>
                </a:solidFill>
                <a:effectLst/>
                <a:latin typeface="Lato"/>
              </a:rPr>
              <a:t>bus</a:t>
            </a:r>
            <a:r>
              <a:rPr lang="zh-CN" altLang="en-US" b="0" i="0">
                <a:solidFill>
                  <a:srgbClr val="555555"/>
                </a:solidFill>
                <a:effectLst/>
                <a:latin typeface="Lato"/>
              </a:rPr>
              <a:t>，以异步的方式被应用程序处理。通常用于传递</a:t>
            </a:r>
            <a:r>
              <a:rPr lang="en-US" altLang="zh-CN" b="0" i="0">
                <a:solidFill>
                  <a:srgbClr val="555555"/>
                </a:solidFill>
                <a:effectLst/>
                <a:latin typeface="Lato"/>
              </a:rPr>
              <a:t>errors, tags, state changes, buffering state, redirects</a:t>
            </a:r>
            <a:r>
              <a:rPr lang="zh-CN" altLang="en-US" b="0" i="0">
                <a:solidFill>
                  <a:srgbClr val="555555"/>
                </a:solidFill>
                <a:effectLst/>
                <a:latin typeface="Lato"/>
              </a:rPr>
              <a:t>等消息。消息处理是线程安全的。由于大部分消息是通过异步方式处理，所以会在应用程序里存在一点延迟，如果要及时的相应消息，需要在</a:t>
            </a:r>
            <a:r>
              <a:rPr lang="en-US" altLang="zh-CN" b="0" i="0">
                <a:solidFill>
                  <a:srgbClr val="555555"/>
                </a:solidFill>
                <a:effectLst/>
                <a:latin typeface="Lato"/>
              </a:rPr>
              <a:t>streaming</a:t>
            </a:r>
            <a:r>
              <a:rPr lang="zh-CN" altLang="en-US" b="0" i="0">
                <a:solidFill>
                  <a:srgbClr val="555555"/>
                </a:solidFill>
                <a:effectLst/>
                <a:latin typeface="Lato"/>
              </a:rPr>
              <a:t>线程捕获处理。</a:t>
            </a:r>
            <a:endParaRPr lang="en-US" altLang="zh-CN" b="0" i="0">
              <a:solidFill>
                <a:srgbClr val="555555"/>
              </a:solidFill>
              <a:effectLst/>
              <a:latin typeface="Lato"/>
            </a:endParaRPr>
          </a:p>
          <a:p>
            <a:pPr algn="just"/>
            <a:endParaRPr lang="zh-CN" altLang="en-US" b="0" i="0">
              <a:solidFill>
                <a:srgbClr val="555555"/>
              </a:solidFill>
              <a:effectLst/>
              <a:latin typeface="Lato"/>
            </a:endParaRPr>
          </a:p>
          <a:p>
            <a:pPr algn="just"/>
            <a:r>
              <a:rPr lang="en-US" altLang="zh-CN" b="1" i="0">
                <a:solidFill>
                  <a:srgbClr val="2ACA3D"/>
                </a:solidFill>
                <a:effectLst/>
                <a:latin typeface="Lato"/>
              </a:rPr>
              <a:t>Queries</a:t>
            </a:r>
          </a:p>
          <a:p>
            <a:pPr algn="just"/>
            <a:r>
              <a:rPr lang="zh-CN" altLang="en-US" b="0" i="0">
                <a:solidFill>
                  <a:srgbClr val="555555"/>
                </a:solidFill>
                <a:effectLst/>
                <a:latin typeface="Lato"/>
              </a:rPr>
              <a:t>用于应用程序向</a:t>
            </a:r>
            <a:r>
              <a:rPr lang="en-US" altLang="zh-CN" b="0" i="0">
                <a:solidFill>
                  <a:srgbClr val="555555"/>
                </a:solidFill>
                <a:effectLst/>
                <a:latin typeface="Lato"/>
              </a:rPr>
              <a:t>gstreamer</a:t>
            </a:r>
            <a:r>
              <a:rPr lang="zh-CN" altLang="en-US" b="0" i="0">
                <a:solidFill>
                  <a:srgbClr val="555555"/>
                </a:solidFill>
                <a:effectLst/>
                <a:latin typeface="Lato"/>
              </a:rPr>
              <a:t>查询总时间，当前时间，文件大小等信息。</a:t>
            </a:r>
          </a:p>
        </p:txBody>
      </p:sp>
      <p:sp>
        <p:nvSpPr>
          <p:cNvPr id="4" name="矩形 3">
            <a:extLst>
              <a:ext uri="{FF2B5EF4-FFF2-40B4-BE49-F238E27FC236}">
                <a16:creationId xmlns:a16="http://schemas.microsoft.com/office/drawing/2014/main" id="{BDF89899-1945-4236-8876-CFE4E1EF5490}"/>
              </a:ext>
            </a:extLst>
          </p:cNvPr>
          <p:cNvSpPr/>
          <p:nvPr/>
        </p:nvSpPr>
        <p:spPr>
          <a:xfrm>
            <a:off x="333374" y="164339"/>
            <a:ext cx="11496675" cy="590550"/>
          </a:xfrm>
          <a:prstGeom prst="rect">
            <a:avLst/>
          </a:prstGeom>
          <a:solidFill>
            <a:srgbClr val="2ACA3D"/>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2800" b="1" i="0">
                <a:solidFill>
                  <a:schemeClr val="bg1"/>
                </a:solidFill>
                <a:effectLst/>
                <a:latin typeface="Lato"/>
              </a:rPr>
              <a:t>四、</a:t>
            </a:r>
            <a:r>
              <a:rPr lang="en-US" altLang="zh-CN" sz="2800" b="1" i="0">
                <a:solidFill>
                  <a:schemeClr val="bg1"/>
                </a:solidFill>
                <a:effectLst/>
                <a:latin typeface="Lato"/>
              </a:rPr>
              <a:t>Gstreamer</a:t>
            </a:r>
            <a:r>
              <a:rPr lang="zh-CN" altLang="en-US" sz="2800" b="1" i="0">
                <a:solidFill>
                  <a:schemeClr val="bg1"/>
                </a:solidFill>
                <a:effectLst/>
                <a:latin typeface="Lato"/>
              </a:rPr>
              <a:t>数据消息交互</a:t>
            </a:r>
          </a:p>
        </p:txBody>
      </p:sp>
    </p:spTree>
    <p:extLst>
      <p:ext uri="{BB962C8B-B14F-4D97-AF65-F5344CB8AC3E}">
        <p14:creationId xmlns:p14="http://schemas.microsoft.com/office/powerpoint/2010/main" val="1687477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6E87A5E-3BA0-4785-8416-C35E207B6877}"/>
              </a:ext>
            </a:extLst>
          </p:cNvPr>
          <p:cNvSpPr/>
          <p:nvPr/>
        </p:nvSpPr>
        <p:spPr>
          <a:xfrm>
            <a:off x="333374" y="1036858"/>
            <a:ext cx="11496675" cy="646331"/>
          </a:xfrm>
          <a:prstGeom prst="rect">
            <a:avLst/>
          </a:prstGeom>
          <a:ln>
            <a:solidFill>
              <a:srgbClr val="2ACA3D"/>
            </a:solidFill>
          </a:ln>
        </p:spPr>
        <p:txBody>
          <a:bodyPr wrap="square">
            <a:spAutoFit/>
          </a:bodyPr>
          <a:lstStyle/>
          <a:p>
            <a:pPr algn="just"/>
            <a:r>
              <a:rPr lang="en-US" altLang="zh-CN" b="0" i="0">
                <a:solidFill>
                  <a:srgbClr val="555555"/>
                </a:solidFill>
                <a:effectLst/>
                <a:latin typeface="Lato"/>
              </a:rPr>
              <a:t>Gstreamer</a:t>
            </a:r>
            <a:r>
              <a:rPr lang="zh-CN" altLang="en-US" b="0" i="0">
                <a:solidFill>
                  <a:srgbClr val="555555"/>
                </a:solidFill>
                <a:effectLst/>
                <a:latin typeface="Lato"/>
              </a:rPr>
              <a:t>自带了</a:t>
            </a:r>
            <a:r>
              <a:rPr lang="en-US" altLang="zh-CN" b="0" i="0">
                <a:solidFill>
                  <a:srgbClr val="555555"/>
                </a:solidFill>
                <a:effectLst/>
                <a:latin typeface="Lato"/>
              </a:rPr>
              <a:t>gst-inspect-1.0</a:t>
            </a:r>
            <a:r>
              <a:rPr lang="zh-CN" altLang="en-US" b="0" i="0">
                <a:solidFill>
                  <a:srgbClr val="555555"/>
                </a:solidFill>
                <a:effectLst/>
                <a:latin typeface="Lato"/>
              </a:rPr>
              <a:t>和</a:t>
            </a:r>
            <a:r>
              <a:rPr lang="en-US" altLang="zh-CN" b="0" i="0">
                <a:solidFill>
                  <a:srgbClr val="555555"/>
                </a:solidFill>
                <a:effectLst/>
                <a:latin typeface="Lato"/>
              </a:rPr>
              <a:t>gst-launch-1.0</a:t>
            </a:r>
            <a:r>
              <a:rPr lang="zh-CN" altLang="en-US" b="0" i="0">
                <a:solidFill>
                  <a:srgbClr val="555555"/>
                </a:solidFill>
                <a:effectLst/>
                <a:latin typeface="Lato"/>
              </a:rPr>
              <a:t>等其他命令行工具，我们可以使用这些工具完成常见的处理任务。</a:t>
            </a:r>
          </a:p>
        </p:txBody>
      </p:sp>
      <p:sp>
        <p:nvSpPr>
          <p:cNvPr id="5" name="Rectangle 2">
            <a:extLst>
              <a:ext uri="{FF2B5EF4-FFF2-40B4-BE49-F238E27FC236}">
                <a16:creationId xmlns:a16="http://schemas.microsoft.com/office/drawing/2014/main" id="{E6C7A47C-62F6-4BC4-AE33-E3E13CB05CA4}"/>
              </a:ext>
            </a:extLst>
          </p:cNvPr>
          <p:cNvSpPr>
            <a:spLocks noChangeArrowheads="1"/>
          </p:cNvSpPr>
          <p:nvPr/>
        </p:nvSpPr>
        <p:spPr bwMode="auto">
          <a:xfrm>
            <a:off x="333374" y="1822817"/>
            <a:ext cx="11496675" cy="138499"/>
          </a:xfrm>
          <a:prstGeom prst="rect">
            <a:avLst/>
          </a:prstGeom>
          <a:solidFill>
            <a:srgbClr val="1D1F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a:ln>
                  <a:noFill/>
                </a:ln>
                <a:solidFill>
                  <a:srgbClr val="C5C8C6"/>
                </a:solidFill>
                <a:effectLst/>
                <a:latin typeface="Consolas" panose="020B0609020204030204" pitchFamily="49" charset="0"/>
              </a:rPr>
              <a:t>$ gst-inspect-1.0</a:t>
            </a:r>
            <a:r>
              <a:rPr kumimoji="0" lang="zh-CN" altLang="zh-CN" sz="8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矩形 5">
            <a:extLst>
              <a:ext uri="{FF2B5EF4-FFF2-40B4-BE49-F238E27FC236}">
                <a16:creationId xmlns:a16="http://schemas.microsoft.com/office/drawing/2014/main" id="{C75A0CE5-0E4E-4CDE-B1D2-47CC12AD3BB6}"/>
              </a:ext>
            </a:extLst>
          </p:cNvPr>
          <p:cNvSpPr/>
          <p:nvPr/>
        </p:nvSpPr>
        <p:spPr>
          <a:xfrm>
            <a:off x="333373" y="2286148"/>
            <a:ext cx="11496675" cy="646331"/>
          </a:xfrm>
          <a:prstGeom prst="rect">
            <a:avLst/>
          </a:prstGeom>
          <a:ln>
            <a:solidFill>
              <a:srgbClr val="2ACA3D"/>
            </a:solidFill>
          </a:ln>
        </p:spPr>
        <p:txBody>
          <a:bodyPr wrap="square">
            <a:spAutoFit/>
          </a:bodyPr>
          <a:lstStyle/>
          <a:p>
            <a:r>
              <a:rPr lang="zh-CN" altLang="en-US" b="0" i="0">
                <a:solidFill>
                  <a:srgbClr val="555555"/>
                </a:solidFill>
                <a:effectLst/>
                <a:latin typeface="Lato"/>
              </a:rPr>
              <a:t>查看</a:t>
            </a:r>
            <a:r>
              <a:rPr lang="en-US" altLang="zh-CN" b="0" i="0">
                <a:solidFill>
                  <a:srgbClr val="555555"/>
                </a:solidFill>
                <a:effectLst/>
                <a:latin typeface="Lato"/>
              </a:rPr>
              <a:t>gstreamer</a:t>
            </a:r>
            <a:r>
              <a:rPr lang="zh-CN" altLang="en-US" b="0" i="0">
                <a:solidFill>
                  <a:srgbClr val="555555"/>
                </a:solidFill>
                <a:effectLst/>
                <a:latin typeface="Lato"/>
              </a:rPr>
              <a:t>的</a:t>
            </a:r>
            <a:r>
              <a:rPr lang="en-US" altLang="zh-CN" b="0" i="0">
                <a:solidFill>
                  <a:srgbClr val="555555"/>
                </a:solidFill>
                <a:effectLst/>
                <a:latin typeface="Lato"/>
              </a:rPr>
              <a:t>plugin</a:t>
            </a:r>
            <a:r>
              <a:rPr lang="zh-CN" altLang="en-US" b="0" i="0">
                <a:solidFill>
                  <a:srgbClr val="555555"/>
                </a:solidFill>
                <a:effectLst/>
                <a:latin typeface="Lato"/>
              </a:rPr>
              <a:t>、</a:t>
            </a:r>
            <a:r>
              <a:rPr lang="en-US" altLang="zh-CN" b="0" i="0">
                <a:solidFill>
                  <a:srgbClr val="555555"/>
                </a:solidFill>
                <a:effectLst/>
                <a:latin typeface="Lato"/>
              </a:rPr>
              <a:t>element</a:t>
            </a:r>
            <a:r>
              <a:rPr lang="zh-CN" altLang="en-US" b="0" i="0">
                <a:solidFill>
                  <a:srgbClr val="555555"/>
                </a:solidFill>
                <a:effectLst/>
                <a:latin typeface="Lato"/>
              </a:rPr>
              <a:t>的信息。直接将</a:t>
            </a:r>
            <a:r>
              <a:rPr lang="en-US" altLang="zh-CN" b="0" i="0">
                <a:solidFill>
                  <a:srgbClr val="555555"/>
                </a:solidFill>
                <a:effectLst/>
                <a:latin typeface="Lato"/>
              </a:rPr>
              <a:t>plugin/element</a:t>
            </a:r>
            <a:r>
              <a:rPr lang="zh-CN" altLang="en-US" b="0" i="0">
                <a:solidFill>
                  <a:srgbClr val="555555"/>
                </a:solidFill>
                <a:effectLst/>
                <a:latin typeface="Lato"/>
              </a:rPr>
              <a:t>的类型作为参数，会列出其详细信息。如果不跟任何参数，会列出当前系统</a:t>
            </a:r>
            <a:r>
              <a:rPr lang="en-US" altLang="zh-CN" b="0" i="0">
                <a:solidFill>
                  <a:srgbClr val="555555"/>
                </a:solidFill>
                <a:effectLst/>
                <a:latin typeface="Lato"/>
              </a:rPr>
              <a:t>gstreamer</a:t>
            </a:r>
            <a:r>
              <a:rPr lang="zh-CN" altLang="en-US" b="0" i="0">
                <a:solidFill>
                  <a:srgbClr val="555555"/>
                </a:solidFill>
                <a:effectLst/>
                <a:latin typeface="Lato"/>
              </a:rPr>
              <a:t>所能查找到的所有插件，如：</a:t>
            </a:r>
            <a:endParaRPr lang="zh-CN" altLang="en-US"/>
          </a:p>
        </p:txBody>
      </p:sp>
      <p:sp>
        <p:nvSpPr>
          <p:cNvPr id="7" name="矩形 6">
            <a:extLst>
              <a:ext uri="{FF2B5EF4-FFF2-40B4-BE49-F238E27FC236}">
                <a16:creationId xmlns:a16="http://schemas.microsoft.com/office/drawing/2014/main" id="{2CD972FE-8442-448A-94F4-289F3AB77A31}"/>
              </a:ext>
            </a:extLst>
          </p:cNvPr>
          <p:cNvSpPr/>
          <p:nvPr/>
        </p:nvSpPr>
        <p:spPr>
          <a:xfrm>
            <a:off x="333374" y="164339"/>
            <a:ext cx="11496675" cy="590550"/>
          </a:xfrm>
          <a:prstGeom prst="rect">
            <a:avLst/>
          </a:prstGeom>
          <a:solidFill>
            <a:srgbClr val="2ACA3D"/>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2800" b="1" i="0">
                <a:solidFill>
                  <a:schemeClr val="bg1"/>
                </a:solidFill>
                <a:effectLst/>
                <a:latin typeface="Lato"/>
              </a:rPr>
              <a:t>五、</a:t>
            </a:r>
            <a:r>
              <a:rPr lang="en-US" altLang="zh-CN" sz="2800" b="1" i="0">
                <a:solidFill>
                  <a:schemeClr val="bg1"/>
                </a:solidFill>
                <a:effectLst/>
                <a:latin typeface="Lato"/>
              </a:rPr>
              <a:t>Gstreamer</a:t>
            </a:r>
            <a:r>
              <a:rPr lang="zh-CN" altLang="en-US" sz="2800" b="1" i="0">
                <a:solidFill>
                  <a:schemeClr val="bg1"/>
                </a:solidFill>
                <a:effectLst/>
                <a:latin typeface="Lato"/>
              </a:rPr>
              <a:t>实例分析</a:t>
            </a:r>
          </a:p>
        </p:txBody>
      </p:sp>
    </p:spTree>
    <p:controls>
      <mc:AlternateContent xmlns:mc="http://schemas.openxmlformats.org/markup-compatibility/2006">
        <mc:Choice xmlns:v="urn:schemas-microsoft-com:vml" Requires="v">
          <p:control spid="2057" name="TextBox1" r:id="rId2" imgW="7227360" imgH="3598920"/>
        </mc:Choice>
        <mc:Fallback>
          <p:control name="TextBox1" r:id="rId2" imgW="7227360" imgH="3598920">
            <p:pic>
              <p:nvPicPr>
                <p:cNvPr id="8" name="TextBox1" descr="fsdf&#10;">
                  <a:extLst>
                    <a:ext uri="{FF2B5EF4-FFF2-40B4-BE49-F238E27FC236}">
                      <a16:creationId xmlns:a16="http://schemas.microsoft.com/office/drawing/2014/main" id="{5B7D0719-C7FF-439F-BC7B-BAACB9D2D834}"/>
                    </a:ext>
                  </a:extLst>
                </p:cNvPr>
                <p:cNvPicPr>
                  <a:picLocks/>
                </p:cNvPicPr>
                <p:nvPr/>
              </p:nvPicPr>
              <p:blipFill>
                <a:blip r:embed="rId4"/>
                <a:stretch>
                  <a:fillRect/>
                </a:stretch>
              </p:blipFill>
              <p:spPr>
                <a:xfrm>
                  <a:off x="2481262" y="3097161"/>
                  <a:ext cx="7229475" cy="3596500"/>
                </a:xfrm>
                <a:prstGeom prst="rect">
                  <a:avLst/>
                </a:prstGeom>
              </p:spPr>
            </p:pic>
          </p:control>
        </mc:Fallback>
      </mc:AlternateContent>
    </p:controls>
    <p:extLst>
      <p:ext uri="{BB962C8B-B14F-4D97-AF65-F5344CB8AC3E}">
        <p14:creationId xmlns:p14="http://schemas.microsoft.com/office/powerpoint/2010/main" val="2095958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CA1F60D-3AA8-4D4F-8165-71D338909AC5}"/>
              </a:ext>
            </a:extLst>
          </p:cNvPr>
          <p:cNvSpPr>
            <a:spLocks noChangeArrowheads="1"/>
          </p:cNvSpPr>
          <p:nvPr/>
        </p:nvSpPr>
        <p:spPr bwMode="auto">
          <a:xfrm>
            <a:off x="333374" y="1036984"/>
            <a:ext cx="11496675" cy="138499"/>
          </a:xfrm>
          <a:prstGeom prst="rect">
            <a:avLst/>
          </a:prstGeom>
          <a:solidFill>
            <a:srgbClr val="1D1F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a:ln>
                  <a:noFill/>
                </a:ln>
                <a:solidFill>
                  <a:srgbClr val="C5C8C6"/>
                </a:solidFill>
                <a:effectLst/>
                <a:latin typeface="Consolas" panose="020B0609020204030204" pitchFamily="49" charset="0"/>
              </a:rPr>
              <a:t>$ gst-launch-1.0</a:t>
            </a:r>
            <a:r>
              <a:rPr kumimoji="0" lang="zh-CN" altLang="zh-CN" sz="8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 name="矩形 2">
            <a:extLst>
              <a:ext uri="{FF2B5EF4-FFF2-40B4-BE49-F238E27FC236}">
                <a16:creationId xmlns:a16="http://schemas.microsoft.com/office/drawing/2014/main" id="{6181EFA5-838A-4481-8A3A-EDA49341A5C5}"/>
              </a:ext>
            </a:extLst>
          </p:cNvPr>
          <p:cNvSpPr/>
          <p:nvPr/>
        </p:nvSpPr>
        <p:spPr>
          <a:xfrm>
            <a:off x="333373" y="1431578"/>
            <a:ext cx="11496675" cy="369332"/>
          </a:xfrm>
          <a:prstGeom prst="rect">
            <a:avLst/>
          </a:prstGeom>
          <a:ln>
            <a:solidFill>
              <a:srgbClr val="2ACA3D"/>
            </a:solidFill>
          </a:ln>
        </p:spPr>
        <p:txBody>
          <a:bodyPr wrap="square">
            <a:spAutoFit/>
          </a:bodyPr>
          <a:lstStyle/>
          <a:p>
            <a:r>
              <a:rPr lang="zh-CN" altLang="en-US" b="0" i="0">
                <a:solidFill>
                  <a:srgbClr val="555555"/>
                </a:solidFill>
                <a:effectLst/>
                <a:latin typeface="Lato"/>
              </a:rPr>
              <a:t>用于创建及执行一个</a:t>
            </a:r>
            <a:r>
              <a:rPr lang="en-US" altLang="zh-CN" b="0" i="0">
                <a:solidFill>
                  <a:srgbClr val="555555"/>
                </a:solidFill>
                <a:effectLst/>
                <a:latin typeface="Lato"/>
              </a:rPr>
              <a:t>Pipline</a:t>
            </a:r>
            <a:r>
              <a:rPr lang="zh-CN" altLang="en-US" b="0" i="0">
                <a:solidFill>
                  <a:srgbClr val="555555"/>
                </a:solidFill>
                <a:effectLst/>
                <a:latin typeface="Lato"/>
              </a:rPr>
              <a:t>，因此通常使用</a:t>
            </a:r>
            <a:r>
              <a:rPr lang="en-US" altLang="zh-CN" b="0" i="0">
                <a:solidFill>
                  <a:srgbClr val="555555"/>
                </a:solidFill>
                <a:effectLst/>
                <a:latin typeface="Lato"/>
              </a:rPr>
              <a:t>gst-launch</a:t>
            </a:r>
            <a:r>
              <a:rPr lang="zh-CN" altLang="en-US" b="0" i="0">
                <a:solidFill>
                  <a:srgbClr val="555555"/>
                </a:solidFill>
                <a:effectLst/>
                <a:latin typeface="Lato"/>
              </a:rPr>
              <a:t>先验证相关功能，然后再编写相应应用。如：</a:t>
            </a:r>
            <a:endParaRPr lang="zh-CN" altLang="en-US"/>
          </a:p>
        </p:txBody>
      </p:sp>
      <p:sp>
        <p:nvSpPr>
          <p:cNvPr id="4" name="Rectangle 2">
            <a:extLst>
              <a:ext uri="{FF2B5EF4-FFF2-40B4-BE49-F238E27FC236}">
                <a16:creationId xmlns:a16="http://schemas.microsoft.com/office/drawing/2014/main" id="{CF043A21-468C-4913-A998-3B8EDEE2042F}"/>
              </a:ext>
            </a:extLst>
          </p:cNvPr>
          <p:cNvSpPr>
            <a:spLocks noChangeArrowheads="1"/>
          </p:cNvSpPr>
          <p:nvPr/>
        </p:nvSpPr>
        <p:spPr bwMode="auto">
          <a:xfrm>
            <a:off x="347662" y="1918506"/>
            <a:ext cx="11496675" cy="138499"/>
          </a:xfrm>
          <a:prstGeom prst="rect">
            <a:avLst/>
          </a:prstGeom>
          <a:solidFill>
            <a:srgbClr val="1D1F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a:ln>
                  <a:noFill/>
                </a:ln>
                <a:solidFill>
                  <a:srgbClr val="C5C8C6"/>
                </a:solidFill>
                <a:effectLst/>
                <a:latin typeface="Consolas" panose="020B0609020204030204" pitchFamily="49" charset="0"/>
              </a:rPr>
              <a:t>$ gst-launch-1.0 rtspsrc location=rtsp://admin:admin@192.168.18.248:554 ! rtph264depay ! h264parse ! avdec_h264 ! x264enc ! avdec_h264 ! videoconvert ! autovideosink</a:t>
            </a:r>
            <a:r>
              <a:rPr kumimoji="0" lang="zh-CN" altLang="zh-CN" sz="8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 name="矩形 4">
            <a:extLst>
              <a:ext uri="{FF2B5EF4-FFF2-40B4-BE49-F238E27FC236}">
                <a16:creationId xmlns:a16="http://schemas.microsoft.com/office/drawing/2014/main" id="{FF76A844-C134-40D1-BFBC-B5406BB98F07}"/>
              </a:ext>
            </a:extLst>
          </p:cNvPr>
          <p:cNvSpPr/>
          <p:nvPr/>
        </p:nvSpPr>
        <p:spPr>
          <a:xfrm>
            <a:off x="333374" y="164339"/>
            <a:ext cx="11496675" cy="590550"/>
          </a:xfrm>
          <a:prstGeom prst="rect">
            <a:avLst/>
          </a:prstGeom>
          <a:solidFill>
            <a:srgbClr val="2ACA3D"/>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2800" b="1" i="0">
                <a:solidFill>
                  <a:schemeClr val="bg1"/>
                </a:solidFill>
                <a:effectLst/>
                <a:latin typeface="Lato"/>
              </a:rPr>
              <a:t>五、</a:t>
            </a:r>
            <a:r>
              <a:rPr lang="en-US" altLang="zh-CN" sz="2800" b="1" i="0">
                <a:solidFill>
                  <a:schemeClr val="bg1"/>
                </a:solidFill>
                <a:effectLst/>
                <a:latin typeface="Lato"/>
              </a:rPr>
              <a:t>Gstreamer</a:t>
            </a:r>
            <a:r>
              <a:rPr lang="zh-CN" altLang="en-US" sz="2800" b="1" i="0">
                <a:solidFill>
                  <a:schemeClr val="bg1"/>
                </a:solidFill>
                <a:effectLst/>
                <a:latin typeface="Lato"/>
              </a:rPr>
              <a:t>实例分析</a:t>
            </a:r>
          </a:p>
        </p:txBody>
      </p:sp>
    </p:spTree>
    <p:extLst>
      <p:ext uri="{BB962C8B-B14F-4D97-AF65-F5344CB8AC3E}">
        <p14:creationId xmlns:p14="http://schemas.microsoft.com/office/powerpoint/2010/main" val="3029037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0C00ACC-0C99-44A4-8D8A-A77447DD3051}"/>
              </a:ext>
            </a:extLst>
          </p:cNvPr>
          <p:cNvSpPr/>
          <p:nvPr/>
        </p:nvSpPr>
        <p:spPr>
          <a:xfrm>
            <a:off x="333375" y="1271885"/>
            <a:ext cx="11496674" cy="646331"/>
          </a:xfrm>
          <a:prstGeom prst="rect">
            <a:avLst/>
          </a:prstGeom>
          <a:ln>
            <a:solidFill>
              <a:srgbClr val="2ACA3D"/>
            </a:solidFill>
          </a:ln>
        </p:spPr>
        <p:txBody>
          <a:bodyPr wrap="square">
            <a:spAutoFit/>
          </a:bodyPr>
          <a:lstStyle/>
          <a:p>
            <a:r>
              <a:rPr lang="zh-CN" altLang="en-US" b="0" i="0">
                <a:solidFill>
                  <a:srgbClr val="555555"/>
                </a:solidFill>
                <a:effectLst/>
                <a:latin typeface="Lato"/>
              </a:rPr>
              <a:t>回顾前面提到的构建视频分析应用，常规方法可能需要根据不同的功能模块采用不同的开发库，并且需要开发者自行管理数据流。如：</a:t>
            </a:r>
            <a:endParaRPr lang="zh-CN" altLang="en-US"/>
          </a:p>
        </p:txBody>
      </p:sp>
      <p:pic>
        <p:nvPicPr>
          <p:cNvPr id="4" name="图片 3">
            <a:extLst>
              <a:ext uri="{FF2B5EF4-FFF2-40B4-BE49-F238E27FC236}">
                <a16:creationId xmlns:a16="http://schemas.microsoft.com/office/drawing/2014/main" id="{5F12CCB9-3B91-4A6C-87B2-783E72054E22}"/>
              </a:ext>
            </a:extLst>
          </p:cNvPr>
          <p:cNvPicPr>
            <a:picLocks noChangeAspect="1"/>
          </p:cNvPicPr>
          <p:nvPr/>
        </p:nvPicPr>
        <p:blipFill rotWithShape="1">
          <a:blip r:embed="rId2">
            <a:extLst>
              <a:ext uri="{28A0092B-C50C-407E-A947-70E740481C1C}">
                <a14:useLocalDpi xmlns:a14="http://schemas.microsoft.com/office/drawing/2010/main" val="0"/>
              </a:ext>
            </a:extLst>
          </a:blip>
          <a:srcRect l="10736" t="7242" r="12079" b="19031"/>
          <a:stretch/>
        </p:blipFill>
        <p:spPr>
          <a:xfrm>
            <a:off x="2295832" y="1918216"/>
            <a:ext cx="7600336" cy="3675614"/>
          </a:xfrm>
          <a:prstGeom prst="rect">
            <a:avLst/>
          </a:prstGeom>
        </p:spPr>
      </p:pic>
      <p:sp>
        <p:nvSpPr>
          <p:cNvPr id="5" name="矩形 4">
            <a:extLst>
              <a:ext uri="{FF2B5EF4-FFF2-40B4-BE49-F238E27FC236}">
                <a16:creationId xmlns:a16="http://schemas.microsoft.com/office/drawing/2014/main" id="{0133273B-C947-428E-BA96-32826267EFF0}"/>
              </a:ext>
            </a:extLst>
          </p:cNvPr>
          <p:cNvSpPr/>
          <p:nvPr/>
        </p:nvSpPr>
        <p:spPr>
          <a:xfrm>
            <a:off x="333374" y="164339"/>
            <a:ext cx="11496675" cy="590550"/>
          </a:xfrm>
          <a:prstGeom prst="rect">
            <a:avLst/>
          </a:prstGeom>
          <a:solidFill>
            <a:srgbClr val="2ACA3D"/>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2800" b="1" i="0">
                <a:solidFill>
                  <a:schemeClr val="bg1"/>
                </a:solidFill>
                <a:effectLst/>
                <a:latin typeface="Lato"/>
              </a:rPr>
              <a:t>六、</a:t>
            </a:r>
            <a:r>
              <a:rPr lang="en-US" altLang="zh-CN" sz="2800" b="1" i="0">
                <a:solidFill>
                  <a:schemeClr val="bg1"/>
                </a:solidFill>
                <a:effectLst/>
                <a:latin typeface="Lato"/>
              </a:rPr>
              <a:t>Gstreamer</a:t>
            </a:r>
            <a:r>
              <a:rPr lang="zh-CN" altLang="en-US" sz="2800" b="1">
                <a:solidFill>
                  <a:schemeClr val="bg1"/>
                </a:solidFill>
                <a:latin typeface="Lato"/>
              </a:rPr>
              <a:t>总结</a:t>
            </a:r>
            <a:endParaRPr lang="zh-CN" altLang="en-US" sz="2800" b="1" i="0">
              <a:solidFill>
                <a:schemeClr val="bg1"/>
              </a:solidFill>
              <a:effectLst/>
              <a:latin typeface="Lato"/>
            </a:endParaRPr>
          </a:p>
        </p:txBody>
      </p:sp>
    </p:spTree>
    <p:extLst>
      <p:ext uri="{BB962C8B-B14F-4D97-AF65-F5344CB8AC3E}">
        <p14:creationId xmlns:p14="http://schemas.microsoft.com/office/powerpoint/2010/main" val="3586013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A741B34-F600-484B-A741-F4ED498DF626}"/>
              </a:ext>
            </a:extLst>
          </p:cNvPr>
          <p:cNvSpPr/>
          <p:nvPr/>
        </p:nvSpPr>
        <p:spPr>
          <a:xfrm>
            <a:off x="333374" y="1015294"/>
            <a:ext cx="11496675" cy="369332"/>
          </a:xfrm>
          <a:prstGeom prst="rect">
            <a:avLst/>
          </a:prstGeom>
          <a:ln>
            <a:solidFill>
              <a:srgbClr val="2ACA3D"/>
            </a:solidFill>
          </a:ln>
        </p:spPr>
        <p:txBody>
          <a:bodyPr wrap="square">
            <a:spAutoFit/>
          </a:bodyPr>
          <a:lstStyle/>
          <a:p>
            <a:r>
              <a:rPr lang="zh-CN" altLang="en-US" b="0" i="0">
                <a:solidFill>
                  <a:srgbClr val="555555"/>
                </a:solidFill>
                <a:effectLst/>
                <a:latin typeface="Lato"/>
              </a:rPr>
              <a:t>当采用</a:t>
            </a:r>
            <a:r>
              <a:rPr lang="en-US" altLang="zh-CN" b="0" i="0">
                <a:solidFill>
                  <a:srgbClr val="555555"/>
                </a:solidFill>
                <a:effectLst/>
                <a:latin typeface="Lato"/>
              </a:rPr>
              <a:t>GStreamer</a:t>
            </a:r>
            <a:r>
              <a:rPr lang="zh-CN" altLang="en-US" b="0" i="0">
                <a:solidFill>
                  <a:srgbClr val="555555"/>
                </a:solidFill>
                <a:effectLst/>
                <a:latin typeface="Lato"/>
              </a:rPr>
              <a:t>之后，实现如下：</a:t>
            </a:r>
            <a:endParaRPr lang="zh-CN" altLang="en-US"/>
          </a:p>
        </p:txBody>
      </p:sp>
      <p:pic>
        <p:nvPicPr>
          <p:cNvPr id="4" name="图片 3">
            <a:extLst>
              <a:ext uri="{FF2B5EF4-FFF2-40B4-BE49-F238E27FC236}">
                <a16:creationId xmlns:a16="http://schemas.microsoft.com/office/drawing/2014/main" id="{C731D25E-8A3C-4A57-B6AD-CAA92F2FB06B}"/>
              </a:ext>
            </a:extLst>
          </p:cNvPr>
          <p:cNvPicPr>
            <a:picLocks noChangeAspect="1"/>
          </p:cNvPicPr>
          <p:nvPr/>
        </p:nvPicPr>
        <p:blipFill rotWithShape="1">
          <a:blip r:embed="rId2">
            <a:extLst>
              <a:ext uri="{28A0092B-C50C-407E-A947-70E740481C1C}">
                <a14:useLocalDpi xmlns:a14="http://schemas.microsoft.com/office/drawing/2010/main" val="0"/>
              </a:ext>
            </a:extLst>
          </a:blip>
          <a:srcRect l="10533" t="7982" r="11143" b="22767"/>
          <a:stretch/>
        </p:blipFill>
        <p:spPr>
          <a:xfrm>
            <a:off x="2252046" y="1555311"/>
            <a:ext cx="7659330" cy="3428754"/>
          </a:xfrm>
          <a:prstGeom prst="rect">
            <a:avLst/>
          </a:prstGeom>
        </p:spPr>
      </p:pic>
      <p:sp>
        <p:nvSpPr>
          <p:cNvPr id="5" name="矩形 4">
            <a:extLst>
              <a:ext uri="{FF2B5EF4-FFF2-40B4-BE49-F238E27FC236}">
                <a16:creationId xmlns:a16="http://schemas.microsoft.com/office/drawing/2014/main" id="{A369C143-3208-4635-8B38-2228133870CA}"/>
              </a:ext>
            </a:extLst>
          </p:cNvPr>
          <p:cNvSpPr/>
          <p:nvPr/>
        </p:nvSpPr>
        <p:spPr>
          <a:xfrm>
            <a:off x="333374" y="164339"/>
            <a:ext cx="11496675" cy="590550"/>
          </a:xfrm>
          <a:prstGeom prst="rect">
            <a:avLst/>
          </a:prstGeom>
          <a:solidFill>
            <a:srgbClr val="2ACA3D"/>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2800" b="1" i="0">
                <a:solidFill>
                  <a:schemeClr val="bg1"/>
                </a:solidFill>
                <a:effectLst/>
                <a:latin typeface="Lato"/>
              </a:rPr>
              <a:t>六、</a:t>
            </a:r>
            <a:r>
              <a:rPr lang="en-US" altLang="zh-CN" sz="2800" b="1" i="0">
                <a:solidFill>
                  <a:schemeClr val="bg1"/>
                </a:solidFill>
                <a:effectLst/>
                <a:latin typeface="Lato"/>
              </a:rPr>
              <a:t>Gstreamer</a:t>
            </a:r>
            <a:r>
              <a:rPr lang="zh-CN" altLang="en-US" sz="2800" b="1">
                <a:solidFill>
                  <a:schemeClr val="bg1"/>
                </a:solidFill>
                <a:latin typeface="Lato"/>
              </a:rPr>
              <a:t>总结</a:t>
            </a:r>
            <a:endParaRPr lang="zh-CN" altLang="en-US" sz="2800" b="1" i="0">
              <a:solidFill>
                <a:schemeClr val="bg1"/>
              </a:solidFill>
              <a:effectLst/>
              <a:latin typeface="Lato"/>
            </a:endParaRPr>
          </a:p>
        </p:txBody>
      </p:sp>
      <p:sp>
        <p:nvSpPr>
          <p:cNvPr id="6" name="矩形 5">
            <a:extLst>
              <a:ext uri="{FF2B5EF4-FFF2-40B4-BE49-F238E27FC236}">
                <a16:creationId xmlns:a16="http://schemas.microsoft.com/office/drawing/2014/main" id="{C77848C6-742F-4C73-A823-FA91D62C516C}"/>
              </a:ext>
            </a:extLst>
          </p:cNvPr>
          <p:cNvSpPr/>
          <p:nvPr/>
        </p:nvSpPr>
        <p:spPr>
          <a:xfrm>
            <a:off x="333374" y="5493332"/>
            <a:ext cx="11496674" cy="1200329"/>
          </a:xfrm>
          <a:prstGeom prst="rect">
            <a:avLst/>
          </a:prstGeom>
          <a:ln>
            <a:solidFill>
              <a:srgbClr val="2ACA3D"/>
            </a:solidFill>
          </a:ln>
        </p:spPr>
        <p:txBody>
          <a:bodyPr wrap="square">
            <a:spAutoFit/>
          </a:bodyPr>
          <a:lstStyle/>
          <a:p>
            <a:pPr algn="just"/>
            <a:r>
              <a:rPr lang="zh-CN" altLang="en-US" b="0" i="0">
                <a:solidFill>
                  <a:srgbClr val="555555"/>
                </a:solidFill>
                <a:effectLst/>
                <a:latin typeface="Lato"/>
              </a:rPr>
              <a:t>借助</a:t>
            </a:r>
            <a:r>
              <a:rPr lang="en-US" altLang="zh-CN" b="0" i="0">
                <a:solidFill>
                  <a:srgbClr val="555555"/>
                </a:solidFill>
                <a:effectLst/>
                <a:latin typeface="Lato"/>
              </a:rPr>
              <a:t>GStreamer</a:t>
            </a:r>
            <a:r>
              <a:rPr lang="zh-CN" altLang="en-US" b="0" i="0">
                <a:solidFill>
                  <a:srgbClr val="555555"/>
                </a:solidFill>
                <a:effectLst/>
                <a:latin typeface="Lato"/>
              </a:rPr>
              <a:t>本身自带的插件，可以满足开发需求，且数据流的管理由</a:t>
            </a:r>
            <a:r>
              <a:rPr lang="en-US" altLang="zh-CN" b="0" i="0">
                <a:solidFill>
                  <a:srgbClr val="555555"/>
                </a:solidFill>
                <a:effectLst/>
                <a:latin typeface="Lato"/>
              </a:rPr>
              <a:t>GStreamer</a:t>
            </a:r>
            <a:r>
              <a:rPr lang="zh-CN" altLang="en-US" b="0" i="0">
                <a:solidFill>
                  <a:srgbClr val="555555"/>
                </a:solidFill>
                <a:effectLst/>
                <a:latin typeface="Lato"/>
              </a:rPr>
              <a:t>内部完成，不需要用户自行管理。</a:t>
            </a:r>
          </a:p>
          <a:p>
            <a:pPr algn="just"/>
            <a:r>
              <a:rPr lang="zh-CN" altLang="en-US" b="0" i="0">
                <a:solidFill>
                  <a:srgbClr val="555555"/>
                </a:solidFill>
                <a:effectLst/>
                <a:latin typeface="Lato"/>
              </a:rPr>
              <a:t>通过前面的介绍，对</a:t>
            </a:r>
            <a:r>
              <a:rPr lang="en-US" altLang="zh-CN" b="0" i="0">
                <a:solidFill>
                  <a:srgbClr val="555555"/>
                </a:solidFill>
                <a:effectLst/>
                <a:latin typeface="Lato"/>
              </a:rPr>
              <a:t>GStreamer</a:t>
            </a:r>
            <a:r>
              <a:rPr lang="zh-CN" altLang="en-US" b="0" i="0">
                <a:solidFill>
                  <a:srgbClr val="555555"/>
                </a:solidFill>
                <a:effectLst/>
                <a:latin typeface="Lato"/>
              </a:rPr>
              <a:t>有了一个初步的了解。通过管线机制，能够快速组织各种组件，完成开发目标。当需要自定义功能时，可以自己编写插件，注册到</a:t>
            </a:r>
            <a:r>
              <a:rPr lang="en-US" altLang="zh-CN" b="0" i="0">
                <a:solidFill>
                  <a:srgbClr val="555555"/>
                </a:solidFill>
                <a:effectLst/>
                <a:latin typeface="Lato"/>
              </a:rPr>
              <a:t>GStreamer</a:t>
            </a:r>
            <a:r>
              <a:rPr lang="zh-CN" altLang="en-US" b="0" i="0">
                <a:solidFill>
                  <a:srgbClr val="555555"/>
                </a:solidFill>
                <a:effectLst/>
                <a:latin typeface="Lato"/>
              </a:rPr>
              <a:t>中，实现特定功能。</a:t>
            </a:r>
          </a:p>
        </p:txBody>
      </p:sp>
    </p:spTree>
    <p:extLst>
      <p:ext uri="{BB962C8B-B14F-4D97-AF65-F5344CB8AC3E}">
        <p14:creationId xmlns:p14="http://schemas.microsoft.com/office/powerpoint/2010/main" val="2528130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D2EB68A-9F5D-4B7E-9C8E-1A88573D5578}"/>
              </a:ext>
            </a:extLst>
          </p:cNvPr>
          <p:cNvSpPr/>
          <p:nvPr/>
        </p:nvSpPr>
        <p:spPr>
          <a:xfrm>
            <a:off x="333375" y="958516"/>
            <a:ext cx="11496674" cy="1477328"/>
          </a:xfrm>
          <a:prstGeom prst="rect">
            <a:avLst/>
          </a:prstGeom>
          <a:ln>
            <a:solidFill>
              <a:srgbClr val="2ACA3D"/>
            </a:solidFill>
          </a:ln>
        </p:spPr>
        <p:txBody>
          <a:bodyPr wrap="square">
            <a:spAutoFit/>
          </a:bodyPr>
          <a:lstStyle/>
          <a:p>
            <a:pPr algn="just"/>
            <a:r>
              <a:rPr lang="en-US" altLang="zh-CN" b="0" i="0">
                <a:solidFill>
                  <a:srgbClr val="555555"/>
                </a:solidFill>
                <a:effectLst/>
                <a:latin typeface="Lato"/>
              </a:rPr>
              <a:t>DeepStream</a:t>
            </a:r>
            <a:r>
              <a:rPr lang="zh-CN" altLang="en-US" b="0" i="0">
                <a:solidFill>
                  <a:srgbClr val="555555"/>
                </a:solidFill>
                <a:effectLst/>
                <a:latin typeface="Lato"/>
              </a:rPr>
              <a:t>是</a:t>
            </a:r>
            <a:r>
              <a:rPr lang="en-US" altLang="zh-CN" b="0" i="0">
                <a:solidFill>
                  <a:srgbClr val="555555"/>
                </a:solidFill>
                <a:effectLst/>
                <a:latin typeface="Lato"/>
              </a:rPr>
              <a:t>NVIDIA</a:t>
            </a:r>
            <a:r>
              <a:rPr lang="zh-CN" altLang="en-US" b="0" i="0">
                <a:solidFill>
                  <a:srgbClr val="555555"/>
                </a:solidFill>
                <a:effectLst/>
                <a:latin typeface="Lato"/>
              </a:rPr>
              <a:t>推出的一个针对智能视频分析应用和多传感器处理的工具包，其主要特性为能够利用硬件加速技术将深度神经网络与其他的复杂处理任务带入流处理管道，让用户更专注于构建神经网络任务，而不是从头开始搭建端到端的解决方案。</a:t>
            </a:r>
            <a:endParaRPr lang="en-US" altLang="zh-CN" b="0" i="0">
              <a:solidFill>
                <a:srgbClr val="555555"/>
              </a:solidFill>
              <a:effectLst/>
              <a:latin typeface="Lato"/>
            </a:endParaRPr>
          </a:p>
          <a:p>
            <a:pPr algn="just"/>
            <a:endParaRPr lang="en-US" altLang="zh-CN">
              <a:solidFill>
                <a:srgbClr val="555555"/>
              </a:solidFill>
              <a:latin typeface="Lato"/>
            </a:endParaRPr>
          </a:p>
          <a:p>
            <a:pPr algn="just"/>
            <a:r>
              <a:rPr lang="en-US" altLang="zh-CN" b="0" i="0">
                <a:solidFill>
                  <a:srgbClr val="555555"/>
                </a:solidFill>
                <a:effectLst/>
                <a:latin typeface="Lato"/>
              </a:rPr>
              <a:t>DeepStream</a:t>
            </a:r>
            <a:r>
              <a:rPr lang="zh-CN" altLang="en-US" b="0" i="0">
                <a:solidFill>
                  <a:srgbClr val="555555"/>
                </a:solidFill>
                <a:effectLst/>
                <a:latin typeface="Lato"/>
              </a:rPr>
              <a:t>的典型应用架构如图所示：</a:t>
            </a:r>
          </a:p>
        </p:txBody>
      </p:sp>
      <p:pic>
        <p:nvPicPr>
          <p:cNvPr id="5" name="图片 4">
            <a:extLst>
              <a:ext uri="{FF2B5EF4-FFF2-40B4-BE49-F238E27FC236}">
                <a16:creationId xmlns:a16="http://schemas.microsoft.com/office/drawing/2014/main" id="{B3AB554E-E90F-4E66-9A43-F3AAE52DD4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950" y="2639471"/>
            <a:ext cx="10165522" cy="3886140"/>
          </a:xfrm>
          <a:prstGeom prst="rect">
            <a:avLst/>
          </a:prstGeom>
        </p:spPr>
      </p:pic>
      <p:sp>
        <p:nvSpPr>
          <p:cNvPr id="6" name="矩形 5">
            <a:extLst>
              <a:ext uri="{FF2B5EF4-FFF2-40B4-BE49-F238E27FC236}">
                <a16:creationId xmlns:a16="http://schemas.microsoft.com/office/drawing/2014/main" id="{AEC9574B-E561-4540-8576-4B93977235E7}"/>
              </a:ext>
            </a:extLst>
          </p:cNvPr>
          <p:cNvSpPr/>
          <p:nvPr/>
        </p:nvSpPr>
        <p:spPr>
          <a:xfrm>
            <a:off x="333374" y="164339"/>
            <a:ext cx="11496675" cy="590550"/>
          </a:xfrm>
          <a:prstGeom prst="rect">
            <a:avLst/>
          </a:prstGeom>
          <a:solidFill>
            <a:srgbClr val="2ACA3D"/>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2800" b="1" i="0">
                <a:solidFill>
                  <a:schemeClr val="bg1"/>
                </a:solidFill>
                <a:effectLst/>
                <a:latin typeface="Lato"/>
              </a:rPr>
              <a:t>七、</a:t>
            </a:r>
            <a:r>
              <a:rPr lang="en-US" altLang="zh-CN" sz="2800" b="1" i="0">
                <a:solidFill>
                  <a:schemeClr val="bg1"/>
                </a:solidFill>
                <a:effectLst/>
                <a:latin typeface="Lato"/>
              </a:rPr>
              <a:t>DeepStream</a:t>
            </a:r>
            <a:r>
              <a:rPr lang="zh-CN" altLang="en-US" sz="2800" b="1" i="0">
                <a:solidFill>
                  <a:schemeClr val="bg1"/>
                </a:solidFill>
                <a:effectLst/>
                <a:latin typeface="Lato"/>
              </a:rPr>
              <a:t>简介与框架</a:t>
            </a:r>
          </a:p>
        </p:txBody>
      </p:sp>
    </p:spTree>
    <p:extLst>
      <p:ext uri="{BB962C8B-B14F-4D97-AF65-F5344CB8AC3E}">
        <p14:creationId xmlns:p14="http://schemas.microsoft.com/office/powerpoint/2010/main" val="3834552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F24694A-932E-41F8-9E99-D717EA097675}"/>
              </a:ext>
            </a:extLst>
          </p:cNvPr>
          <p:cNvSpPr/>
          <p:nvPr/>
        </p:nvSpPr>
        <p:spPr>
          <a:xfrm>
            <a:off x="333373" y="1028343"/>
            <a:ext cx="11496675" cy="5078313"/>
          </a:xfrm>
          <a:prstGeom prst="rect">
            <a:avLst/>
          </a:prstGeom>
          <a:ln>
            <a:solidFill>
              <a:srgbClr val="2ACA3D"/>
            </a:solidFill>
          </a:ln>
        </p:spPr>
        <p:txBody>
          <a:bodyPr wrap="square">
            <a:spAutoFit/>
          </a:bodyPr>
          <a:lstStyle/>
          <a:p>
            <a:pPr algn="just"/>
            <a:r>
              <a:rPr lang="zh-CN" altLang="en-US" b="0" i="0">
                <a:solidFill>
                  <a:srgbClr val="555555"/>
                </a:solidFill>
                <a:effectLst/>
                <a:latin typeface="Lato"/>
              </a:rPr>
              <a:t>从本质上来说</a:t>
            </a:r>
            <a:r>
              <a:rPr lang="en-US" altLang="zh-CN" b="0" i="0">
                <a:solidFill>
                  <a:srgbClr val="555555"/>
                </a:solidFill>
                <a:effectLst/>
                <a:latin typeface="Lato"/>
              </a:rPr>
              <a:t>DeepStream</a:t>
            </a:r>
            <a:r>
              <a:rPr lang="zh-CN" altLang="en-US" b="0" i="0">
                <a:solidFill>
                  <a:srgbClr val="555555"/>
                </a:solidFill>
                <a:effectLst/>
                <a:latin typeface="Lato"/>
              </a:rPr>
              <a:t>是</a:t>
            </a:r>
            <a:r>
              <a:rPr lang="en-US" altLang="zh-CN" b="0" i="0">
                <a:solidFill>
                  <a:srgbClr val="555555"/>
                </a:solidFill>
                <a:effectLst/>
                <a:latin typeface="Lato"/>
              </a:rPr>
              <a:t>NVIDIA</a:t>
            </a:r>
            <a:r>
              <a:rPr lang="zh-CN" altLang="en-US" b="0" i="0">
                <a:solidFill>
                  <a:srgbClr val="555555"/>
                </a:solidFill>
                <a:effectLst/>
                <a:latin typeface="Lato"/>
              </a:rPr>
              <a:t>基于</a:t>
            </a:r>
            <a:r>
              <a:rPr lang="en-US" altLang="zh-CN" b="0" i="0">
                <a:solidFill>
                  <a:srgbClr val="555555"/>
                </a:solidFill>
                <a:effectLst/>
                <a:latin typeface="Lato"/>
              </a:rPr>
              <a:t>GStreamer</a:t>
            </a:r>
            <a:r>
              <a:rPr lang="zh-CN" altLang="en-US" b="0" i="0">
                <a:solidFill>
                  <a:srgbClr val="555555"/>
                </a:solidFill>
                <a:effectLst/>
                <a:latin typeface="Lato"/>
              </a:rPr>
              <a:t>的插件系统开发的，自然也继承了</a:t>
            </a:r>
            <a:r>
              <a:rPr lang="en-US" altLang="zh-CN" b="0" i="0">
                <a:solidFill>
                  <a:srgbClr val="555555"/>
                </a:solidFill>
                <a:effectLst/>
                <a:latin typeface="Lato"/>
              </a:rPr>
              <a:t>GStreamer</a:t>
            </a:r>
            <a:r>
              <a:rPr lang="zh-CN" altLang="en-US" b="0" i="0">
                <a:solidFill>
                  <a:srgbClr val="555555"/>
                </a:solidFill>
                <a:effectLst/>
                <a:latin typeface="Lato"/>
              </a:rPr>
              <a:t>的特性。</a:t>
            </a:r>
            <a:r>
              <a:rPr lang="en-US" altLang="zh-CN" b="0" i="0">
                <a:solidFill>
                  <a:srgbClr val="555555"/>
                </a:solidFill>
                <a:effectLst/>
                <a:latin typeface="Lato"/>
              </a:rPr>
              <a:t>NVIDIA</a:t>
            </a:r>
            <a:r>
              <a:rPr lang="zh-CN" altLang="en-US" b="0" i="0">
                <a:solidFill>
                  <a:srgbClr val="555555"/>
                </a:solidFill>
                <a:effectLst/>
                <a:latin typeface="Lato"/>
              </a:rPr>
              <a:t>将自家的技术，如：</a:t>
            </a:r>
            <a:r>
              <a:rPr lang="en-US" altLang="zh-CN" b="0" i="0">
                <a:solidFill>
                  <a:srgbClr val="555555"/>
                </a:solidFill>
                <a:effectLst/>
                <a:latin typeface="Lato"/>
              </a:rPr>
              <a:t>TensorRT, cuDNN</a:t>
            </a:r>
            <a:r>
              <a:rPr lang="zh-CN" altLang="en-US" b="0" i="0">
                <a:solidFill>
                  <a:srgbClr val="555555"/>
                </a:solidFill>
                <a:effectLst/>
                <a:latin typeface="Lato"/>
              </a:rPr>
              <a:t>，</a:t>
            </a:r>
            <a:r>
              <a:rPr lang="en-US" altLang="zh-CN" b="0" i="0">
                <a:solidFill>
                  <a:srgbClr val="555555"/>
                </a:solidFill>
                <a:effectLst/>
                <a:latin typeface="Lato"/>
              </a:rPr>
              <a:t>CUDA, Video SDK</a:t>
            </a:r>
            <a:r>
              <a:rPr lang="zh-CN" altLang="en-US" b="0" i="0">
                <a:solidFill>
                  <a:srgbClr val="555555"/>
                </a:solidFill>
                <a:effectLst/>
                <a:latin typeface="Lato"/>
              </a:rPr>
              <a:t>等以插件的形式集成进</a:t>
            </a:r>
            <a:r>
              <a:rPr lang="en-US" altLang="zh-CN" b="0" i="0">
                <a:solidFill>
                  <a:srgbClr val="555555"/>
                </a:solidFill>
                <a:effectLst/>
                <a:latin typeface="Lato"/>
              </a:rPr>
              <a:t>GStreamer</a:t>
            </a:r>
            <a:r>
              <a:rPr lang="zh-CN" altLang="en-US" b="0" i="0">
                <a:solidFill>
                  <a:srgbClr val="555555"/>
                </a:solidFill>
                <a:effectLst/>
                <a:latin typeface="Lato"/>
              </a:rPr>
              <a:t>当中，以管线的形式进行智能视频分析应用的开发，将各个功能封装成组件，通过将对应功能的组件插入管线中，启动管线使数据按照要求在管线内流动，数据经过解析、编解码、预处理、算法处理后进行图像渲染或者发送到云端。</a:t>
            </a:r>
            <a:endParaRPr lang="en-US" altLang="zh-CN" b="0" i="0">
              <a:solidFill>
                <a:srgbClr val="555555"/>
              </a:solidFill>
              <a:effectLst/>
              <a:latin typeface="Lato"/>
            </a:endParaRPr>
          </a:p>
          <a:p>
            <a:pPr algn="just"/>
            <a:endParaRPr lang="en-US" altLang="zh-CN">
              <a:solidFill>
                <a:srgbClr val="555555"/>
              </a:solidFill>
              <a:latin typeface="Lato"/>
            </a:endParaRPr>
          </a:p>
          <a:p>
            <a:pPr algn="just"/>
            <a:r>
              <a:rPr lang="zh-CN" altLang="en-US" b="0" i="0">
                <a:solidFill>
                  <a:srgbClr val="555555"/>
                </a:solidFill>
                <a:effectLst/>
                <a:latin typeface="Lato"/>
              </a:rPr>
              <a:t>下面对上述架构中的模块进行简要说明：</a:t>
            </a:r>
          </a:p>
          <a:p>
            <a:pPr marL="285750" indent="-285750" algn="just">
              <a:buFont typeface="Arial" panose="020B0604020202020204" pitchFamily="34" charset="0"/>
              <a:buChar char="•"/>
            </a:pPr>
            <a:r>
              <a:rPr lang="en-US" altLang="zh-CN" b="0" i="0">
                <a:solidFill>
                  <a:srgbClr val="555555"/>
                </a:solidFill>
                <a:effectLst/>
                <a:latin typeface="Lato"/>
              </a:rPr>
              <a:t>Video Decode: </a:t>
            </a:r>
            <a:r>
              <a:rPr lang="zh-CN" altLang="en-US" b="0" i="0">
                <a:solidFill>
                  <a:srgbClr val="555555"/>
                </a:solidFill>
                <a:effectLst/>
                <a:latin typeface="Lato"/>
              </a:rPr>
              <a:t>视频解码模块。支持摄像头输入，</a:t>
            </a:r>
            <a:r>
              <a:rPr lang="en-US" altLang="zh-CN" b="0" i="0">
                <a:solidFill>
                  <a:srgbClr val="555555"/>
                </a:solidFill>
                <a:effectLst/>
                <a:latin typeface="Lato"/>
              </a:rPr>
              <a:t>RTSP</a:t>
            </a:r>
            <a:r>
              <a:rPr lang="zh-CN" altLang="en-US" b="0" i="0">
                <a:solidFill>
                  <a:srgbClr val="555555"/>
                </a:solidFill>
                <a:effectLst/>
                <a:latin typeface="Lato"/>
              </a:rPr>
              <a:t>格式输入，视频文件输入。</a:t>
            </a:r>
          </a:p>
          <a:p>
            <a:pPr marL="285750" indent="-285750" algn="just">
              <a:buFont typeface="Arial" panose="020B0604020202020204" pitchFamily="34" charset="0"/>
              <a:buChar char="•"/>
            </a:pPr>
            <a:r>
              <a:rPr lang="en-US" altLang="zh-CN" b="0" i="0">
                <a:solidFill>
                  <a:srgbClr val="555555"/>
                </a:solidFill>
                <a:effectLst/>
                <a:latin typeface="Lato"/>
              </a:rPr>
              <a:t>Stream Mux: </a:t>
            </a:r>
            <a:r>
              <a:rPr lang="zh-CN" altLang="en-US" b="0" i="0">
                <a:solidFill>
                  <a:srgbClr val="555555"/>
                </a:solidFill>
                <a:effectLst/>
                <a:latin typeface="Lato"/>
              </a:rPr>
              <a:t>数据聚合模块。能够将多路视频数据图像进行聚合，以批量的形式提供给下游推理引擎进行算法推理。</a:t>
            </a:r>
          </a:p>
          <a:p>
            <a:pPr marL="285750" indent="-285750" algn="just">
              <a:buFont typeface="Arial" panose="020B0604020202020204" pitchFamily="34" charset="0"/>
              <a:buChar char="•"/>
            </a:pPr>
            <a:r>
              <a:rPr lang="en-US" altLang="zh-CN" b="0" i="0">
                <a:solidFill>
                  <a:srgbClr val="555555"/>
                </a:solidFill>
                <a:effectLst/>
                <a:latin typeface="Lato"/>
              </a:rPr>
              <a:t>Primary Detector: </a:t>
            </a:r>
            <a:r>
              <a:rPr lang="zh-CN" altLang="en-US" b="0" i="0">
                <a:solidFill>
                  <a:srgbClr val="555555"/>
                </a:solidFill>
                <a:effectLst/>
                <a:latin typeface="Lato"/>
              </a:rPr>
              <a:t>一级检测。基于</a:t>
            </a:r>
            <a:r>
              <a:rPr lang="en-US" altLang="zh-CN" b="0" i="0">
                <a:solidFill>
                  <a:srgbClr val="555555"/>
                </a:solidFill>
                <a:effectLst/>
                <a:latin typeface="Lato"/>
              </a:rPr>
              <a:t>TensorRT</a:t>
            </a:r>
            <a:r>
              <a:rPr lang="zh-CN" altLang="en-US" b="0" i="0">
                <a:solidFill>
                  <a:srgbClr val="555555"/>
                </a:solidFill>
                <a:effectLst/>
                <a:latin typeface="Lato"/>
              </a:rPr>
              <a:t>的神经网络推理引擎，主要实现对图像中的目标进行检测。</a:t>
            </a:r>
          </a:p>
          <a:p>
            <a:pPr marL="285750" indent="-285750" algn="just">
              <a:buFont typeface="Arial" panose="020B0604020202020204" pitchFamily="34" charset="0"/>
              <a:buChar char="•"/>
            </a:pPr>
            <a:r>
              <a:rPr lang="en-US" altLang="zh-CN" b="0" i="0">
                <a:solidFill>
                  <a:srgbClr val="555555"/>
                </a:solidFill>
                <a:effectLst/>
                <a:latin typeface="Lato"/>
              </a:rPr>
              <a:t>Object Tracker: </a:t>
            </a:r>
            <a:r>
              <a:rPr lang="zh-CN" altLang="en-US" b="0" i="0">
                <a:solidFill>
                  <a:srgbClr val="555555"/>
                </a:solidFill>
                <a:effectLst/>
                <a:latin typeface="Lato"/>
              </a:rPr>
              <a:t>目标跟踪。对检测的目标进行跟踪，基于</a:t>
            </a:r>
            <a:r>
              <a:rPr lang="en-US" altLang="zh-CN" b="0" i="0">
                <a:solidFill>
                  <a:srgbClr val="555555"/>
                </a:solidFill>
                <a:effectLst/>
                <a:latin typeface="Lato"/>
              </a:rPr>
              <a:t>OpenCV</a:t>
            </a:r>
            <a:r>
              <a:rPr lang="zh-CN" altLang="en-US" b="0" i="0">
                <a:solidFill>
                  <a:srgbClr val="555555"/>
                </a:solidFill>
                <a:effectLst/>
                <a:latin typeface="Lato"/>
              </a:rPr>
              <a:t>实现。</a:t>
            </a:r>
          </a:p>
          <a:p>
            <a:pPr marL="285750" indent="-285750" algn="just">
              <a:buFont typeface="Arial" panose="020B0604020202020204" pitchFamily="34" charset="0"/>
              <a:buChar char="•"/>
            </a:pPr>
            <a:r>
              <a:rPr lang="en-US" altLang="zh-CN" b="0" i="0">
                <a:solidFill>
                  <a:srgbClr val="555555"/>
                </a:solidFill>
                <a:effectLst/>
                <a:latin typeface="Lato"/>
              </a:rPr>
              <a:t>Secondary Classifiers: </a:t>
            </a:r>
            <a:r>
              <a:rPr lang="zh-CN" altLang="en-US" b="0" i="0">
                <a:solidFill>
                  <a:srgbClr val="555555"/>
                </a:solidFill>
                <a:effectLst/>
                <a:latin typeface="Lato"/>
              </a:rPr>
              <a:t>二级分类。基于</a:t>
            </a:r>
            <a:r>
              <a:rPr lang="en-US" altLang="zh-CN" b="0" i="0">
                <a:solidFill>
                  <a:srgbClr val="555555"/>
                </a:solidFill>
                <a:effectLst/>
                <a:latin typeface="Lato"/>
              </a:rPr>
              <a:t>TensorRT</a:t>
            </a:r>
            <a:r>
              <a:rPr lang="zh-CN" altLang="en-US" b="0" i="0">
                <a:solidFill>
                  <a:srgbClr val="555555"/>
                </a:solidFill>
                <a:effectLst/>
                <a:latin typeface="Lato"/>
              </a:rPr>
              <a:t>的神经网络推理引擎，在一级检测的基础上对目标进行分类，或者结构化信息提取。</a:t>
            </a:r>
          </a:p>
          <a:p>
            <a:pPr marL="285750" indent="-285750" algn="just">
              <a:buFont typeface="Arial" panose="020B0604020202020204" pitchFamily="34" charset="0"/>
              <a:buChar char="•"/>
            </a:pPr>
            <a:r>
              <a:rPr lang="en-US" altLang="zh-CN" b="0" i="0">
                <a:solidFill>
                  <a:srgbClr val="555555"/>
                </a:solidFill>
                <a:effectLst/>
                <a:latin typeface="Lato"/>
              </a:rPr>
              <a:t>Tiler: </a:t>
            </a:r>
            <a:r>
              <a:rPr lang="zh-CN" altLang="en-US" b="0" i="0">
                <a:solidFill>
                  <a:srgbClr val="555555"/>
                </a:solidFill>
                <a:effectLst/>
                <a:latin typeface="Lato"/>
              </a:rPr>
              <a:t>视频阵列。将多个视频以阵列的形式进行组合，形成照片墙。</a:t>
            </a:r>
          </a:p>
          <a:p>
            <a:pPr marL="285750" indent="-285750" algn="just">
              <a:buFont typeface="Arial" panose="020B0604020202020204" pitchFamily="34" charset="0"/>
              <a:buChar char="•"/>
            </a:pPr>
            <a:r>
              <a:rPr lang="en-US" altLang="zh-CN" b="0" i="0">
                <a:solidFill>
                  <a:srgbClr val="555555"/>
                </a:solidFill>
                <a:effectLst/>
                <a:latin typeface="Lato"/>
              </a:rPr>
              <a:t>OnScrenn Display: </a:t>
            </a:r>
            <a:r>
              <a:rPr lang="zh-CN" altLang="en-US" b="0" i="0">
                <a:solidFill>
                  <a:srgbClr val="555555"/>
                </a:solidFill>
                <a:effectLst/>
                <a:latin typeface="Lato"/>
              </a:rPr>
              <a:t>视频结构化信息叠加。能够将结构化信息叠加在视频上，例如画矩形框，叠加文字信息等。</a:t>
            </a:r>
          </a:p>
          <a:p>
            <a:pPr marL="285750" indent="-285750" algn="just">
              <a:buFont typeface="Arial" panose="020B0604020202020204" pitchFamily="34" charset="0"/>
              <a:buChar char="•"/>
            </a:pPr>
            <a:r>
              <a:rPr lang="en-US" altLang="zh-CN" b="0" i="0">
                <a:solidFill>
                  <a:srgbClr val="555555"/>
                </a:solidFill>
                <a:effectLst/>
                <a:latin typeface="Lato"/>
              </a:rPr>
              <a:t>Renderer: </a:t>
            </a:r>
            <a:r>
              <a:rPr lang="zh-CN" altLang="en-US" b="0" i="0">
                <a:solidFill>
                  <a:srgbClr val="555555"/>
                </a:solidFill>
                <a:effectLst/>
                <a:latin typeface="Lato"/>
              </a:rPr>
              <a:t>视频渲染。对接受到的视频帧进行渲染并显示。</a:t>
            </a:r>
          </a:p>
          <a:p>
            <a:pPr marL="285750" indent="-285750" algn="just">
              <a:buFont typeface="Arial" panose="020B0604020202020204" pitchFamily="34" charset="0"/>
              <a:buChar char="•"/>
            </a:pPr>
            <a:r>
              <a:rPr lang="en-US" altLang="zh-CN" b="0" i="0">
                <a:solidFill>
                  <a:srgbClr val="555555"/>
                </a:solidFill>
                <a:effectLst/>
                <a:latin typeface="Lato"/>
              </a:rPr>
              <a:t>Message Converter: </a:t>
            </a:r>
            <a:r>
              <a:rPr lang="zh-CN" altLang="en-US" b="0" i="0">
                <a:solidFill>
                  <a:srgbClr val="555555"/>
                </a:solidFill>
                <a:effectLst/>
                <a:latin typeface="Lato"/>
              </a:rPr>
              <a:t>消息转换。将视频结构化信息转换成对应的消息格式，如</a:t>
            </a:r>
            <a:r>
              <a:rPr lang="en-US" altLang="zh-CN" b="0" i="0">
                <a:solidFill>
                  <a:srgbClr val="555555"/>
                </a:solidFill>
                <a:effectLst/>
                <a:latin typeface="Lato"/>
              </a:rPr>
              <a:t>JSON</a:t>
            </a:r>
            <a:r>
              <a:rPr lang="zh-CN" altLang="en-US" b="0" i="0">
                <a:solidFill>
                  <a:srgbClr val="555555"/>
                </a:solidFill>
                <a:effectLst/>
                <a:latin typeface="Lato"/>
              </a:rPr>
              <a:t>。</a:t>
            </a:r>
          </a:p>
          <a:p>
            <a:pPr marL="285750" indent="-285750" algn="just">
              <a:buFont typeface="Arial" panose="020B0604020202020204" pitchFamily="34" charset="0"/>
              <a:buChar char="•"/>
            </a:pPr>
            <a:r>
              <a:rPr lang="en-US" altLang="zh-CN" b="0" i="0">
                <a:solidFill>
                  <a:srgbClr val="555555"/>
                </a:solidFill>
                <a:effectLst/>
                <a:latin typeface="Lato"/>
              </a:rPr>
              <a:t>Message Broker: </a:t>
            </a:r>
            <a:r>
              <a:rPr lang="zh-CN" altLang="en-US" b="0" i="0">
                <a:solidFill>
                  <a:srgbClr val="555555"/>
                </a:solidFill>
                <a:effectLst/>
                <a:latin typeface="Lato"/>
              </a:rPr>
              <a:t>消息发送。将视频结构化信息等发送到云端。</a:t>
            </a:r>
          </a:p>
        </p:txBody>
      </p:sp>
      <p:sp>
        <p:nvSpPr>
          <p:cNvPr id="3" name="矩形 2">
            <a:extLst>
              <a:ext uri="{FF2B5EF4-FFF2-40B4-BE49-F238E27FC236}">
                <a16:creationId xmlns:a16="http://schemas.microsoft.com/office/drawing/2014/main" id="{00BD6B6A-2EC3-48FF-ABB3-CA274545B149}"/>
              </a:ext>
            </a:extLst>
          </p:cNvPr>
          <p:cNvSpPr/>
          <p:nvPr/>
        </p:nvSpPr>
        <p:spPr>
          <a:xfrm>
            <a:off x="333374" y="164339"/>
            <a:ext cx="11496675" cy="590550"/>
          </a:xfrm>
          <a:prstGeom prst="rect">
            <a:avLst/>
          </a:prstGeom>
          <a:solidFill>
            <a:srgbClr val="2ACA3D"/>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2800" b="1" i="0">
                <a:solidFill>
                  <a:schemeClr val="bg1"/>
                </a:solidFill>
                <a:effectLst/>
                <a:latin typeface="Lato"/>
              </a:rPr>
              <a:t>七、</a:t>
            </a:r>
            <a:r>
              <a:rPr lang="en-US" altLang="zh-CN" sz="2800" b="1" i="0">
                <a:solidFill>
                  <a:schemeClr val="bg1"/>
                </a:solidFill>
                <a:effectLst/>
                <a:latin typeface="Lato"/>
              </a:rPr>
              <a:t>DeepStream</a:t>
            </a:r>
            <a:r>
              <a:rPr lang="zh-CN" altLang="en-US" sz="2800" b="1" i="0">
                <a:solidFill>
                  <a:schemeClr val="bg1"/>
                </a:solidFill>
                <a:effectLst/>
                <a:latin typeface="Lato"/>
              </a:rPr>
              <a:t>简介与框架</a:t>
            </a:r>
          </a:p>
        </p:txBody>
      </p:sp>
    </p:spTree>
    <p:extLst>
      <p:ext uri="{BB962C8B-B14F-4D97-AF65-F5344CB8AC3E}">
        <p14:creationId xmlns:p14="http://schemas.microsoft.com/office/powerpoint/2010/main" val="1124206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6D230D6-B7F0-4930-A2FE-C4173900D662}"/>
              </a:ext>
            </a:extLst>
          </p:cNvPr>
          <p:cNvSpPr/>
          <p:nvPr/>
        </p:nvSpPr>
        <p:spPr>
          <a:xfrm>
            <a:off x="333373" y="1137126"/>
            <a:ext cx="11496675" cy="646331"/>
          </a:xfrm>
          <a:prstGeom prst="rect">
            <a:avLst/>
          </a:prstGeom>
          <a:ln>
            <a:solidFill>
              <a:srgbClr val="2ACA3D"/>
            </a:solidFill>
          </a:ln>
        </p:spPr>
        <p:txBody>
          <a:bodyPr wrap="square">
            <a:spAutoFit/>
          </a:bodyPr>
          <a:lstStyle/>
          <a:p>
            <a:pPr algn="just"/>
            <a:r>
              <a:rPr lang="zh-CN" altLang="en-US" b="0" i="0">
                <a:solidFill>
                  <a:srgbClr val="555555"/>
                </a:solidFill>
                <a:effectLst/>
                <a:latin typeface="Lato"/>
              </a:rPr>
              <a:t>构建一个视频分析应用，需要考虑的内容有：视频流获取、视频流解码、预处理、算法推理、数据编码、数据显示、数据传输等。常常需要引入一些第三方的开发包，如</a:t>
            </a:r>
            <a:r>
              <a:rPr lang="en-US" altLang="zh-CN" b="0" i="0">
                <a:solidFill>
                  <a:srgbClr val="555555"/>
                </a:solidFill>
                <a:effectLst/>
                <a:latin typeface="Lato"/>
              </a:rPr>
              <a:t>OpenCV</a:t>
            </a:r>
            <a:r>
              <a:rPr lang="zh-CN" altLang="en-US" b="0" i="0">
                <a:solidFill>
                  <a:srgbClr val="555555"/>
                </a:solidFill>
                <a:effectLst/>
                <a:latin typeface="Lato"/>
              </a:rPr>
              <a:t>、</a:t>
            </a:r>
            <a:r>
              <a:rPr lang="en-US" altLang="zh-CN" b="0" i="0">
                <a:solidFill>
                  <a:srgbClr val="555555"/>
                </a:solidFill>
                <a:effectLst/>
                <a:latin typeface="Lato"/>
              </a:rPr>
              <a:t>Ffmpeg</a:t>
            </a:r>
            <a:r>
              <a:rPr lang="zh-CN" altLang="en-US">
                <a:solidFill>
                  <a:srgbClr val="555555"/>
                </a:solidFill>
                <a:latin typeface="Lato"/>
              </a:rPr>
              <a:t>、</a:t>
            </a:r>
            <a:r>
              <a:rPr lang="en-US" altLang="zh-CN" b="0" i="0">
                <a:solidFill>
                  <a:srgbClr val="555555"/>
                </a:solidFill>
                <a:effectLst/>
                <a:latin typeface="Lato"/>
              </a:rPr>
              <a:t>Caffe</a:t>
            </a:r>
            <a:r>
              <a:rPr lang="zh-CN" altLang="en-US">
                <a:solidFill>
                  <a:srgbClr val="555555"/>
                </a:solidFill>
                <a:latin typeface="Lato"/>
              </a:rPr>
              <a:t>、</a:t>
            </a:r>
            <a:r>
              <a:rPr lang="en-US" altLang="zh-CN" b="0" i="0">
                <a:solidFill>
                  <a:srgbClr val="555555"/>
                </a:solidFill>
                <a:effectLst/>
                <a:latin typeface="Lato"/>
              </a:rPr>
              <a:t>TensorRT</a:t>
            </a:r>
            <a:r>
              <a:rPr lang="zh-CN" altLang="en-US">
                <a:solidFill>
                  <a:srgbClr val="555555"/>
                </a:solidFill>
                <a:latin typeface="Lato"/>
              </a:rPr>
              <a:t>、</a:t>
            </a:r>
            <a:r>
              <a:rPr lang="en-US" altLang="zh-CN" b="0" i="0">
                <a:solidFill>
                  <a:srgbClr val="555555"/>
                </a:solidFill>
                <a:effectLst/>
                <a:latin typeface="Lato"/>
              </a:rPr>
              <a:t>OpenGL</a:t>
            </a:r>
            <a:r>
              <a:rPr lang="zh-CN" altLang="en-US" b="0" i="0">
                <a:solidFill>
                  <a:srgbClr val="555555"/>
                </a:solidFill>
                <a:effectLst/>
                <a:latin typeface="Lato"/>
              </a:rPr>
              <a:t>等。</a:t>
            </a:r>
          </a:p>
        </p:txBody>
      </p:sp>
      <p:pic>
        <p:nvPicPr>
          <p:cNvPr id="6" name="图片 5">
            <a:extLst>
              <a:ext uri="{FF2B5EF4-FFF2-40B4-BE49-F238E27FC236}">
                <a16:creationId xmlns:a16="http://schemas.microsoft.com/office/drawing/2014/main" id="{7D9F2F3A-93C9-4C69-99DA-C903CD44F4FD}"/>
              </a:ext>
            </a:extLst>
          </p:cNvPr>
          <p:cNvPicPr>
            <a:picLocks noChangeAspect="1"/>
          </p:cNvPicPr>
          <p:nvPr/>
        </p:nvPicPr>
        <p:blipFill rotWithShape="1">
          <a:blip r:embed="rId2">
            <a:extLst>
              <a:ext uri="{28A0092B-C50C-407E-A947-70E740481C1C}">
                <a14:useLocalDpi xmlns:a14="http://schemas.microsoft.com/office/drawing/2010/main" val="0"/>
              </a:ext>
            </a:extLst>
          </a:blip>
          <a:srcRect l="4947" t="11248" r="6683" b="15637"/>
          <a:stretch/>
        </p:blipFill>
        <p:spPr>
          <a:xfrm>
            <a:off x="2113935" y="3058925"/>
            <a:ext cx="7914968" cy="2839338"/>
          </a:xfrm>
          <a:prstGeom prst="rect">
            <a:avLst/>
          </a:prstGeom>
        </p:spPr>
      </p:pic>
      <p:sp>
        <p:nvSpPr>
          <p:cNvPr id="7" name="矩形 6">
            <a:extLst>
              <a:ext uri="{FF2B5EF4-FFF2-40B4-BE49-F238E27FC236}">
                <a16:creationId xmlns:a16="http://schemas.microsoft.com/office/drawing/2014/main" id="{58AEFA9F-4045-497E-8B5D-6F927824AFC5}"/>
              </a:ext>
            </a:extLst>
          </p:cNvPr>
          <p:cNvSpPr/>
          <p:nvPr/>
        </p:nvSpPr>
        <p:spPr>
          <a:xfrm>
            <a:off x="333374" y="164339"/>
            <a:ext cx="11496675" cy="590550"/>
          </a:xfrm>
          <a:prstGeom prst="rect">
            <a:avLst/>
          </a:prstGeom>
          <a:solidFill>
            <a:srgbClr val="2ACA3D"/>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2800" b="1" i="0">
                <a:solidFill>
                  <a:schemeClr val="bg1"/>
                </a:solidFill>
                <a:effectLst/>
                <a:latin typeface="Lato"/>
              </a:rPr>
              <a:t>一、如何构建视频分析应用</a:t>
            </a:r>
          </a:p>
        </p:txBody>
      </p:sp>
    </p:spTree>
    <p:extLst>
      <p:ext uri="{BB962C8B-B14F-4D97-AF65-F5344CB8AC3E}">
        <p14:creationId xmlns:p14="http://schemas.microsoft.com/office/powerpoint/2010/main" val="2074531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F4DD9A7-EB5B-4EF8-BE07-862EE8FFC32F}"/>
              </a:ext>
            </a:extLst>
          </p:cNvPr>
          <p:cNvSpPr/>
          <p:nvPr/>
        </p:nvSpPr>
        <p:spPr>
          <a:xfrm>
            <a:off x="333373" y="925275"/>
            <a:ext cx="11496675" cy="2031325"/>
          </a:xfrm>
          <a:prstGeom prst="rect">
            <a:avLst/>
          </a:prstGeom>
          <a:ln>
            <a:solidFill>
              <a:srgbClr val="2ACA3D"/>
            </a:solidFill>
          </a:ln>
        </p:spPr>
        <p:txBody>
          <a:bodyPr wrap="square">
            <a:spAutoFit/>
          </a:bodyPr>
          <a:lstStyle/>
          <a:p>
            <a:pPr algn="just"/>
            <a:r>
              <a:rPr lang="zh-CN" altLang="en-US" b="0" i="0">
                <a:solidFill>
                  <a:srgbClr val="555555"/>
                </a:solidFill>
                <a:effectLst/>
                <a:latin typeface="Lato"/>
              </a:rPr>
              <a:t>前面说到，</a:t>
            </a:r>
            <a:r>
              <a:rPr lang="en-US" altLang="zh-CN" b="0" i="0">
                <a:solidFill>
                  <a:srgbClr val="555555"/>
                </a:solidFill>
                <a:effectLst/>
                <a:latin typeface="Lato"/>
              </a:rPr>
              <a:t>DeepStream</a:t>
            </a:r>
            <a:r>
              <a:rPr lang="zh-CN" altLang="en-US" b="0" i="0">
                <a:solidFill>
                  <a:srgbClr val="555555"/>
                </a:solidFill>
                <a:effectLst/>
                <a:latin typeface="Lato"/>
              </a:rPr>
              <a:t>组件是</a:t>
            </a:r>
            <a:r>
              <a:rPr lang="en-US" altLang="zh-CN" b="0" i="0">
                <a:solidFill>
                  <a:srgbClr val="555555"/>
                </a:solidFill>
                <a:effectLst/>
                <a:latin typeface="Lato"/>
              </a:rPr>
              <a:t>NVIDIA</a:t>
            </a:r>
            <a:r>
              <a:rPr lang="zh-CN" altLang="en-US" b="0" i="0">
                <a:solidFill>
                  <a:srgbClr val="555555"/>
                </a:solidFill>
                <a:effectLst/>
                <a:latin typeface="Lato"/>
              </a:rPr>
              <a:t>基于</a:t>
            </a:r>
            <a:r>
              <a:rPr lang="en-US" altLang="zh-CN" b="0" i="0">
                <a:solidFill>
                  <a:srgbClr val="555555"/>
                </a:solidFill>
                <a:effectLst/>
                <a:latin typeface="Lato"/>
              </a:rPr>
              <a:t>GStreamer</a:t>
            </a:r>
            <a:r>
              <a:rPr lang="zh-CN" altLang="en-US" b="0" i="0">
                <a:solidFill>
                  <a:srgbClr val="555555"/>
                </a:solidFill>
                <a:effectLst/>
                <a:latin typeface="Lato"/>
              </a:rPr>
              <a:t>的插件开发的，将自家的技术栈集成进</a:t>
            </a:r>
            <a:r>
              <a:rPr lang="en-US" altLang="zh-CN" b="0" i="0">
                <a:solidFill>
                  <a:srgbClr val="555555"/>
                </a:solidFill>
                <a:effectLst/>
                <a:latin typeface="Lato"/>
              </a:rPr>
              <a:t>GStreamer</a:t>
            </a:r>
            <a:r>
              <a:rPr lang="zh-CN" altLang="en-US" b="0" i="0">
                <a:solidFill>
                  <a:srgbClr val="555555"/>
                </a:solidFill>
                <a:effectLst/>
                <a:latin typeface="Lato"/>
              </a:rPr>
              <a:t>中。</a:t>
            </a:r>
            <a:r>
              <a:rPr lang="en-US" altLang="zh-CN" b="0" i="0">
                <a:solidFill>
                  <a:srgbClr val="555555"/>
                </a:solidFill>
                <a:effectLst/>
                <a:latin typeface="Lato"/>
              </a:rPr>
              <a:t>DeepStream</a:t>
            </a:r>
            <a:r>
              <a:rPr lang="zh-CN" altLang="en-US" b="0" i="0">
                <a:solidFill>
                  <a:srgbClr val="555555"/>
                </a:solidFill>
                <a:effectLst/>
                <a:latin typeface="Lato"/>
              </a:rPr>
              <a:t>组件有</a:t>
            </a:r>
            <a:r>
              <a:rPr lang="en-US" altLang="zh-CN" b="0" i="0">
                <a:solidFill>
                  <a:srgbClr val="555555"/>
                </a:solidFill>
                <a:effectLst/>
                <a:latin typeface="Lato"/>
              </a:rPr>
              <a:t>nvinfer</a:t>
            </a:r>
            <a:r>
              <a:rPr lang="zh-CN" altLang="en-US" b="0" i="0">
                <a:solidFill>
                  <a:srgbClr val="555555"/>
                </a:solidFill>
                <a:effectLst/>
                <a:latin typeface="Lato"/>
              </a:rPr>
              <a:t>、</a:t>
            </a:r>
            <a:r>
              <a:rPr lang="en-US" altLang="zh-CN" b="0" i="0">
                <a:solidFill>
                  <a:srgbClr val="555555"/>
                </a:solidFill>
                <a:effectLst/>
                <a:latin typeface="Lato"/>
              </a:rPr>
              <a:t>nvtracker</a:t>
            </a:r>
            <a:r>
              <a:rPr lang="zh-CN" altLang="en-US" b="0" i="0">
                <a:solidFill>
                  <a:srgbClr val="555555"/>
                </a:solidFill>
                <a:effectLst/>
                <a:latin typeface="Lato"/>
              </a:rPr>
              <a:t>、</a:t>
            </a:r>
            <a:r>
              <a:rPr lang="en-US" altLang="zh-CN" b="0" i="0">
                <a:solidFill>
                  <a:srgbClr val="555555"/>
                </a:solidFill>
                <a:effectLst/>
                <a:latin typeface="Lato"/>
              </a:rPr>
              <a:t>nvstreammux</a:t>
            </a:r>
            <a:r>
              <a:rPr lang="zh-CN" altLang="en-US" b="0" i="0">
                <a:solidFill>
                  <a:srgbClr val="555555"/>
                </a:solidFill>
                <a:effectLst/>
                <a:latin typeface="Lato"/>
              </a:rPr>
              <a:t>、</a:t>
            </a:r>
            <a:r>
              <a:rPr lang="en-US" altLang="zh-CN" b="0" i="0">
                <a:solidFill>
                  <a:srgbClr val="555555"/>
                </a:solidFill>
                <a:effectLst/>
                <a:latin typeface="Lato"/>
              </a:rPr>
              <a:t>nvstreamdemux</a:t>
            </a:r>
            <a:r>
              <a:rPr lang="zh-CN" altLang="en-US" b="0" i="0">
                <a:solidFill>
                  <a:srgbClr val="555555"/>
                </a:solidFill>
                <a:effectLst/>
                <a:latin typeface="Lato"/>
              </a:rPr>
              <a:t>、</a:t>
            </a:r>
            <a:r>
              <a:rPr lang="en-US" altLang="zh-CN" b="0" i="0">
                <a:solidFill>
                  <a:srgbClr val="555555"/>
                </a:solidFill>
                <a:effectLst/>
                <a:latin typeface="Lato"/>
              </a:rPr>
              <a:t>nvmultistreamtiler</a:t>
            </a:r>
            <a:r>
              <a:rPr lang="zh-CN" altLang="en-US" b="0" i="0">
                <a:solidFill>
                  <a:srgbClr val="555555"/>
                </a:solidFill>
                <a:effectLst/>
                <a:latin typeface="Lato"/>
              </a:rPr>
              <a:t>、</a:t>
            </a:r>
            <a:r>
              <a:rPr lang="en-US" altLang="zh-CN" b="0" i="0">
                <a:solidFill>
                  <a:srgbClr val="555555"/>
                </a:solidFill>
                <a:effectLst/>
                <a:latin typeface="Lato"/>
              </a:rPr>
              <a:t>nvosd</a:t>
            </a:r>
            <a:r>
              <a:rPr lang="zh-CN" altLang="en-US" b="0" i="0">
                <a:solidFill>
                  <a:srgbClr val="555555"/>
                </a:solidFill>
                <a:effectLst/>
                <a:latin typeface="Lato"/>
              </a:rPr>
              <a:t>、</a:t>
            </a:r>
            <a:r>
              <a:rPr lang="en-US" altLang="zh-CN" b="0" i="0">
                <a:solidFill>
                  <a:srgbClr val="555555"/>
                </a:solidFill>
                <a:effectLst/>
                <a:latin typeface="Lato"/>
              </a:rPr>
              <a:t>nvvidconv</a:t>
            </a:r>
            <a:r>
              <a:rPr lang="zh-CN" altLang="en-US" b="0" i="0">
                <a:solidFill>
                  <a:srgbClr val="555555"/>
                </a:solidFill>
                <a:effectLst/>
                <a:latin typeface="Lato"/>
              </a:rPr>
              <a:t>、</a:t>
            </a:r>
            <a:r>
              <a:rPr lang="en-US" altLang="zh-CN" b="0" i="0">
                <a:solidFill>
                  <a:srgbClr val="555555"/>
                </a:solidFill>
                <a:effectLst/>
                <a:latin typeface="Lato"/>
              </a:rPr>
              <a:t>nvbboxfilter</a:t>
            </a:r>
            <a:r>
              <a:rPr lang="zh-CN" altLang="en-US" b="0" i="0">
                <a:solidFill>
                  <a:srgbClr val="555555"/>
                </a:solidFill>
                <a:effectLst/>
                <a:latin typeface="Lato"/>
              </a:rPr>
              <a:t>、</a:t>
            </a:r>
            <a:r>
              <a:rPr lang="en-US" altLang="zh-CN" b="0" i="0">
                <a:solidFill>
                  <a:srgbClr val="555555"/>
                </a:solidFill>
                <a:effectLst/>
                <a:latin typeface="Lato"/>
              </a:rPr>
              <a:t>nvdewarper</a:t>
            </a:r>
            <a:r>
              <a:rPr lang="zh-CN" altLang="en-US" b="0" i="0">
                <a:solidFill>
                  <a:srgbClr val="555555"/>
                </a:solidFill>
                <a:effectLst/>
                <a:latin typeface="Lato"/>
              </a:rPr>
              <a:t>、</a:t>
            </a:r>
            <a:r>
              <a:rPr lang="en-US" altLang="zh-CN" b="0" i="0">
                <a:solidFill>
                  <a:srgbClr val="555555"/>
                </a:solidFill>
                <a:effectLst/>
                <a:latin typeface="Lato"/>
              </a:rPr>
              <a:t>nvaislemetadata</a:t>
            </a:r>
            <a:r>
              <a:rPr lang="zh-CN" altLang="en-US" b="0" i="0">
                <a:solidFill>
                  <a:srgbClr val="555555"/>
                </a:solidFill>
                <a:effectLst/>
                <a:latin typeface="Lato"/>
              </a:rPr>
              <a:t>、</a:t>
            </a:r>
            <a:r>
              <a:rPr lang="en-US" altLang="zh-CN" b="0" i="0">
                <a:solidFill>
                  <a:srgbClr val="555555"/>
                </a:solidFill>
                <a:effectLst/>
                <a:latin typeface="Lato"/>
              </a:rPr>
              <a:t>nvspot</a:t>
            </a:r>
            <a:r>
              <a:rPr lang="zh-CN" altLang="en-US" b="0" i="0">
                <a:solidFill>
                  <a:srgbClr val="555555"/>
                </a:solidFill>
                <a:effectLst/>
                <a:latin typeface="Lato"/>
              </a:rPr>
              <a:t>、</a:t>
            </a:r>
            <a:r>
              <a:rPr lang="en-US" altLang="zh-CN" b="0" i="0">
                <a:solidFill>
                  <a:srgbClr val="555555"/>
                </a:solidFill>
                <a:effectLst/>
                <a:latin typeface="Lato"/>
              </a:rPr>
              <a:t>nvvideocodecs</a:t>
            </a:r>
            <a:r>
              <a:rPr lang="zh-CN" altLang="en-US" b="0" i="0">
                <a:solidFill>
                  <a:srgbClr val="555555"/>
                </a:solidFill>
                <a:effectLst/>
                <a:latin typeface="Lato"/>
              </a:rPr>
              <a:t>、</a:t>
            </a:r>
            <a:r>
              <a:rPr lang="en-US" altLang="zh-CN" b="0" i="0">
                <a:solidFill>
                  <a:srgbClr val="555555"/>
                </a:solidFill>
                <a:effectLst/>
                <a:latin typeface="Lato"/>
              </a:rPr>
              <a:t>nvmsgconv</a:t>
            </a:r>
            <a:r>
              <a:rPr lang="zh-CN" altLang="en-US" b="0" i="0">
                <a:solidFill>
                  <a:srgbClr val="555555"/>
                </a:solidFill>
                <a:effectLst/>
                <a:latin typeface="Lato"/>
              </a:rPr>
              <a:t>、</a:t>
            </a:r>
            <a:r>
              <a:rPr lang="en-US" altLang="zh-CN" b="0" i="0">
                <a:solidFill>
                  <a:srgbClr val="555555"/>
                </a:solidFill>
                <a:effectLst/>
                <a:latin typeface="Lato"/>
              </a:rPr>
              <a:t>nvmsgbroker</a:t>
            </a:r>
            <a:r>
              <a:rPr lang="zh-CN" altLang="en-US" b="0" i="0">
                <a:solidFill>
                  <a:srgbClr val="555555"/>
                </a:solidFill>
                <a:effectLst/>
                <a:latin typeface="Lato"/>
              </a:rPr>
              <a:t>等。</a:t>
            </a:r>
            <a:endParaRPr lang="en-US" altLang="zh-CN" b="0" i="0">
              <a:solidFill>
                <a:srgbClr val="555555"/>
              </a:solidFill>
              <a:effectLst/>
              <a:latin typeface="Lato"/>
            </a:endParaRPr>
          </a:p>
          <a:p>
            <a:pPr algn="just"/>
            <a:endParaRPr lang="en-US" altLang="zh-CN" b="0" i="0">
              <a:solidFill>
                <a:srgbClr val="555555"/>
              </a:solidFill>
              <a:effectLst/>
              <a:latin typeface="Lato"/>
            </a:endParaRPr>
          </a:p>
          <a:p>
            <a:pPr algn="just"/>
            <a:r>
              <a:rPr lang="zh-CN" altLang="en-US" b="0" i="0">
                <a:solidFill>
                  <a:srgbClr val="555555"/>
                </a:solidFill>
                <a:effectLst/>
                <a:latin typeface="Lato"/>
              </a:rPr>
              <a:t>下面针对几个常用的组件进行说明。</a:t>
            </a:r>
            <a:endParaRPr lang="en-US" altLang="zh-CN">
              <a:solidFill>
                <a:srgbClr val="555555"/>
              </a:solidFill>
              <a:latin typeface="Lato"/>
            </a:endParaRPr>
          </a:p>
          <a:p>
            <a:pPr algn="just"/>
            <a:r>
              <a:rPr lang="en-US" altLang="zh-CN" b="0" i="0">
                <a:solidFill>
                  <a:srgbClr val="2ACA3D"/>
                </a:solidFill>
                <a:effectLst/>
                <a:latin typeface="Lato"/>
              </a:rPr>
              <a:t>nvinfer</a:t>
            </a:r>
          </a:p>
          <a:p>
            <a:pPr algn="just"/>
            <a:r>
              <a:rPr lang="en-US" altLang="zh-CN" b="0" i="0">
                <a:solidFill>
                  <a:srgbClr val="555555"/>
                </a:solidFill>
                <a:effectLst/>
                <a:latin typeface="Lato"/>
              </a:rPr>
              <a:t>nvinfer</a:t>
            </a:r>
            <a:r>
              <a:rPr lang="zh-CN" altLang="en-US" b="0" i="0">
                <a:solidFill>
                  <a:srgbClr val="555555"/>
                </a:solidFill>
                <a:effectLst/>
                <a:latin typeface="Lato"/>
              </a:rPr>
              <a:t>是算法推理引擎插件，利用</a:t>
            </a:r>
            <a:r>
              <a:rPr lang="en-US" altLang="zh-CN" b="0" i="0">
                <a:solidFill>
                  <a:srgbClr val="555555"/>
                </a:solidFill>
                <a:effectLst/>
                <a:latin typeface="Lato"/>
              </a:rPr>
              <a:t>TensorRT</a:t>
            </a:r>
            <a:r>
              <a:rPr lang="zh-CN" altLang="en-US" b="0" i="0">
                <a:solidFill>
                  <a:srgbClr val="555555"/>
                </a:solidFill>
                <a:effectLst/>
                <a:latin typeface="Lato"/>
              </a:rPr>
              <a:t>进行神经网络推理。</a:t>
            </a:r>
          </a:p>
        </p:txBody>
      </p:sp>
      <p:pic>
        <p:nvPicPr>
          <p:cNvPr id="4" name="图片 3">
            <a:extLst>
              <a:ext uri="{FF2B5EF4-FFF2-40B4-BE49-F238E27FC236}">
                <a16:creationId xmlns:a16="http://schemas.microsoft.com/office/drawing/2014/main" id="{3BE2EEA2-32BF-42C6-8D43-D0996B18E0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1275" y="3126986"/>
            <a:ext cx="6819900" cy="3381340"/>
          </a:xfrm>
          <a:prstGeom prst="rect">
            <a:avLst/>
          </a:prstGeom>
        </p:spPr>
      </p:pic>
      <p:sp>
        <p:nvSpPr>
          <p:cNvPr id="5" name="矩形 4">
            <a:extLst>
              <a:ext uri="{FF2B5EF4-FFF2-40B4-BE49-F238E27FC236}">
                <a16:creationId xmlns:a16="http://schemas.microsoft.com/office/drawing/2014/main" id="{AAB7C071-E52B-40FE-8CEF-30A4C33DF021}"/>
              </a:ext>
            </a:extLst>
          </p:cNvPr>
          <p:cNvSpPr/>
          <p:nvPr/>
        </p:nvSpPr>
        <p:spPr>
          <a:xfrm>
            <a:off x="333374" y="164339"/>
            <a:ext cx="11496675" cy="590550"/>
          </a:xfrm>
          <a:prstGeom prst="rect">
            <a:avLst/>
          </a:prstGeom>
          <a:solidFill>
            <a:srgbClr val="2ACA3D"/>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2800" b="1" i="0">
                <a:solidFill>
                  <a:schemeClr val="bg1"/>
                </a:solidFill>
                <a:effectLst/>
                <a:latin typeface="Lato"/>
              </a:rPr>
              <a:t>八、</a:t>
            </a:r>
            <a:r>
              <a:rPr lang="en-US" altLang="zh-CN" sz="2800" b="1" i="0">
                <a:solidFill>
                  <a:schemeClr val="bg1"/>
                </a:solidFill>
                <a:effectLst/>
                <a:latin typeface="Lato"/>
              </a:rPr>
              <a:t>DeepStream</a:t>
            </a:r>
            <a:r>
              <a:rPr lang="zh-CN" altLang="en-US" sz="2800" b="1">
                <a:solidFill>
                  <a:schemeClr val="bg1"/>
                </a:solidFill>
                <a:latin typeface="Lato"/>
              </a:rPr>
              <a:t>组件分析</a:t>
            </a:r>
            <a:endParaRPr lang="zh-CN" altLang="en-US" sz="2800" b="1" i="0">
              <a:solidFill>
                <a:schemeClr val="bg1"/>
              </a:solidFill>
              <a:effectLst/>
              <a:latin typeface="Lato"/>
            </a:endParaRPr>
          </a:p>
        </p:txBody>
      </p:sp>
    </p:spTree>
    <p:extLst>
      <p:ext uri="{BB962C8B-B14F-4D97-AF65-F5344CB8AC3E}">
        <p14:creationId xmlns:p14="http://schemas.microsoft.com/office/powerpoint/2010/main" val="2755407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812D38D-30CD-4F3C-8C2A-A943CF59DBF6}"/>
              </a:ext>
            </a:extLst>
          </p:cNvPr>
          <p:cNvSpPr/>
          <p:nvPr/>
        </p:nvSpPr>
        <p:spPr>
          <a:xfrm>
            <a:off x="333374" y="164339"/>
            <a:ext cx="11496675" cy="590550"/>
          </a:xfrm>
          <a:prstGeom prst="rect">
            <a:avLst/>
          </a:prstGeom>
          <a:solidFill>
            <a:srgbClr val="2ACA3D"/>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2800" b="1" i="0">
                <a:solidFill>
                  <a:schemeClr val="bg1"/>
                </a:solidFill>
                <a:effectLst/>
                <a:latin typeface="Lato"/>
              </a:rPr>
              <a:t>八、</a:t>
            </a:r>
            <a:r>
              <a:rPr lang="en-US" altLang="zh-CN" sz="2800" b="1" i="0">
                <a:solidFill>
                  <a:schemeClr val="bg1"/>
                </a:solidFill>
                <a:effectLst/>
                <a:latin typeface="Lato"/>
              </a:rPr>
              <a:t>DeepStream</a:t>
            </a:r>
            <a:r>
              <a:rPr lang="zh-CN" altLang="en-US" sz="2800" b="1">
                <a:solidFill>
                  <a:schemeClr val="bg1"/>
                </a:solidFill>
                <a:latin typeface="Lato"/>
              </a:rPr>
              <a:t>组件分析</a:t>
            </a:r>
            <a:endParaRPr lang="zh-CN" altLang="en-US" sz="2800" b="1" i="0">
              <a:solidFill>
                <a:schemeClr val="bg1"/>
              </a:solidFill>
              <a:effectLst/>
              <a:latin typeface="Lato"/>
            </a:endParaRPr>
          </a:p>
        </p:txBody>
      </p:sp>
    </p:spTree>
    <p:controls>
      <mc:AlternateContent xmlns:mc="http://schemas.openxmlformats.org/markup-compatibility/2006">
        <mc:Choice xmlns:v="urn:schemas-microsoft-com:vml" Requires="v">
          <p:control spid="8200" name="TextBox1" r:id="rId2" imgW="7227360" imgH="5310720"/>
        </mc:Choice>
        <mc:Fallback>
          <p:control name="TextBox1" r:id="rId2" imgW="7227360" imgH="5310720">
            <p:pic>
              <p:nvPicPr>
                <p:cNvPr id="2" name="TextBox1" descr="fsdf&#10;">
                  <a:extLst>
                    <a:ext uri="{FF2B5EF4-FFF2-40B4-BE49-F238E27FC236}">
                      <a16:creationId xmlns:a16="http://schemas.microsoft.com/office/drawing/2014/main" id="{738FB77C-E9C3-4FF9-9A3E-EE0D8C2A0F40}"/>
                    </a:ext>
                  </a:extLst>
                </p:cNvPr>
                <p:cNvPicPr>
                  <a:picLocks/>
                </p:cNvPicPr>
                <p:nvPr/>
              </p:nvPicPr>
              <p:blipFill>
                <a:blip r:embed="rId4"/>
                <a:stretch>
                  <a:fillRect/>
                </a:stretch>
              </p:blipFill>
              <p:spPr>
                <a:xfrm>
                  <a:off x="2481262" y="1189702"/>
                  <a:ext cx="7229475" cy="5309421"/>
                </a:xfrm>
                <a:prstGeom prst="rect">
                  <a:avLst/>
                </a:prstGeom>
              </p:spPr>
            </p:pic>
          </p:control>
        </mc:Fallback>
      </mc:AlternateContent>
    </p:controls>
    <p:extLst>
      <p:ext uri="{BB962C8B-B14F-4D97-AF65-F5344CB8AC3E}">
        <p14:creationId xmlns:p14="http://schemas.microsoft.com/office/powerpoint/2010/main" val="1789221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2FC1C19-0D41-4140-A7DA-554FF993E12F}"/>
              </a:ext>
            </a:extLst>
          </p:cNvPr>
          <p:cNvSpPr/>
          <p:nvPr/>
        </p:nvSpPr>
        <p:spPr>
          <a:xfrm>
            <a:off x="333373" y="1192453"/>
            <a:ext cx="11496675" cy="646331"/>
          </a:xfrm>
          <a:prstGeom prst="rect">
            <a:avLst/>
          </a:prstGeom>
          <a:ln>
            <a:solidFill>
              <a:srgbClr val="2ACA3D"/>
            </a:solidFill>
          </a:ln>
        </p:spPr>
        <p:txBody>
          <a:bodyPr wrap="square">
            <a:spAutoFit/>
          </a:bodyPr>
          <a:lstStyle/>
          <a:p>
            <a:r>
              <a:rPr lang="en-US" altLang="zh-CN" b="0" i="0">
                <a:solidFill>
                  <a:srgbClr val="2ACA3D"/>
                </a:solidFill>
                <a:effectLst/>
                <a:latin typeface="Lato"/>
              </a:rPr>
              <a:t>nvstreammux</a:t>
            </a:r>
            <a:br>
              <a:rPr lang="zh-CN" altLang="en-US"/>
            </a:br>
            <a:r>
              <a:rPr lang="en-US" altLang="zh-CN" b="0" i="0">
                <a:solidFill>
                  <a:srgbClr val="555555"/>
                </a:solidFill>
                <a:effectLst/>
                <a:latin typeface="Lato"/>
              </a:rPr>
              <a:t>nvstreammux</a:t>
            </a:r>
            <a:r>
              <a:rPr lang="zh-CN" altLang="en-US" b="0" i="0">
                <a:solidFill>
                  <a:srgbClr val="555555"/>
                </a:solidFill>
                <a:effectLst/>
                <a:latin typeface="Lato"/>
              </a:rPr>
              <a:t>是数据聚合模块，能够将多个输入通道数据进行聚合，为算法批量处理做准备。</a:t>
            </a:r>
            <a:endParaRPr lang="zh-CN" altLang="en-US"/>
          </a:p>
        </p:txBody>
      </p:sp>
      <p:pic>
        <p:nvPicPr>
          <p:cNvPr id="4" name="图片 3">
            <a:extLst>
              <a:ext uri="{FF2B5EF4-FFF2-40B4-BE49-F238E27FC236}">
                <a16:creationId xmlns:a16="http://schemas.microsoft.com/office/drawing/2014/main" id="{5F4DBA63-63DB-41E8-9B28-8FCEDBFAA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5050" y="2464502"/>
            <a:ext cx="7581900" cy="3063394"/>
          </a:xfrm>
          <a:prstGeom prst="rect">
            <a:avLst/>
          </a:prstGeom>
        </p:spPr>
      </p:pic>
      <p:sp>
        <p:nvSpPr>
          <p:cNvPr id="5" name="矩形 4">
            <a:extLst>
              <a:ext uri="{FF2B5EF4-FFF2-40B4-BE49-F238E27FC236}">
                <a16:creationId xmlns:a16="http://schemas.microsoft.com/office/drawing/2014/main" id="{5B2B2705-29AC-45AF-9743-20C7264D0A62}"/>
              </a:ext>
            </a:extLst>
          </p:cNvPr>
          <p:cNvSpPr/>
          <p:nvPr/>
        </p:nvSpPr>
        <p:spPr>
          <a:xfrm>
            <a:off x="333374" y="164339"/>
            <a:ext cx="11496675" cy="590550"/>
          </a:xfrm>
          <a:prstGeom prst="rect">
            <a:avLst/>
          </a:prstGeom>
          <a:solidFill>
            <a:srgbClr val="2ACA3D"/>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2800" b="1" i="0">
                <a:solidFill>
                  <a:schemeClr val="bg1"/>
                </a:solidFill>
                <a:effectLst/>
                <a:latin typeface="Lato"/>
              </a:rPr>
              <a:t>八、</a:t>
            </a:r>
            <a:r>
              <a:rPr lang="en-US" altLang="zh-CN" sz="2800" b="1" i="0">
                <a:solidFill>
                  <a:schemeClr val="bg1"/>
                </a:solidFill>
                <a:effectLst/>
                <a:latin typeface="Lato"/>
              </a:rPr>
              <a:t>DeepStream</a:t>
            </a:r>
            <a:r>
              <a:rPr lang="zh-CN" altLang="en-US" sz="2800" b="1">
                <a:solidFill>
                  <a:schemeClr val="bg1"/>
                </a:solidFill>
                <a:latin typeface="Lato"/>
              </a:rPr>
              <a:t>组件分析</a:t>
            </a:r>
            <a:endParaRPr lang="zh-CN" altLang="en-US" sz="2800" b="1" i="0">
              <a:solidFill>
                <a:schemeClr val="bg1"/>
              </a:solidFill>
              <a:effectLst/>
              <a:latin typeface="Lato"/>
            </a:endParaRPr>
          </a:p>
        </p:txBody>
      </p:sp>
    </p:spTree>
    <p:extLst>
      <p:ext uri="{BB962C8B-B14F-4D97-AF65-F5344CB8AC3E}">
        <p14:creationId xmlns:p14="http://schemas.microsoft.com/office/powerpoint/2010/main" val="3750955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B377713-7B9E-4EC8-A567-B16E408F186E}"/>
              </a:ext>
            </a:extLst>
          </p:cNvPr>
          <p:cNvSpPr/>
          <p:nvPr/>
        </p:nvSpPr>
        <p:spPr>
          <a:xfrm>
            <a:off x="333374" y="164339"/>
            <a:ext cx="11496675" cy="590550"/>
          </a:xfrm>
          <a:prstGeom prst="rect">
            <a:avLst/>
          </a:prstGeom>
          <a:solidFill>
            <a:srgbClr val="2ACA3D"/>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2800" b="1" i="0">
                <a:solidFill>
                  <a:schemeClr val="bg1"/>
                </a:solidFill>
                <a:effectLst/>
                <a:latin typeface="Lato"/>
              </a:rPr>
              <a:t>八、</a:t>
            </a:r>
            <a:r>
              <a:rPr lang="en-US" altLang="zh-CN" sz="2800" b="1" i="0">
                <a:solidFill>
                  <a:schemeClr val="bg1"/>
                </a:solidFill>
                <a:effectLst/>
                <a:latin typeface="Lato"/>
              </a:rPr>
              <a:t>DeepStream</a:t>
            </a:r>
            <a:r>
              <a:rPr lang="zh-CN" altLang="en-US" sz="2800" b="1">
                <a:solidFill>
                  <a:schemeClr val="bg1"/>
                </a:solidFill>
                <a:latin typeface="Lato"/>
              </a:rPr>
              <a:t>组件分析</a:t>
            </a:r>
            <a:endParaRPr lang="zh-CN" altLang="en-US" sz="2800" b="1" i="0">
              <a:solidFill>
                <a:schemeClr val="bg1"/>
              </a:solidFill>
              <a:effectLst/>
              <a:latin typeface="Lato"/>
            </a:endParaRPr>
          </a:p>
        </p:txBody>
      </p:sp>
    </p:spTree>
    <p:controls>
      <mc:AlternateContent xmlns:mc="http://schemas.openxmlformats.org/markup-compatibility/2006">
        <mc:Choice xmlns:v="urn:schemas-microsoft-com:vml" Requires="v">
          <p:control spid="7176" name="TextBox1" r:id="rId2" imgW="8163720" imgH="5427720"/>
        </mc:Choice>
        <mc:Fallback>
          <p:control name="TextBox1" r:id="rId2" imgW="8163720" imgH="5427720">
            <p:pic>
              <p:nvPicPr>
                <p:cNvPr id="2" name="TextBox1" descr="fsdf&#10;">
                  <a:extLst>
                    <a:ext uri="{FF2B5EF4-FFF2-40B4-BE49-F238E27FC236}">
                      <a16:creationId xmlns:a16="http://schemas.microsoft.com/office/drawing/2014/main" id="{D1BE5F6B-A675-4F6F-8263-1BABF5CC9095}"/>
                    </a:ext>
                  </a:extLst>
                </p:cNvPr>
                <p:cNvPicPr>
                  <a:picLocks/>
                </p:cNvPicPr>
                <p:nvPr/>
              </p:nvPicPr>
              <p:blipFill>
                <a:blip r:embed="rId4"/>
                <a:stretch>
                  <a:fillRect/>
                </a:stretch>
              </p:blipFill>
              <p:spPr>
                <a:xfrm>
                  <a:off x="2014537" y="1111044"/>
                  <a:ext cx="8162925" cy="5431401"/>
                </a:xfrm>
                <a:prstGeom prst="rect">
                  <a:avLst/>
                </a:prstGeom>
              </p:spPr>
            </p:pic>
          </p:control>
        </mc:Fallback>
      </mc:AlternateContent>
    </p:controls>
    <p:extLst>
      <p:ext uri="{BB962C8B-B14F-4D97-AF65-F5344CB8AC3E}">
        <p14:creationId xmlns:p14="http://schemas.microsoft.com/office/powerpoint/2010/main" val="3921297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B2CA94B-AE1C-4AED-BC81-6F0C6B9F5200}"/>
              </a:ext>
            </a:extLst>
          </p:cNvPr>
          <p:cNvSpPr/>
          <p:nvPr/>
        </p:nvSpPr>
        <p:spPr>
          <a:xfrm>
            <a:off x="333374" y="996058"/>
            <a:ext cx="11496674" cy="646331"/>
          </a:xfrm>
          <a:prstGeom prst="rect">
            <a:avLst/>
          </a:prstGeom>
          <a:ln>
            <a:solidFill>
              <a:srgbClr val="2ACA3D"/>
            </a:solidFill>
          </a:ln>
        </p:spPr>
        <p:txBody>
          <a:bodyPr wrap="square">
            <a:spAutoFit/>
          </a:bodyPr>
          <a:lstStyle/>
          <a:p>
            <a:r>
              <a:rPr lang="en-US" altLang="zh-CN" b="1" i="0">
                <a:solidFill>
                  <a:srgbClr val="2ACA3D"/>
                </a:solidFill>
                <a:effectLst/>
                <a:latin typeface="Lato"/>
              </a:rPr>
              <a:t>nvosd</a:t>
            </a:r>
            <a:br>
              <a:rPr lang="zh-CN" altLang="en-US"/>
            </a:br>
            <a:r>
              <a:rPr lang="en-US" altLang="zh-CN" b="0" i="0">
                <a:solidFill>
                  <a:srgbClr val="555555"/>
                </a:solidFill>
                <a:effectLst/>
                <a:latin typeface="Lato"/>
              </a:rPr>
              <a:t>nvosd</a:t>
            </a:r>
            <a:r>
              <a:rPr lang="zh-CN" altLang="en-US" b="0" i="0">
                <a:solidFill>
                  <a:srgbClr val="555555"/>
                </a:solidFill>
                <a:effectLst/>
                <a:latin typeface="Lato"/>
              </a:rPr>
              <a:t>可以根据算法处理结果在原图上画框。</a:t>
            </a:r>
            <a:endParaRPr lang="zh-CN" altLang="en-US"/>
          </a:p>
        </p:txBody>
      </p:sp>
      <p:pic>
        <p:nvPicPr>
          <p:cNvPr id="4" name="图片 3">
            <a:extLst>
              <a:ext uri="{FF2B5EF4-FFF2-40B4-BE49-F238E27FC236}">
                <a16:creationId xmlns:a16="http://schemas.microsoft.com/office/drawing/2014/main" id="{8D93F821-1535-4109-BDA9-DDCE35A754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8360" y="1888000"/>
            <a:ext cx="7886702" cy="4180754"/>
          </a:xfrm>
          <a:prstGeom prst="rect">
            <a:avLst/>
          </a:prstGeom>
        </p:spPr>
      </p:pic>
      <p:sp>
        <p:nvSpPr>
          <p:cNvPr id="5" name="矩形 4">
            <a:extLst>
              <a:ext uri="{FF2B5EF4-FFF2-40B4-BE49-F238E27FC236}">
                <a16:creationId xmlns:a16="http://schemas.microsoft.com/office/drawing/2014/main" id="{93D97C90-8FF6-4EB4-85EA-4565A45DED21}"/>
              </a:ext>
            </a:extLst>
          </p:cNvPr>
          <p:cNvSpPr/>
          <p:nvPr/>
        </p:nvSpPr>
        <p:spPr>
          <a:xfrm>
            <a:off x="333374" y="164339"/>
            <a:ext cx="11496675" cy="590550"/>
          </a:xfrm>
          <a:prstGeom prst="rect">
            <a:avLst/>
          </a:prstGeom>
          <a:solidFill>
            <a:srgbClr val="2ACA3D"/>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2800" b="1" i="0">
                <a:solidFill>
                  <a:schemeClr val="bg1"/>
                </a:solidFill>
                <a:effectLst/>
                <a:latin typeface="Lato"/>
              </a:rPr>
              <a:t>八、</a:t>
            </a:r>
            <a:r>
              <a:rPr lang="en-US" altLang="zh-CN" sz="2800" b="1" i="0">
                <a:solidFill>
                  <a:schemeClr val="bg1"/>
                </a:solidFill>
                <a:effectLst/>
                <a:latin typeface="Lato"/>
              </a:rPr>
              <a:t>DeepStream</a:t>
            </a:r>
            <a:r>
              <a:rPr lang="zh-CN" altLang="en-US" sz="2800" b="1">
                <a:solidFill>
                  <a:schemeClr val="bg1"/>
                </a:solidFill>
                <a:latin typeface="Lato"/>
              </a:rPr>
              <a:t>组件分析</a:t>
            </a:r>
            <a:endParaRPr lang="zh-CN" altLang="en-US" sz="2800" b="1" i="0">
              <a:solidFill>
                <a:schemeClr val="bg1"/>
              </a:solidFill>
              <a:effectLst/>
              <a:latin typeface="Lato"/>
            </a:endParaRPr>
          </a:p>
        </p:txBody>
      </p:sp>
    </p:spTree>
    <p:extLst>
      <p:ext uri="{BB962C8B-B14F-4D97-AF65-F5344CB8AC3E}">
        <p14:creationId xmlns:p14="http://schemas.microsoft.com/office/powerpoint/2010/main" val="218595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AF2F6FC-3321-49D8-A8EA-4C2FE2C8B086}"/>
              </a:ext>
            </a:extLst>
          </p:cNvPr>
          <p:cNvSpPr/>
          <p:nvPr/>
        </p:nvSpPr>
        <p:spPr>
          <a:xfrm>
            <a:off x="361951" y="1027662"/>
            <a:ext cx="11468098" cy="646331"/>
          </a:xfrm>
          <a:prstGeom prst="rect">
            <a:avLst/>
          </a:prstGeom>
          <a:ln>
            <a:solidFill>
              <a:srgbClr val="2ACA3D"/>
            </a:solidFill>
          </a:ln>
        </p:spPr>
        <p:txBody>
          <a:bodyPr wrap="square">
            <a:spAutoFit/>
          </a:bodyPr>
          <a:lstStyle/>
          <a:p>
            <a:r>
              <a:rPr lang="en-US" altLang="zh-CN" b="1" i="0">
                <a:solidFill>
                  <a:srgbClr val="2ACA3D"/>
                </a:solidFill>
                <a:effectLst/>
                <a:latin typeface="Lato"/>
              </a:rPr>
              <a:t>nvvidconv</a:t>
            </a:r>
            <a:br>
              <a:rPr lang="zh-CN" altLang="en-US"/>
            </a:br>
            <a:r>
              <a:rPr lang="en-US" altLang="zh-CN" b="0" i="0">
                <a:solidFill>
                  <a:srgbClr val="555555"/>
                </a:solidFill>
                <a:effectLst/>
                <a:latin typeface="Lato"/>
              </a:rPr>
              <a:t>nvvidconv</a:t>
            </a:r>
            <a:r>
              <a:rPr lang="zh-CN" altLang="en-US" b="0" i="0">
                <a:solidFill>
                  <a:srgbClr val="555555"/>
                </a:solidFill>
                <a:effectLst/>
                <a:latin typeface="Lato"/>
              </a:rPr>
              <a:t>能够实现图像格式转换。</a:t>
            </a:r>
            <a:endParaRPr lang="zh-CN" altLang="en-US"/>
          </a:p>
        </p:txBody>
      </p:sp>
      <p:pic>
        <p:nvPicPr>
          <p:cNvPr id="4" name="图片 3">
            <a:extLst>
              <a:ext uri="{FF2B5EF4-FFF2-40B4-BE49-F238E27FC236}">
                <a16:creationId xmlns:a16="http://schemas.microsoft.com/office/drawing/2014/main" id="{550F4B7E-7629-4016-B19F-39C8EC676B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107981"/>
            <a:ext cx="8077200" cy="3899338"/>
          </a:xfrm>
          <a:prstGeom prst="rect">
            <a:avLst/>
          </a:prstGeom>
        </p:spPr>
      </p:pic>
      <p:sp>
        <p:nvSpPr>
          <p:cNvPr id="5" name="矩形 4">
            <a:extLst>
              <a:ext uri="{FF2B5EF4-FFF2-40B4-BE49-F238E27FC236}">
                <a16:creationId xmlns:a16="http://schemas.microsoft.com/office/drawing/2014/main" id="{B7BFC2E1-76E8-4154-9169-362A88FB7718}"/>
              </a:ext>
            </a:extLst>
          </p:cNvPr>
          <p:cNvSpPr/>
          <p:nvPr/>
        </p:nvSpPr>
        <p:spPr>
          <a:xfrm>
            <a:off x="333374" y="164339"/>
            <a:ext cx="11496675" cy="590550"/>
          </a:xfrm>
          <a:prstGeom prst="rect">
            <a:avLst/>
          </a:prstGeom>
          <a:solidFill>
            <a:srgbClr val="2ACA3D"/>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2800" b="1" i="0">
                <a:solidFill>
                  <a:schemeClr val="bg1"/>
                </a:solidFill>
                <a:effectLst/>
                <a:latin typeface="Lato"/>
              </a:rPr>
              <a:t>八、</a:t>
            </a:r>
            <a:r>
              <a:rPr lang="en-US" altLang="zh-CN" sz="2800" b="1" i="0">
                <a:solidFill>
                  <a:schemeClr val="bg1"/>
                </a:solidFill>
                <a:effectLst/>
                <a:latin typeface="Lato"/>
              </a:rPr>
              <a:t>DeepStream</a:t>
            </a:r>
            <a:r>
              <a:rPr lang="zh-CN" altLang="en-US" sz="2800" b="1">
                <a:solidFill>
                  <a:schemeClr val="bg1"/>
                </a:solidFill>
                <a:latin typeface="Lato"/>
              </a:rPr>
              <a:t>组件分析</a:t>
            </a:r>
            <a:endParaRPr lang="zh-CN" altLang="en-US" sz="2800" b="1" i="0">
              <a:solidFill>
                <a:schemeClr val="bg1"/>
              </a:solidFill>
              <a:effectLst/>
              <a:latin typeface="Lato"/>
            </a:endParaRPr>
          </a:p>
        </p:txBody>
      </p:sp>
    </p:spTree>
    <p:extLst>
      <p:ext uri="{BB962C8B-B14F-4D97-AF65-F5344CB8AC3E}">
        <p14:creationId xmlns:p14="http://schemas.microsoft.com/office/powerpoint/2010/main" val="305775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6C2F76E-F199-4F18-9589-C5BC480EE5C5}"/>
              </a:ext>
            </a:extLst>
          </p:cNvPr>
          <p:cNvPicPr>
            <a:picLocks noChangeAspect="1"/>
          </p:cNvPicPr>
          <p:nvPr/>
        </p:nvPicPr>
        <p:blipFill rotWithShape="1">
          <a:blip r:embed="rId2">
            <a:extLst>
              <a:ext uri="{28A0092B-C50C-407E-A947-70E740481C1C}">
                <a14:useLocalDpi xmlns:a14="http://schemas.microsoft.com/office/drawing/2010/main" val="0"/>
              </a:ext>
            </a:extLst>
          </a:blip>
          <a:srcRect t="5224" b="5224"/>
          <a:stretch/>
        </p:blipFill>
        <p:spPr>
          <a:xfrm>
            <a:off x="2831690" y="1025297"/>
            <a:ext cx="6528620" cy="5487076"/>
          </a:xfrm>
          <a:prstGeom prst="rect">
            <a:avLst/>
          </a:prstGeom>
        </p:spPr>
      </p:pic>
      <p:sp>
        <p:nvSpPr>
          <p:cNvPr id="6" name="矩形 5">
            <a:extLst>
              <a:ext uri="{FF2B5EF4-FFF2-40B4-BE49-F238E27FC236}">
                <a16:creationId xmlns:a16="http://schemas.microsoft.com/office/drawing/2014/main" id="{250294A2-ED2C-4D0F-AF75-4CBC1DB722D1}"/>
              </a:ext>
            </a:extLst>
          </p:cNvPr>
          <p:cNvSpPr/>
          <p:nvPr/>
        </p:nvSpPr>
        <p:spPr>
          <a:xfrm>
            <a:off x="333374" y="164339"/>
            <a:ext cx="11496675" cy="590550"/>
          </a:xfrm>
          <a:prstGeom prst="rect">
            <a:avLst/>
          </a:prstGeom>
          <a:solidFill>
            <a:srgbClr val="2ACA3D"/>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2800" b="1" i="0">
                <a:solidFill>
                  <a:schemeClr val="bg1"/>
                </a:solidFill>
                <a:effectLst/>
                <a:latin typeface="Lato"/>
              </a:rPr>
              <a:t>九、</a:t>
            </a:r>
            <a:r>
              <a:rPr lang="en-US" altLang="zh-CN" sz="2800" b="1" i="0">
                <a:solidFill>
                  <a:schemeClr val="bg1"/>
                </a:solidFill>
                <a:effectLst/>
                <a:latin typeface="Lato"/>
              </a:rPr>
              <a:t>DeepStream</a:t>
            </a:r>
            <a:r>
              <a:rPr lang="zh-CN" altLang="en-US" sz="2800" b="1" i="0">
                <a:solidFill>
                  <a:schemeClr val="bg1"/>
                </a:solidFill>
                <a:effectLst/>
                <a:latin typeface="Lato"/>
              </a:rPr>
              <a:t>数据分析</a:t>
            </a:r>
          </a:p>
        </p:txBody>
      </p:sp>
    </p:spTree>
    <p:extLst>
      <p:ext uri="{BB962C8B-B14F-4D97-AF65-F5344CB8AC3E}">
        <p14:creationId xmlns:p14="http://schemas.microsoft.com/office/powerpoint/2010/main" val="2747410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01B2E06-23F3-4D0B-AB9D-3925F1801DD1}"/>
              </a:ext>
            </a:extLst>
          </p:cNvPr>
          <p:cNvSpPr>
            <a:spLocks noChangeArrowheads="1"/>
          </p:cNvSpPr>
          <p:nvPr/>
        </p:nvSpPr>
        <p:spPr bwMode="auto">
          <a:xfrm>
            <a:off x="366711" y="1072996"/>
            <a:ext cx="11463338" cy="138499"/>
          </a:xfrm>
          <a:prstGeom prst="rect">
            <a:avLst/>
          </a:prstGeom>
          <a:solidFill>
            <a:srgbClr val="1D1F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a:ln>
                  <a:noFill/>
                </a:ln>
                <a:solidFill>
                  <a:srgbClr val="C5C8C6"/>
                </a:solidFill>
                <a:effectLst/>
                <a:latin typeface="Consolas" panose="020B0609020204030204" pitchFamily="49" charset="0"/>
              </a:rPr>
              <a:t>$ gst-launch-1.0 rtspsrc location=rtsp://admin:admin@192.168.18.248:554 ! rtph264depay ! h264parse ! nvdec_h264 ! nvvidconv ! x264enc ! nvdec_h264 ! nveglglessink</a:t>
            </a:r>
            <a:r>
              <a:rPr kumimoji="0" lang="zh-CN" altLang="zh-CN" sz="8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矩形 3">
            <a:extLst>
              <a:ext uri="{FF2B5EF4-FFF2-40B4-BE49-F238E27FC236}">
                <a16:creationId xmlns:a16="http://schemas.microsoft.com/office/drawing/2014/main" id="{91F71A39-E5A4-4A4A-85E2-400388BA6E3D}"/>
              </a:ext>
            </a:extLst>
          </p:cNvPr>
          <p:cNvSpPr/>
          <p:nvPr/>
        </p:nvSpPr>
        <p:spPr>
          <a:xfrm>
            <a:off x="366711" y="1341143"/>
            <a:ext cx="11463338" cy="646331"/>
          </a:xfrm>
          <a:prstGeom prst="rect">
            <a:avLst/>
          </a:prstGeom>
          <a:ln>
            <a:solidFill>
              <a:srgbClr val="2ACA3D"/>
            </a:solidFill>
          </a:ln>
        </p:spPr>
        <p:txBody>
          <a:bodyPr wrap="square">
            <a:spAutoFit/>
          </a:bodyPr>
          <a:lstStyle/>
          <a:p>
            <a:r>
              <a:rPr lang="zh-CN" altLang="en-US" b="0" i="0">
                <a:solidFill>
                  <a:srgbClr val="555555"/>
                </a:solidFill>
                <a:effectLst/>
                <a:latin typeface="Lato"/>
              </a:rPr>
              <a:t>对比仅通过</a:t>
            </a:r>
            <a:r>
              <a:rPr lang="en-US" altLang="zh-CN" b="0" i="0">
                <a:solidFill>
                  <a:srgbClr val="555555"/>
                </a:solidFill>
                <a:effectLst/>
                <a:latin typeface="Lato"/>
              </a:rPr>
              <a:t>GStreamer</a:t>
            </a:r>
            <a:r>
              <a:rPr lang="zh-CN" altLang="en-US" b="0" i="0">
                <a:solidFill>
                  <a:srgbClr val="555555"/>
                </a:solidFill>
                <a:effectLst/>
                <a:latin typeface="Lato"/>
              </a:rPr>
              <a:t>实现的视频分析应用，</a:t>
            </a:r>
            <a:r>
              <a:rPr lang="en-US" altLang="zh-CN" b="0" i="0">
                <a:solidFill>
                  <a:srgbClr val="555555"/>
                </a:solidFill>
                <a:effectLst/>
                <a:latin typeface="Lato"/>
              </a:rPr>
              <a:t>DeepStream</a:t>
            </a:r>
            <a:r>
              <a:rPr lang="zh-CN" altLang="en-US" b="0" i="0">
                <a:solidFill>
                  <a:srgbClr val="555555"/>
                </a:solidFill>
                <a:effectLst/>
                <a:latin typeface="Lato"/>
              </a:rPr>
              <a:t>将</a:t>
            </a:r>
            <a:r>
              <a:rPr lang="en-US" altLang="zh-CN" b="0" i="0">
                <a:solidFill>
                  <a:srgbClr val="555555"/>
                </a:solidFill>
                <a:effectLst/>
                <a:latin typeface="Lato"/>
              </a:rPr>
              <a:t>NVIDIA</a:t>
            </a:r>
            <a:r>
              <a:rPr lang="zh-CN" altLang="en-US" b="0" i="0">
                <a:solidFill>
                  <a:srgbClr val="555555"/>
                </a:solidFill>
                <a:effectLst/>
                <a:latin typeface="Lato"/>
              </a:rPr>
              <a:t>自家的技术栈以插件的形式集成进</a:t>
            </a:r>
            <a:r>
              <a:rPr lang="en-US" altLang="zh-CN" b="0" i="0">
                <a:solidFill>
                  <a:srgbClr val="555555"/>
                </a:solidFill>
                <a:effectLst/>
                <a:latin typeface="Lato"/>
              </a:rPr>
              <a:t>GStreamer</a:t>
            </a:r>
            <a:r>
              <a:rPr lang="zh-CN" altLang="en-US" b="0" i="0">
                <a:solidFill>
                  <a:srgbClr val="555555"/>
                </a:solidFill>
                <a:effectLst/>
                <a:latin typeface="Lato"/>
              </a:rPr>
              <a:t>中，利用这些插件可以很好的利用其</a:t>
            </a:r>
            <a:r>
              <a:rPr lang="en-US" altLang="zh-CN" b="0" i="0">
                <a:solidFill>
                  <a:srgbClr val="555555"/>
                </a:solidFill>
                <a:effectLst/>
                <a:latin typeface="Lato"/>
              </a:rPr>
              <a:t>GPU</a:t>
            </a:r>
            <a:r>
              <a:rPr lang="zh-CN" altLang="en-US" b="0" i="0">
                <a:solidFill>
                  <a:srgbClr val="555555"/>
                </a:solidFill>
                <a:effectLst/>
                <a:latin typeface="Lato"/>
              </a:rPr>
              <a:t>的性能，提升应用的视频处理能力。</a:t>
            </a:r>
            <a:endParaRPr lang="zh-CN" altLang="en-US"/>
          </a:p>
        </p:txBody>
      </p:sp>
      <p:pic>
        <p:nvPicPr>
          <p:cNvPr id="6" name="图片 5">
            <a:extLst>
              <a:ext uri="{FF2B5EF4-FFF2-40B4-BE49-F238E27FC236}">
                <a16:creationId xmlns:a16="http://schemas.microsoft.com/office/drawing/2014/main" id="{A7BE0A19-AF8F-406D-BE02-D3315C81AB04}"/>
              </a:ext>
            </a:extLst>
          </p:cNvPr>
          <p:cNvPicPr>
            <a:picLocks noChangeAspect="1"/>
          </p:cNvPicPr>
          <p:nvPr/>
        </p:nvPicPr>
        <p:blipFill rotWithShape="1">
          <a:blip r:embed="rId2">
            <a:extLst>
              <a:ext uri="{28A0092B-C50C-407E-A947-70E740481C1C}">
                <a14:useLocalDpi xmlns:a14="http://schemas.microsoft.com/office/drawing/2010/main" val="0"/>
              </a:ext>
            </a:extLst>
          </a:blip>
          <a:srcRect l="10696" t="8025" r="11712" b="21677"/>
          <a:stretch/>
        </p:blipFill>
        <p:spPr>
          <a:xfrm>
            <a:off x="2217634" y="2653295"/>
            <a:ext cx="7728154" cy="3545014"/>
          </a:xfrm>
          <a:prstGeom prst="rect">
            <a:avLst/>
          </a:prstGeom>
        </p:spPr>
      </p:pic>
      <p:sp>
        <p:nvSpPr>
          <p:cNvPr id="7" name="矩形 6">
            <a:extLst>
              <a:ext uri="{FF2B5EF4-FFF2-40B4-BE49-F238E27FC236}">
                <a16:creationId xmlns:a16="http://schemas.microsoft.com/office/drawing/2014/main" id="{30CF947B-2986-4035-AEC4-70B77C0B58E7}"/>
              </a:ext>
            </a:extLst>
          </p:cNvPr>
          <p:cNvSpPr/>
          <p:nvPr/>
        </p:nvSpPr>
        <p:spPr>
          <a:xfrm>
            <a:off x="333374" y="164339"/>
            <a:ext cx="11496675" cy="590550"/>
          </a:xfrm>
          <a:prstGeom prst="rect">
            <a:avLst/>
          </a:prstGeom>
          <a:solidFill>
            <a:srgbClr val="2ACA3D"/>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2800" b="1" i="0">
                <a:solidFill>
                  <a:schemeClr val="bg1"/>
                </a:solidFill>
                <a:effectLst/>
                <a:latin typeface="Lato"/>
              </a:rPr>
              <a:t>九、</a:t>
            </a:r>
            <a:r>
              <a:rPr lang="en-US" altLang="zh-CN" sz="2800" b="1" i="0">
                <a:solidFill>
                  <a:schemeClr val="bg1"/>
                </a:solidFill>
                <a:effectLst/>
                <a:latin typeface="Lato"/>
              </a:rPr>
              <a:t>DeepStream</a:t>
            </a:r>
            <a:r>
              <a:rPr lang="zh-CN" altLang="en-US" sz="2800" b="1" i="0">
                <a:solidFill>
                  <a:schemeClr val="bg1"/>
                </a:solidFill>
                <a:effectLst/>
                <a:latin typeface="Lato"/>
              </a:rPr>
              <a:t>实例分析</a:t>
            </a:r>
          </a:p>
        </p:txBody>
      </p:sp>
    </p:spTree>
    <p:extLst>
      <p:ext uri="{BB962C8B-B14F-4D97-AF65-F5344CB8AC3E}">
        <p14:creationId xmlns:p14="http://schemas.microsoft.com/office/powerpoint/2010/main" val="34705637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0F2FF9B-D099-435C-9ACD-6DD0A217CA8F}"/>
              </a:ext>
            </a:extLst>
          </p:cNvPr>
          <p:cNvSpPr/>
          <p:nvPr/>
        </p:nvSpPr>
        <p:spPr>
          <a:xfrm>
            <a:off x="333374" y="1028343"/>
            <a:ext cx="11496675" cy="5355312"/>
          </a:xfrm>
          <a:prstGeom prst="rect">
            <a:avLst/>
          </a:prstGeom>
          <a:ln>
            <a:solidFill>
              <a:srgbClr val="2ACA3D"/>
            </a:solidFill>
          </a:ln>
        </p:spPr>
        <p:txBody>
          <a:bodyPr wrap="square">
            <a:spAutoFit/>
          </a:bodyPr>
          <a:lstStyle/>
          <a:p>
            <a:r>
              <a:rPr lang="en-US" altLang="zh-CN" b="0" i="0">
                <a:solidFill>
                  <a:srgbClr val="555555"/>
                </a:solidFill>
                <a:effectLst/>
                <a:latin typeface="Lato"/>
              </a:rPr>
              <a:t>DeepStream</a:t>
            </a:r>
            <a:r>
              <a:rPr lang="zh-CN" altLang="en-US" b="0" i="0">
                <a:solidFill>
                  <a:srgbClr val="555555"/>
                </a:solidFill>
                <a:effectLst/>
                <a:latin typeface="Lato"/>
              </a:rPr>
              <a:t>插件开发方式与</a:t>
            </a:r>
            <a:r>
              <a:rPr lang="en-US" altLang="zh-CN" b="0" i="0">
                <a:solidFill>
                  <a:srgbClr val="555555"/>
                </a:solidFill>
                <a:effectLst/>
                <a:latin typeface="Lato"/>
              </a:rPr>
              <a:t>GStreamer</a:t>
            </a:r>
            <a:r>
              <a:rPr lang="zh-CN" altLang="en-US" b="0" i="0">
                <a:solidFill>
                  <a:srgbClr val="555555"/>
                </a:solidFill>
                <a:effectLst/>
                <a:latin typeface="Lato"/>
              </a:rPr>
              <a:t>类似，无非添加一些</a:t>
            </a:r>
            <a:r>
              <a:rPr lang="en-US" altLang="zh-CN" b="0" i="0">
                <a:solidFill>
                  <a:srgbClr val="555555"/>
                </a:solidFill>
                <a:effectLst/>
                <a:latin typeface="Lato"/>
              </a:rPr>
              <a:t>NVIDIA</a:t>
            </a:r>
            <a:r>
              <a:rPr lang="zh-CN" altLang="en-US" b="0" i="0">
                <a:solidFill>
                  <a:srgbClr val="555555"/>
                </a:solidFill>
                <a:effectLst/>
                <a:latin typeface="Lato"/>
              </a:rPr>
              <a:t>本身的东西，整体开发思路类似。</a:t>
            </a:r>
            <a:endParaRPr lang="en-US" altLang="zh-CN" b="0" i="0">
              <a:solidFill>
                <a:srgbClr val="555555"/>
              </a:solidFill>
              <a:effectLst/>
              <a:latin typeface="Lato"/>
            </a:endParaRPr>
          </a:p>
          <a:p>
            <a:endParaRPr lang="en-US" altLang="zh-CN">
              <a:solidFill>
                <a:srgbClr val="555555"/>
              </a:solidFill>
              <a:latin typeface="Lato"/>
            </a:endParaRPr>
          </a:p>
          <a:p>
            <a:r>
              <a:rPr lang="en-US" altLang="zh-CN" b="0" i="0">
                <a:solidFill>
                  <a:srgbClr val="555555"/>
                </a:solidFill>
                <a:effectLst/>
                <a:latin typeface="Lato"/>
              </a:rPr>
              <a:t>DeepStream</a:t>
            </a:r>
            <a:r>
              <a:rPr lang="zh-CN" altLang="en-US" b="0" i="0">
                <a:solidFill>
                  <a:srgbClr val="555555"/>
                </a:solidFill>
                <a:effectLst/>
                <a:latin typeface="Lato"/>
              </a:rPr>
              <a:t>插件开发可参考</a:t>
            </a:r>
            <a:r>
              <a:rPr lang="en-US" altLang="zh-CN" b="0" i="0">
                <a:solidFill>
                  <a:srgbClr val="555555"/>
                </a:solidFill>
                <a:effectLst/>
                <a:latin typeface="Lato"/>
              </a:rPr>
              <a:t>gst-dsexample</a:t>
            </a:r>
            <a:r>
              <a:rPr lang="zh-CN" altLang="en-US" b="0" i="0">
                <a:solidFill>
                  <a:srgbClr val="555555"/>
                </a:solidFill>
                <a:effectLst/>
                <a:latin typeface="Lato"/>
              </a:rPr>
              <a:t>示例程序。</a:t>
            </a:r>
            <a:endParaRPr lang="en-US" altLang="zh-CN" b="0" i="0">
              <a:solidFill>
                <a:srgbClr val="555555"/>
              </a:solidFill>
              <a:effectLst/>
              <a:latin typeface="Lato"/>
            </a:endParaRPr>
          </a:p>
          <a:p>
            <a:r>
              <a:rPr lang="en-US" altLang="zh-CN" b="0" i="0">
                <a:solidFill>
                  <a:srgbClr val="555555"/>
                </a:solidFill>
                <a:effectLst/>
                <a:latin typeface="Lato"/>
              </a:rPr>
              <a:t>gst-dsexample</a:t>
            </a:r>
            <a:r>
              <a:rPr lang="zh-CN" altLang="en-US" b="0" i="0">
                <a:solidFill>
                  <a:srgbClr val="555555"/>
                </a:solidFill>
                <a:effectLst/>
                <a:latin typeface="Lato"/>
              </a:rPr>
              <a:t>基于</a:t>
            </a:r>
            <a:r>
              <a:rPr lang="en-US" altLang="zh-CN" b="0" i="0">
                <a:solidFill>
                  <a:srgbClr val="555555"/>
                </a:solidFill>
                <a:effectLst/>
                <a:latin typeface="Lato"/>
              </a:rPr>
              <a:t>GStreamer</a:t>
            </a:r>
            <a:r>
              <a:rPr lang="zh-CN" altLang="en-US" b="0" i="0">
                <a:solidFill>
                  <a:srgbClr val="555555"/>
                </a:solidFill>
                <a:effectLst/>
                <a:latin typeface="Lato"/>
              </a:rPr>
              <a:t>开发，继承至</a:t>
            </a:r>
            <a:r>
              <a:rPr lang="en-US" altLang="zh-CN" b="0" i="0">
                <a:solidFill>
                  <a:srgbClr val="555555"/>
                </a:solidFill>
                <a:effectLst/>
                <a:latin typeface="Lato"/>
              </a:rPr>
              <a:t>GstBaseTransform</a:t>
            </a:r>
            <a:r>
              <a:rPr lang="zh-CN" altLang="en-US" b="0" i="0">
                <a:solidFill>
                  <a:srgbClr val="555555"/>
                </a:solidFill>
                <a:effectLst/>
                <a:latin typeface="Lato"/>
              </a:rPr>
              <a:t>类。</a:t>
            </a:r>
            <a:r>
              <a:rPr lang="en-US" altLang="zh-CN" b="0" i="0">
                <a:solidFill>
                  <a:srgbClr val="555555"/>
                </a:solidFill>
                <a:effectLst/>
                <a:latin typeface="Lato"/>
              </a:rPr>
              <a:t>gst-dsexample</a:t>
            </a:r>
            <a:r>
              <a:rPr lang="zh-CN" altLang="en-US" b="0" i="0">
                <a:solidFill>
                  <a:srgbClr val="555555"/>
                </a:solidFill>
                <a:effectLst/>
                <a:latin typeface="Lato"/>
              </a:rPr>
              <a:t>中共包含四个文件：</a:t>
            </a:r>
            <a:r>
              <a:rPr lang="en-US" altLang="zh-CN" b="0" i="0">
                <a:solidFill>
                  <a:srgbClr val="555555"/>
                </a:solidFill>
                <a:effectLst/>
                <a:latin typeface="Lato"/>
              </a:rPr>
              <a:t>gstdsexample.h</a:t>
            </a:r>
            <a:r>
              <a:rPr lang="zh-CN" altLang="en-US" b="0" i="0">
                <a:solidFill>
                  <a:srgbClr val="555555"/>
                </a:solidFill>
                <a:effectLst/>
                <a:latin typeface="Lato"/>
              </a:rPr>
              <a:t>，</a:t>
            </a:r>
            <a:r>
              <a:rPr lang="en-US" altLang="zh-CN" b="0" i="0">
                <a:solidFill>
                  <a:srgbClr val="555555"/>
                </a:solidFill>
                <a:effectLst/>
                <a:latin typeface="Lato"/>
              </a:rPr>
              <a:t>gstdsexample.cpp</a:t>
            </a:r>
            <a:r>
              <a:rPr lang="zh-CN" altLang="en-US" b="0" i="0">
                <a:solidFill>
                  <a:srgbClr val="555555"/>
                </a:solidFill>
                <a:effectLst/>
                <a:latin typeface="Lato"/>
              </a:rPr>
              <a:t>，</a:t>
            </a:r>
            <a:r>
              <a:rPr lang="en-US" altLang="zh-CN" b="0" i="0">
                <a:solidFill>
                  <a:srgbClr val="555555"/>
                </a:solidFill>
                <a:effectLst/>
                <a:latin typeface="Lato"/>
              </a:rPr>
              <a:t>dsexample_lib.h</a:t>
            </a:r>
            <a:r>
              <a:rPr lang="zh-CN" altLang="en-US" b="0" i="0">
                <a:solidFill>
                  <a:srgbClr val="555555"/>
                </a:solidFill>
                <a:effectLst/>
                <a:latin typeface="Lato"/>
              </a:rPr>
              <a:t>，</a:t>
            </a:r>
            <a:r>
              <a:rPr lang="en-US" altLang="zh-CN" b="0" i="0">
                <a:solidFill>
                  <a:srgbClr val="555555"/>
                </a:solidFill>
                <a:effectLst/>
                <a:latin typeface="Lato"/>
              </a:rPr>
              <a:t>dsexample_lib.c</a:t>
            </a:r>
            <a:r>
              <a:rPr lang="zh-CN" altLang="en-US" b="0" i="0">
                <a:solidFill>
                  <a:srgbClr val="555555"/>
                </a:solidFill>
                <a:effectLst/>
                <a:latin typeface="Lato"/>
              </a:rPr>
              <a:t>。</a:t>
            </a:r>
            <a:br>
              <a:rPr lang="zh-CN" altLang="en-US" b="0" i="0">
                <a:solidFill>
                  <a:srgbClr val="555555"/>
                </a:solidFill>
                <a:effectLst/>
                <a:latin typeface="Lato"/>
              </a:rPr>
            </a:br>
            <a:endParaRPr lang="en-US" altLang="zh-CN" b="0" i="0">
              <a:solidFill>
                <a:srgbClr val="555555"/>
              </a:solidFill>
              <a:effectLst/>
              <a:latin typeface="Lato"/>
            </a:endParaRPr>
          </a:p>
          <a:p>
            <a:r>
              <a:rPr lang="en-US" altLang="zh-CN" b="0" i="0">
                <a:solidFill>
                  <a:srgbClr val="555555"/>
                </a:solidFill>
                <a:effectLst/>
                <a:latin typeface="Lato"/>
              </a:rPr>
              <a:t>gstdsexample</a:t>
            </a:r>
            <a:r>
              <a:rPr lang="zh-CN" altLang="en-US" b="0" i="0">
                <a:solidFill>
                  <a:srgbClr val="555555"/>
                </a:solidFill>
                <a:effectLst/>
                <a:latin typeface="Lato"/>
              </a:rPr>
              <a:t>主要实现插件的初始化，插件的注册等功能。</a:t>
            </a:r>
            <a:br>
              <a:rPr lang="zh-CN" altLang="en-US" b="0" i="0">
                <a:solidFill>
                  <a:srgbClr val="555555"/>
                </a:solidFill>
                <a:effectLst/>
                <a:latin typeface="Lato"/>
              </a:rPr>
            </a:br>
            <a:r>
              <a:rPr lang="en-US" altLang="zh-CN" b="0" i="0">
                <a:solidFill>
                  <a:srgbClr val="555555"/>
                </a:solidFill>
                <a:effectLst/>
                <a:latin typeface="Lato"/>
              </a:rPr>
              <a:t>dsexample_lib</a:t>
            </a:r>
            <a:r>
              <a:rPr lang="zh-CN" altLang="en-US" b="0" i="0">
                <a:solidFill>
                  <a:srgbClr val="555555"/>
                </a:solidFill>
                <a:effectLst/>
                <a:latin typeface="Lato"/>
              </a:rPr>
              <a:t>主要负责插件具体功能的实现，如目标检测与目标分类。</a:t>
            </a:r>
            <a:br>
              <a:rPr lang="zh-CN" altLang="en-US" b="0" i="0">
                <a:solidFill>
                  <a:srgbClr val="555555"/>
                </a:solidFill>
                <a:effectLst/>
                <a:latin typeface="Lato"/>
              </a:rPr>
            </a:br>
            <a:r>
              <a:rPr lang="zh-CN" altLang="en-US" b="0" i="0">
                <a:solidFill>
                  <a:srgbClr val="555555"/>
                </a:solidFill>
                <a:effectLst/>
                <a:latin typeface="Lato"/>
              </a:rPr>
              <a:t>每个插件均可单独配置不同的参数，用于对插件功能进行设置，如配置处理图像的宽和高、使用</a:t>
            </a:r>
            <a:r>
              <a:rPr lang="en-US" altLang="zh-CN" b="0" i="0">
                <a:solidFill>
                  <a:srgbClr val="555555"/>
                </a:solidFill>
                <a:effectLst/>
                <a:latin typeface="Lato"/>
              </a:rPr>
              <a:t>GPU</a:t>
            </a:r>
            <a:r>
              <a:rPr lang="zh-CN" altLang="en-US" b="0" i="0">
                <a:solidFill>
                  <a:srgbClr val="555555"/>
                </a:solidFill>
                <a:effectLst/>
                <a:latin typeface="Lato"/>
              </a:rPr>
              <a:t>的</a:t>
            </a:r>
            <a:r>
              <a:rPr lang="en-US" altLang="zh-CN" b="0" i="0">
                <a:solidFill>
                  <a:srgbClr val="555555"/>
                </a:solidFill>
                <a:effectLst/>
                <a:latin typeface="Lato"/>
              </a:rPr>
              <a:t>ID</a:t>
            </a:r>
            <a:r>
              <a:rPr lang="zh-CN" altLang="en-US" b="0" i="0">
                <a:solidFill>
                  <a:srgbClr val="555555"/>
                </a:solidFill>
                <a:effectLst/>
                <a:latin typeface="Lato"/>
              </a:rPr>
              <a:t>等。</a:t>
            </a:r>
            <a:br>
              <a:rPr lang="zh-CN" altLang="en-US" b="0" i="0">
                <a:solidFill>
                  <a:srgbClr val="555555"/>
                </a:solidFill>
                <a:effectLst/>
                <a:latin typeface="Lato"/>
              </a:rPr>
            </a:br>
            <a:endParaRPr lang="en-US" altLang="zh-CN" b="0" i="0">
              <a:solidFill>
                <a:srgbClr val="555555"/>
              </a:solidFill>
              <a:effectLst/>
              <a:latin typeface="Lato"/>
            </a:endParaRPr>
          </a:p>
          <a:p>
            <a:r>
              <a:rPr lang="zh-CN" altLang="en-US" b="0" i="0">
                <a:solidFill>
                  <a:srgbClr val="555555"/>
                </a:solidFill>
                <a:effectLst/>
                <a:latin typeface="Lato"/>
              </a:rPr>
              <a:t>插件按数据流处理方式可分为直通式与非直通式。</a:t>
            </a:r>
            <a:endParaRPr lang="en-US" altLang="zh-CN" b="0" i="0">
              <a:solidFill>
                <a:srgbClr val="555555"/>
              </a:solidFill>
              <a:effectLst/>
              <a:latin typeface="Lato"/>
            </a:endParaRPr>
          </a:p>
          <a:p>
            <a:pPr marL="285750" indent="-285750">
              <a:buFont typeface="Arial" panose="020B0604020202020204" pitchFamily="34" charset="0"/>
              <a:buChar char="•"/>
            </a:pPr>
            <a:r>
              <a:rPr lang="zh-CN" altLang="en-US" b="0" i="0">
                <a:solidFill>
                  <a:srgbClr val="555555"/>
                </a:solidFill>
                <a:effectLst/>
                <a:latin typeface="Lato"/>
              </a:rPr>
              <a:t>直通模式下，数据流直接通过插件，插件仅对流过的数据进行处理，并将处理后的结果附加在数据上传递给下游插件。如获取图像数据并通过算法进行目标检测，将目标检测结果附加在数据中，传递给下游组件，便于后续的分析。</a:t>
            </a:r>
            <a:r>
              <a:rPr lang="en-US" altLang="zh-CN" b="0" i="0">
                <a:solidFill>
                  <a:srgbClr val="555555"/>
                </a:solidFill>
                <a:effectLst/>
                <a:latin typeface="Lato"/>
              </a:rPr>
              <a:t>gst-dsexample</a:t>
            </a:r>
            <a:r>
              <a:rPr lang="zh-CN" altLang="en-US" b="0" i="0">
                <a:solidFill>
                  <a:srgbClr val="555555"/>
                </a:solidFill>
                <a:effectLst/>
                <a:latin typeface="Lato"/>
              </a:rPr>
              <a:t>就是直通式插件，获取图像数据并经过算法分析后，将分析结果附加在</a:t>
            </a:r>
            <a:r>
              <a:rPr lang="en-US" altLang="zh-CN" b="0" i="0">
                <a:solidFill>
                  <a:srgbClr val="555555"/>
                </a:solidFill>
                <a:effectLst/>
                <a:latin typeface="Lato"/>
              </a:rPr>
              <a:t>gst-buffer</a:t>
            </a:r>
            <a:r>
              <a:rPr lang="zh-CN" altLang="en-US" b="0" i="0">
                <a:solidFill>
                  <a:srgbClr val="555555"/>
                </a:solidFill>
                <a:effectLst/>
                <a:latin typeface="Lato"/>
              </a:rPr>
              <a:t>里，传递给下游组件。</a:t>
            </a:r>
            <a:endParaRPr lang="en-US" altLang="zh-CN" b="0" i="0">
              <a:solidFill>
                <a:srgbClr val="555555"/>
              </a:solidFill>
              <a:effectLst/>
              <a:latin typeface="Lato"/>
            </a:endParaRPr>
          </a:p>
          <a:p>
            <a:pPr marL="285750" indent="-285750">
              <a:buFont typeface="Arial" panose="020B0604020202020204" pitchFamily="34" charset="0"/>
              <a:buChar char="•"/>
            </a:pPr>
            <a:r>
              <a:rPr lang="zh-CN" altLang="en-US" b="0" i="0">
                <a:solidFill>
                  <a:srgbClr val="555555"/>
                </a:solidFill>
                <a:effectLst/>
                <a:latin typeface="Lato"/>
              </a:rPr>
              <a:t>非直通模式下，数据流被插件截取并处理后再传递给下游插件，传递给下游的数据流可能由本插件生成，而不再是原始数据。例如图像缩放插件，当图像被放大时，图像数据空间已经改变，必须由缩放插件自行开辟数据空间，并将放大后的图像数据传递给下游。</a:t>
            </a:r>
            <a:endParaRPr lang="en-US" altLang="zh-CN" b="0" i="0">
              <a:solidFill>
                <a:srgbClr val="555555"/>
              </a:solidFill>
              <a:effectLst/>
              <a:latin typeface="Lato"/>
            </a:endParaRPr>
          </a:p>
          <a:p>
            <a:r>
              <a:rPr lang="zh-CN" altLang="en-US" b="0" i="0">
                <a:solidFill>
                  <a:srgbClr val="555555"/>
                </a:solidFill>
                <a:effectLst/>
                <a:latin typeface="Lato"/>
              </a:rPr>
              <a:t>直通与非直通的区别，核心就在于数据流管理方式的不同。下面将对</a:t>
            </a:r>
            <a:r>
              <a:rPr lang="en-US" altLang="zh-CN" b="0" i="0">
                <a:solidFill>
                  <a:srgbClr val="555555"/>
                </a:solidFill>
                <a:effectLst/>
                <a:latin typeface="Lato"/>
              </a:rPr>
              <a:t>gst-dsexample</a:t>
            </a:r>
            <a:r>
              <a:rPr lang="zh-CN" altLang="en-US" b="0" i="0">
                <a:solidFill>
                  <a:srgbClr val="555555"/>
                </a:solidFill>
                <a:effectLst/>
                <a:latin typeface="Lato"/>
              </a:rPr>
              <a:t>的插件源码进行解析。</a:t>
            </a:r>
          </a:p>
        </p:txBody>
      </p:sp>
      <p:sp>
        <p:nvSpPr>
          <p:cNvPr id="3" name="矩形 2">
            <a:extLst>
              <a:ext uri="{FF2B5EF4-FFF2-40B4-BE49-F238E27FC236}">
                <a16:creationId xmlns:a16="http://schemas.microsoft.com/office/drawing/2014/main" id="{391D217F-C515-4863-A6C2-993BD91F2D74}"/>
              </a:ext>
            </a:extLst>
          </p:cNvPr>
          <p:cNvSpPr/>
          <p:nvPr/>
        </p:nvSpPr>
        <p:spPr>
          <a:xfrm>
            <a:off x="333374" y="164339"/>
            <a:ext cx="11496675" cy="590550"/>
          </a:xfrm>
          <a:prstGeom prst="rect">
            <a:avLst/>
          </a:prstGeom>
          <a:solidFill>
            <a:srgbClr val="2ACA3D"/>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2800" b="1" i="0">
                <a:solidFill>
                  <a:schemeClr val="bg1"/>
                </a:solidFill>
                <a:effectLst/>
                <a:latin typeface="Lato"/>
              </a:rPr>
              <a:t>十、</a:t>
            </a:r>
            <a:r>
              <a:rPr lang="en-US" altLang="zh-CN" sz="2800" b="1" i="0">
                <a:solidFill>
                  <a:schemeClr val="bg1"/>
                </a:solidFill>
                <a:effectLst/>
                <a:latin typeface="Lato"/>
              </a:rPr>
              <a:t>DeepStream</a:t>
            </a:r>
            <a:r>
              <a:rPr lang="zh-CN" altLang="en-US" sz="2800" b="1" i="0">
                <a:solidFill>
                  <a:schemeClr val="bg1"/>
                </a:solidFill>
                <a:effectLst/>
                <a:latin typeface="Lato"/>
              </a:rPr>
              <a:t>插件介绍</a:t>
            </a:r>
          </a:p>
        </p:txBody>
      </p:sp>
    </p:spTree>
    <p:extLst>
      <p:ext uri="{BB962C8B-B14F-4D97-AF65-F5344CB8AC3E}">
        <p14:creationId xmlns:p14="http://schemas.microsoft.com/office/powerpoint/2010/main" val="2155493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EA73ECC-D284-4349-9ED1-C5E1AF5593D5}"/>
              </a:ext>
            </a:extLst>
          </p:cNvPr>
          <p:cNvSpPr/>
          <p:nvPr/>
        </p:nvSpPr>
        <p:spPr>
          <a:xfrm>
            <a:off x="115637" y="3244334"/>
            <a:ext cx="1762214" cy="369332"/>
          </a:xfrm>
          <a:prstGeom prst="rect">
            <a:avLst/>
          </a:prstGeom>
        </p:spPr>
        <p:txBody>
          <a:bodyPr wrap="none">
            <a:spAutoFit/>
          </a:bodyPr>
          <a:lstStyle/>
          <a:p>
            <a:r>
              <a:rPr lang="en-US" altLang="zh-CN" b="0" i="0">
                <a:solidFill>
                  <a:srgbClr val="2ACA3D"/>
                </a:solidFill>
                <a:effectLst/>
                <a:latin typeface="Lato"/>
              </a:rPr>
              <a:t>gstdsexample.h</a:t>
            </a:r>
            <a:endParaRPr lang="zh-CN" altLang="en-US">
              <a:solidFill>
                <a:srgbClr val="2ACA3D"/>
              </a:solidFill>
            </a:endParaRPr>
          </a:p>
        </p:txBody>
      </p:sp>
      <p:sp>
        <p:nvSpPr>
          <p:cNvPr id="5" name="矩形 4">
            <a:extLst>
              <a:ext uri="{FF2B5EF4-FFF2-40B4-BE49-F238E27FC236}">
                <a16:creationId xmlns:a16="http://schemas.microsoft.com/office/drawing/2014/main" id="{308201AE-58AA-4A53-BC5E-3836ECEAF870}"/>
              </a:ext>
            </a:extLst>
          </p:cNvPr>
          <p:cNvSpPr/>
          <p:nvPr/>
        </p:nvSpPr>
        <p:spPr>
          <a:xfrm>
            <a:off x="333374" y="164339"/>
            <a:ext cx="11496675" cy="590550"/>
          </a:xfrm>
          <a:prstGeom prst="rect">
            <a:avLst/>
          </a:prstGeom>
          <a:solidFill>
            <a:srgbClr val="2ACA3D"/>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2800" b="1" i="0">
                <a:solidFill>
                  <a:schemeClr val="bg1"/>
                </a:solidFill>
                <a:effectLst/>
                <a:latin typeface="Lato"/>
              </a:rPr>
              <a:t>十、</a:t>
            </a:r>
            <a:r>
              <a:rPr lang="en-US" altLang="zh-CN" sz="2800" b="1" i="0">
                <a:solidFill>
                  <a:schemeClr val="bg1"/>
                </a:solidFill>
                <a:effectLst/>
                <a:latin typeface="Lato"/>
              </a:rPr>
              <a:t>DeepStream</a:t>
            </a:r>
            <a:r>
              <a:rPr lang="zh-CN" altLang="en-US" sz="2800" b="1" i="0">
                <a:solidFill>
                  <a:schemeClr val="bg1"/>
                </a:solidFill>
                <a:effectLst/>
                <a:latin typeface="Lato"/>
              </a:rPr>
              <a:t>插件介绍</a:t>
            </a:r>
          </a:p>
        </p:txBody>
      </p:sp>
    </p:spTree>
    <p:controls>
      <mc:AlternateContent xmlns:mc="http://schemas.openxmlformats.org/markup-compatibility/2006">
        <mc:Choice xmlns:v="urn:schemas-microsoft-com:vml" Requires="v">
          <p:control spid="9227" name="TextBox1" r:id="rId2" imgW="8163720" imgH="5471640"/>
        </mc:Choice>
        <mc:Fallback>
          <p:control name="TextBox1" r:id="rId2" imgW="8163720" imgH="5471640">
            <p:pic>
              <p:nvPicPr>
                <p:cNvPr id="3" name="TextBox1" descr="fsdf&#10;">
                  <a:extLst>
                    <a:ext uri="{FF2B5EF4-FFF2-40B4-BE49-F238E27FC236}">
                      <a16:creationId xmlns:a16="http://schemas.microsoft.com/office/drawing/2014/main" id="{6BC1A65F-2C6F-44AE-94B0-2D32332BE872}"/>
                    </a:ext>
                  </a:extLst>
                </p:cNvPr>
                <p:cNvPicPr>
                  <a:picLocks/>
                </p:cNvPicPr>
                <p:nvPr/>
              </p:nvPicPr>
              <p:blipFill>
                <a:blip r:embed="rId4"/>
                <a:stretch>
                  <a:fillRect/>
                </a:stretch>
              </p:blipFill>
              <p:spPr>
                <a:xfrm>
                  <a:off x="2014537" y="1120876"/>
                  <a:ext cx="8162925" cy="5470423"/>
                </a:xfrm>
                <a:prstGeom prst="rect">
                  <a:avLst/>
                </a:prstGeom>
              </p:spPr>
            </p:pic>
          </p:control>
        </mc:Fallback>
      </mc:AlternateContent>
    </p:controls>
    <p:extLst>
      <p:ext uri="{BB962C8B-B14F-4D97-AF65-F5344CB8AC3E}">
        <p14:creationId xmlns:p14="http://schemas.microsoft.com/office/powerpoint/2010/main" val="2815261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9C984F4-E681-46E1-95B1-942AFC61A1F6}"/>
              </a:ext>
            </a:extLst>
          </p:cNvPr>
          <p:cNvSpPr/>
          <p:nvPr/>
        </p:nvSpPr>
        <p:spPr>
          <a:xfrm>
            <a:off x="333374" y="1362077"/>
            <a:ext cx="4523761" cy="4801314"/>
          </a:xfrm>
          <a:prstGeom prst="rect">
            <a:avLst/>
          </a:prstGeom>
          <a:ln>
            <a:solidFill>
              <a:srgbClr val="2ACA3D"/>
            </a:solidFill>
          </a:ln>
        </p:spPr>
        <p:txBody>
          <a:bodyPr wrap="square">
            <a:spAutoFit/>
          </a:bodyPr>
          <a:lstStyle/>
          <a:p>
            <a:pPr algn="just"/>
            <a:r>
              <a:rPr lang="en-US" altLang="zh-CN" b="0" i="0">
                <a:solidFill>
                  <a:srgbClr val="555555"/>
                </a:solidFill>
                <a:effectLst/>
                <a:latin typeface="Lato"/>
              </a:rPr>
              <a:t>GStreamer</a:t>
            </a:r>
            <a:r>
              <a:rPr lang="zh-CN" altLang="en-US" b="0" i="0">
                <a:solidFill>
                  <a:srgbClr val="555555"/>
                </a:solidFill>
                <a:effectLst/>
                <a:latin typeface="Lato"/>
              </a:rPr>
              <a:t>是一个用于开发流式多媒体应用的跨平台开源框架，应用程序可以通过管道</a:t>
            </a:r>
            <a:r>
              <a:rPr lang="en-US" altLang="zh-CN" b="0" i="0">
                <a:solidFill>
                  <a:srgbClr val="555555"/>
                </a:solidFill>
                <a:effectLst/>
                <a:latin typeface="Lato"/>
              </a:rPr>
              <a:t>(Pipeline)</a:t>
            </a:r>
            <a:r>
              <a:rPr lang="zh-CN" altLang="en-US" b="0" i="0">
                <a:solidFill>
                  <a:srgbClr val="555555"/>
                </a:solidFill>
                <a:effectLst/>
                <a:latin typeface="Lato"/>
              </a:rPr>
              <a:t>的方式，将多媒体处理的各个步骤串联起来，达到预期的效果。</a:t>
            </a:r>
            <a:r>
              <a:rPr lang="en-US" altLang="zh-CN" b="0" i="0">
                <a:solidFill>
                  <a:srgbClr val="555555"/>
                </a:solidFill>
                <a:effectLst/>
                <a:latin typeface="Lato"/>
              </a:rPr>
              <a:t>GStreamer</a:t>
            </a:r>
            <a:r>
              <a:rPr lang="zh-CN" altLang="en-US" b="0" i="0">
                <a:solidFill>
                  <a:srgbClr val="555555"/>
                </a:solidFill>
                <a:effectLst/>
                <a:latin typeface="Lato"/>
              </a:rPr>
              <a:t>整体功能的核心为</a:t>
            </a:r>
            <a:r>
              <a:rPr lang="en-US" altLang="zh-CN" b="0" i="0">
                <a:solidFill>
                  <a:srgbClr val="555555"/>
                </a:solidFill>
                <a:effectLst/>
                <a:latin typeface="Lato"/>
              </a:rPr>
              <a:t>Pipeline</a:t>
            </a:r>
            <a:r>
              <a:rPr lang="zh-CN" altLang="en-US" b="0" i="0">
                <a:solidFill>
                  <a:srgbClr val="555555"/>
                </a:solidFill>
                <a:effectLst/>
                <a:latin typeface="Lato"/>
              </a:rPr>
              <a:t>框架以及用于扩展功能的插件。</a:t>
            </a:r>
            <a:endParaRPr lang="en-US" altLang="zh-CN" b="0" i="0">
              <a:solidFill>
                <a:srgbClr val="555555"/>
              </a:solidFill>
              <a:effectLst/>
              <a:latin typeface="Lato"/>
            </a:endParaRPr>
          </a:p>
          <a:p>
            <a:pPr algn="just"/>
            <a:endParaRPr lang="en-US" altLang="zh-CN">
              <a:solidFill>
                <a:srgbClr val="555555"/>
              </a:solidFill>
              <a:latin typeface="Lato"/>
            </a:endParaRPr>
          </a:p>
          <a:p>
            <a:pPr algn="just"/>
            <a:r>
              <a:rPr lang="en-US" altLang="zh-CN" b="0" i="0">
                <a:solidFill>
                  <a:srgbClr val="555555"/>
                </a:solidFill>
                <a:effectLst/>
                <a:latin typeface="Lato"/>
              </a:rPr>
              <a:t>Pipeline</a:t>
            </a:r>
            <a:r>
              <a:rPr lang="zh-CN" altLang="en-US" b="0" i="0">
                <a:solidFill>
                  <a:srgbClr val="555555"/>
                </a:solidFill>
                <a:effectLst/>
                <a:latin typeface="Lato"/>
              </a:rPr>
              <a:t>用于安排数据流图，明确数据流处理过程。通过</a:t>
            </a:r>
            <a:r>
              <a:rPr lang="en-US" altLang="zh-CN" b="0" i="0">
                <a:solidFill>
                  <a:srgbClr val="555555"/>
                </a:solidFill>
                <a:effectLst/>
                <a:latin typeface="Lato"/>
              </a:rPr>
              <a:t>GStreamer</a:t>
            </a:r>
            <a:r>
              <a:rPr lang="zh-CN" altLang="en-US" b="0" i="0">
                <a:solidFill>
                  <a:srgbClr val="555555"/>
                </a:solidFill>
                <a:effectLst/>
                <a:latin typeface="Lato"/>
              </a:rPr>
              <a:t>多媒体数据协商机制和同步机制，</a:t>
            </a:r>
            <a:r>
              <a:rPr lang="en-US" altLang="zh-CN" b="0" i="0">
                <a:solidFill>
                  <a:srgbClr val="555555"/>
                </a:solidFill>
                <a:effectLst/>
                <a:latin typeface="Lato"/>
              </a:rPr>
              <a:t>Pipeline</a:t>
            </a:r>
            <a:r>
              <a:rPr lang="zh-CN" altLang="en-US" b="0" i="0">
                <a:solidFill>
                  <a:srgbClr val="555555"/>
                </a:solidFill>
                <a:effectLst/>
                <a:latin typeface="Lato"/>
              </a:rPr>
              <a:t>能够很好地处理流式数据。</a:t>
            </a:r>
            <a:endParaRPr lang="en-US" altLang="zh-CN" b="0" i="0">
              <a:solidFill>
                <a:srgbClr val="555555"/>
              </a:solidFill>
              <a:effectLst/>
              <a:latin typeface="Lato"/>
            </a:endParaRPr>
          </a:p>
          <a:p>
            <a:pPr algn="just"/>
            <a:br>
              <a:rPr lang="zh-CN" altLang="en-US" b="0" i="0">
                <a:solidFill>
                  <a:srgbClr val="555555"/>
                </a:solidFill>
                <a:effectLst/>
                <a:latin typeface="Lato"/>
              </a:rPr>
            </a:br>
            <a:r>
              <a:rPr lang="zh-CN" altLang="en-US" b="0" i="0">
                <a:solidFill>
                  <a:srgbClr val="555555"/>
                </a:solidFill>
                <a:effectLst/>
                <a:latin typeface="Lato"/>
              </a:rPr>
              <a:t>用于扩展功能的插件，开发者可以灵活利用已有插件，而且还可以自定义特定功能的插件。</a:t>
            </a:r>
            <a:endParaRPr lang="en-US" altLang="zh-CN" b="0" i="0">
              <a:solidFill>
                <a:srgbClr val="555555"/>
              </a:solidFill>
              <a:effectLst/>
              <a:latin typeface="Lato"/>
            </a:endParaRPr>
          </a:p>
          <a:p>
            <a:pPr algn="just"/>
            <a:br>
              <a:rPr lang="zh-CN" altLang="en-US" b="0" i="0">
                <a:solidFill>
                  <a:srgbClr val="555555"/>
                </a:solidFill>
                <a:effectLst/>
                <a:latin typeface="Lato"/>
              </a:rPr>
            </a:br>
            <a:r>
              <a:rPr lang="en-US" altLang="zh-CN" b="0" i="0">
                <a:solidFill>
                  <a:srgbClr val="555555"/>
                </a:solidFill>
                <a:effectLst/>
                <a:latin typeface="Lato"/>
              </a:rPr>
              <a:t>GStreamer</a:t>
            </a:r>
            <a:r>
              <a:rPr lang="zh-CN" altLang="en-US" b="0" i="0">
                <a:solidFill>
                  <a:srgbClr val="555555"/>
                </a:solidFill>
                <a:effectLst/>
                <a:latin typeface="Lato"/>
              </a:rPr>
              <a:t>整体架构如下：</a:t>
            </a:r>
          </a:p>
        </p:txBody>
      </p:sp>
      <p:pic>
        <p:nvPicPr>
          <p:cNvPr id="4" name="图片 3">
            <a:extLst>
              <a:ext uri="{FF2B5EF4-FFF2-40B4-BE49-F238E27FC236}">
                <a16:creationId xmlns:a16="http://schemas.microsoft.com/office/drawing/2014/main" id="{9FDCF86D-3559-404C-9100-EBEC85C42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9515" y="1362077"/>
            <a:ext cx="5620534" cy="4363059"/>
          </a:xfrm>
          <a:prstGeom prst="rect">
            <a:avLst/>
          </a:prstGeom>
        </p:spPr>
      </p:pic>
      <p:sp>
        <p:nvSpPr>
          <p:cNvPr id="5" name="矩形 4">
            <a:extLst>
              <a:ext uri="{FF2B5EF4-FFF2-40B4-BE49-F238E27FC236}">
                <a16:creationId xmlns:a16="http://schemas.microsoft.com/office/drawing/2014/main" id="{4B273EC0-1426-4401-8C04-631220594AD0}"/>
              </a:ext>
            </a:extLst>
          </p:cNvPr>
          <p:cNvSpPr/>
          <p:nvPr/>
        </p:nvSpPr>
        <p:spPr>
          <a:xfrm>
            <a:off x="333374" y="164339"/>
            <a:ext cx="11496675" cy="590550"/>
          </a:xfrm>
          <a:prstGeom prst="rect">
            <a:avLst/>
          </a:prstGeom>
          <a:solidFill>
            <a:srgbClr val="2ACA3D"/>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2800" b="1" i="0">
                <a:solidFill>
                  <a:schemeClr val="bg1"/>
                </a:solidFill>
                <a:effectLst/>
                <a:latin typeface="Lato"/>
              </a:rPr>
              <a:t>二、</a:t>
            </a:r>
            <a:r>
              <a:rPr lang="en-US" altLang="zh-CN" sz="2800" b="1" i="0">
                <a:solidFill>
                  <a:schemeClr val="bg1"/>
                </a:solidFill>
                <a:effectLst/>
                <a:latin typeface="Lato"/>
              </a:rPr>
              <a:t>GStreamer</a:t>
            </a:r>
            <a:r>
              <a:rPr lang="zh-CN" altLang="en-US" sz="2800" b="1" i="0">
                <a:solidFill>
                  <a:schemeClr val="bg1"/>
                </a:solidFill>
                <a:effectLst/>
                <a:latin typeface="Lato"/>
              </a:rPr>
              <a:t>简介与框架</a:t>
            </a:r>
          </a:p>
        </p:txBody>
      </p:sp>
    </p:spTree>
    <p:extLst>
      <p:ext uri="{BB962C8B-B14F-4D97-AF65-F5344CB8AC3E}">
        <p14:creationId xmlns:p14="http://schemas.microsoft.com/office/powerpoint/2010/main" val="4002159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999CB5A-6B8C-466E-A283-49007A2CC61E}"/>
              </a:ext>
            </a:extLst>
          </p:cNvPr>
          <p:cNvSpPr/>
          <p:nvPr/>
        </p:nvSpPr>
        <p:spPr>
          <a:xfrm>
            <a:off x="333373" y="1252735"/>
            <a:ext cx="3756845" cy="3416320"/>
          </a:xfrm>
          <a:prstGeom prst="rect">
            <a:avLst/>
          </a:prstGeom>
          <a:ln>
            <a:solidFill>
              <a:srgbClr val="2ACA3D"/>
            </a:solidFill>
          </a:ln>
        </p:spPr>
        <p:txBody>
          <a:bodyPr wrap="square">
            <a:spAutoFit/>
          </a:bodyPr>
          <a:lstStyle/>
          <a:p>
            <a:pPr algn="just"/>
            <a:r>
              <a:rPr lang="en-US" altLang="zh-CN" b="0" i="0">
                <a:solidFill>
                  <a:srgbClr val="555555"/>
                </a:solidFill>
                <a:effectLst/>
                <a:latin typeface="Lato"/>
              </a:rPr>
              <a:t>_GstDsExample</a:t>
            </a:r>
            <a:r>
              <a:rPr lang="zh-CN" altLang="en-US" b="0" i="0">
                <a:solidFill>
                  <a:srgbClr val="555555"/>
                </a:solidFill>
                <a:effectLst/>
                <a:latin typeface="Lato"/>
              </a:rPr>
              <a:t>为类的实例对象，里面可以存放运行时所需的变量。</a:t>
            </a:r>
            <a:r>
              <a:rPr lang="en-US" altLang="zh-CN" b="0" i="0">
                <a:solidFill>
                  <a:srgbClr val="555555"/>
                </a:solidFill>
                <a:effectLst/>
                <a:latin typeface="Lato"/>
              </a:rPr>
              <a:t>_GstDsExampleClass</a:t>
            </a:r>
            <a:r>
              <a:rPr lang="zh-CN" altLang="en-US" b="0" i="0">
                <a:solidFill>
                  <a:srgbClr val="555555"/>
                </a:solidFill>
                <a:effectLst/>
                <a:latin typeface="Lato"/>
              </a:rPr>
              <a:t>则为类，主要定义成员函数。</a:t>
            </a:r>
            <a:endParaRPr lang="en-US" altLang="zh-CN" b="0" i="0">
              <a:solidFill>
                <a:srgbClr val="555555"/>
              </a:solidFill>
              <a:effectLst/>
              <a:latin typeface="Lato"/>
            </a:endParaRPr>
          </a:p>
          <a:p>
            <a:pPr algn="just"/>
            <a:endParaRPr lang="en-US" altLang="zh-CN">
              <a:solidFill>
                <a:srgbClr val="555555"/>
              </a:solidFill>
              <a:latin typeface="Lato"/>
            </a:endParaRPr>
          </a:p>
          <a:p>
            <a:pPr algn="just"/>
            <a:r>
              <a:rPr lang="zh-CN" altLang="en-US" b="0" i="0">
                <a:solidFill>
                  <a:srgbClr val="555555"/>
                </a:solidFill>
                <a:effectLst/>
                <a:latin typeface="Lato"/>
              </a:rPr>
              <a:t>可以看出 </a:t>
            </a:r>
            <a:r>
              <a:rPr lang="en-US" altLang="zh-CN" b="0" i="0">
                <a:solidFill>
                  <a:srgbClr val="555555"/>
                </a:solidFill>
                <a:effectLst/>
                <a:latin typeface="Lato"/>
              </a:rPr>
              <a:t>_GstDsExampleClass</a:t>
            </a:r>
            <a:r>
              <a:rPr lang="zh-CN" altLang="en-US" b="0" i="0">
                <a:solidFill>
                  <a:srgbClr val="555555"/>
                </a:solidFill>
                <a:effectLst/>
                <a:latin typeface="Lato"/>
              </a:rPr>
              <a:t>继承自</a:t>
            </a:r>
            <a:r>
              <a:rPr lang="en-US" altLang="zh-CN" b="0" i="0">
                <a:solidFill>
                  <a:srgbClr val="555555"/>
                </a:solidFill>
                <a:effectLst/>
                <a:latin typeface="Lato"/>
              </a:rPr>
              <a:t>GstBaseTransformClass</a:t>
            </a:r>
            <a:r>
              <a:rPr lang="zh-CN" altLang="en-US" b="0" i="0">
                <a:solidFill>
                  <a:srgbClr val="555555"/>
                </a:solidFill>
                <a:effectLst/>
                <a:latin typeface="Lato"/>
              </a:rPr>
              <a:t>。程序所需的自定义函数或者变量可直接在 </a:t>
            </a:r>
            <a:r>
              <a:rPr lang="en-US" altLang="zh-CN" b="0" i="0">
                <a:solidFill>
                  <a:srgbClr val="555555"/>
                </a:solidFill>
                <a:effectLst/>
                <a:latin typeface="Lato"/>
              </a:rPr>
              <a:t>_GstDsExample </a:t>
            </a:r>
            <a:r>
              <a:rPr lang="zh-CN" altLang="en-US" b="0" i="0">
                <a:solidFill>
                  <a:srgbClr val="555555"/>
                </a:solidFill>
                <a:effectLst/>
                <a:latin typeface="Lato"/>
              </a:rPr>
              <a:t>中添加，其余参数可视为固定模板，可不做修改。</a:t>
            </a:r>
            <a:br>
              <a:rPr lang="zh-CN" altLang="en-US"/>
            </a:br>
            <a:endParaRPr lang="en-US" altLang="zh-CN"/>
          </a:p>
          <a:p>
            <a:pPr algn="just"/>
            <a:r>
              <a:rPr lang="en-US" altLang="zh-CN" b="1" i="0">
                <a:solidFill>
                  <a:srgbClr val="2ACA3D"/>
                </a:solidFill>
                <a:effectLst/>
                <a:latin typeface="Lato"/>
              </a:rPr>
              <a:t>gstdsexample.cpp</a:t>
            </a:r>
            <a:endParaRPr lang="zh-CN" altLang="en-US" b="1">
              <a:solidFill>
                <a:srgbClr val="2ACA3D"/>
              </a:solidFill>
            </a:endParaRPr>
          </a:p>
        </p:txBody>
      </p:sp>
      <p:sp>
        <p:nvSpPr>
          <p:cNvPr id="5" name="矩形 4">
            <a:extLst>
              <a:ext uri="{FF2B5EF4-FFF2-40B4-BE49-F238E27FC236}">
                <a16:creationId xmlns:a16="http://schemas.microsoft.com/office/drawing/2014/main" id="{C2E06A46-A31C-40FB-8757-4067EA24B55E}"/>
              </a:ext>
            </a:extLst>
          </p:cNvPr>
          <p:cNvSpPr/>
          <p:nvPr/>
        </p:nvSpPr>
        <p:spPr>
          <a:xfrm>
            <a:off x="333374" y="164339"/>
            <a:ext cx="11496675" cy="590550"/>
          </a:xfrm>
          <a:prstGeom prst="rect">
            <a:avLst/>
          </a:prstGeom>
          <a:solidFill>
            <a:srgbClr val="2ACA3D"/>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2800" b="1" i="0">
                <a:solidFill>
                  <a:schemeClr val="bg1"/>
                </a:solidFill>
                <a:effectLst/>
                <a:latin typeface="Lato"/>
              </a:rPr>
              <a:t>十、</a:t>
            </a:r>
            <a:r>
              <a:rPr lang="en-US" altLang="zh-CN" sz="2800" b="1" i="0">
                <a:solidFill>
                  <a:schemeClr val="bg1"/>
                </a:solidFill>
                <a:effectLst/>
                <a:latin typeface="Lato"/>
              </a:rPr>
              <a:t>DeepStream</a:t>
            </a:r>
            <a:r>
              <a:rPr lang="zh-CN" altLang="en-US" sz="2800" b="1" i="0">
                <a:solidFill>
                  <a:schemeClr val="bg1"/>
                </a:solidFill>
                <a:effectLst/>
                <a:latin typeface="Lato"/>
              </a:rPr>
              <a:t>插件介绍</a:t>
            </a:r>
          </a:p>
        </p:txBody>
      </p:sp>
    </p:spTree>
    <p:controls>
      <mc:AlternateContent xmlns:mc="http://schemas.openxmlformats.org/markup-compatibility/2006">
        <mc:Choice xmlns:v="urn:schemas-microsoft-com:vml" Requires="v">
          <p:control spid="10250" name="TextBox1" r:id="rId2" imgW="7563960" imgH="5442480"/>
        </mc:Choice>
        <mc:Fallback>
          <p:control name="TextBox1" r:id="rId2" imgW="7563960" imgH="5442480">
            <p:pic>
              <p:nvPicPr>
                <p:cNvPr id="4" name="TextBox1" descr="fsdf&#10;">
                  <a:extLst>
                    <a:ext uri="{FF2B5EF4-FFF2-40B4-BE49-F238E27FC236}">
                      <a16:creationId xmlns:a16="http://schemas.microsoft.com/office/drawing/2014/main" id="{55662512-8531-49CF-9D94-BB3E19C327D0}"/>
                    </a:ext>
                  </a:extLst>
                </p:cNvPr>
                <p:cNvPicPr>
                  <a:picLocks/>
                </p:cNvPicPr>
                <p:nvPr/>
              </p:nvPicPr>
              <p:blipFill>
                <a:blip r:embed="rId4"/>
                <a:stretch>
                  <a:fillRect/>
                </a:stretch>
              </p:blipFill>
              <p:spPr>
                <a:xfrm>
                  <a:off x="4267200" y="1252735"/>
                  <a:ext cx="7562849" cy="5440926"/>
                </a:xfrm>
                <a:prstGeom prst="rect">
                  <a:avLst/>
                </a:prstGeom>
              </p:spPr>
            </p:pic>
          </p:control>
        </mc:Fallback>
      </mc:AlternateContent>
    </p:controls>
    <p:extLst>
      <p:ext uri="{BB962C8B-B14F-4D97-AF65-F5344CB8AC3E}">
        <p14:creationId xmlns:p14="http://schemas.microsoft.com/office/powerpoint/2010/main" val="37744382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151B7A0-BE5C-415E-83C7-5757AF3D172F}"/>
              </a:ext>
            </a:extLst>
          </p:cNvPr>
          <p:cNvSpPr/>
          <p:nvPr/>
        </p:nvSpPr>
        <p:spPr>
          <a:xfrm>
            <a:off x="333374" y="1443841"/>
            <a:ext cx="11496675" cy="3416320"/>
          </a:xfrm>
          <a:prstGeom prst="rect">
            <a:avLst/>
          </a:prstGeom>
          <a:ln>
            <a:solidFill>
              <a:srgbClr val="2ACA3D"/>
            </a:solidFill>
          </a:ln>
        </p:spPr>
        <p:txBody>
          <a:bodyPr wrap="square">
            <a:spAutoFit/>
          </a:bodyPr>
          <a:lstStyle/>
          <a:p>
            <a:r>
              <a:rPr lang="zh-CN" altLang="en-US" b="0" i="0">
                <a:solidFill>
                  <a:srgbClr val="555555"/>
                </a:solidFill>
                <a:effectLst/>
                <a:latin typeface="Lato"/>
              </a:rPr>
              <a:t>这里仅作简单注释，为了减少篇幅也对源码进行了裁剪，详细源码参考官方。该文件可理解为插件的接口实现函数，可以对插件进行定制化开发，配置算法所需的参数文件、实现算法的初始化、配置插件属性、进行插件注册等工作。</a:t>
            </a:r>
            <a:br>
              <a:rPr lang="zh-CN" altLang="en-US"/>
            </a:br>
            <a:endParaRPr lang="en-US" altLang="zh-CN">
              <a:solidFill>
                <a:srgbClr val="555555"/>
              </a:solidFill>
              <a:latin typeface="Lato"/>
            </a:endParaRPr>
          </a:p>
          <a:p>
            <a:r>
              <a:rPr lang="zh-CN" altLang="en-US" b="0" i="0">
                <a:solidFill>
                  <a:srgbClr val="555555"/>
                </a:solidFill>
                <a:effectLst/>
                <a:latin typeface="Lato"/>
              </a:rPr>
              <a:t>这里插件的名字指定为</a:t>
            </a:r>
            <a:r>
              <a:rPr lang="en-US" altLang="zh-CN" b="0" i="0">
                <a:solidFill>
                  <a:srgbClr val="555555"/>
                </a:solidFill>
                <a:effectLst/>
                <a:latin typeface="Lato"/>
              </a:rPr>
              <a:t>dsexample</a:t>
            </a:r>
            <a:r>
              <a:rPr lang="zh-CN" altLang="en-US" b="0" i="0">
                <a:solidFill>
                  <a:srgbClr val="555555"/>
                </a:solidFill>
                <a:effectLst/>
                <a:latin typeface="Lato"/>
              </a:rPr>
              <a:t>，当然也可以根据自己的需求修改插件名字，官方有提供一些工具进行修改，我这里的话之间简单的将插件名字进行替换</a:t>
            </a:r>
            <a:r>
              <a:rPr lang="en-US" altLang="zh-CN" b="0" i="0">
                <a:solidFill>
                  <a:srgbClr val="555555"/>
                </a:solidFill>
                <a:effectLst/>
                <a:latin typeface="Lato"/>
              </a:rPr>
              <a:t>(</a:t>
            </a:r>
            <a:r>
              <a:rPr lang="zh-CN" altLang="en-US" b="0" i="0">
                <a:solidFill>
                  <a:srgbClr val="555555"/>
                </a:solidFill>
                <a:effectLst/>
                <a:latin typeface="Lato"/>
              </a:rPr>
              <a:t>对整个插件源代码进行替换</a:t>
            </a:r>
            <a:r>
              <a:rPr lang="en-US" altLang="zh-CN" b="0" i="0">
                <a:solidFill>
                  <a:srgbClr val="555555"/>
                </a:solidFill>
                <a:effectLst/>
                <a:latin typeface="Lato"/>
              </a:rPr>
              <a:t>)</a:t>
            </a:r>
            <a:r>
              <a:rPr lang="zh-CN" altLang="en-US" b="0" i="0">
                <a:solidFill>
                  <a:srgbClr val="555555"/>
                </a:solidFill>
                <a:effectLst/>
                <a:latin typeface="Lato"/>
              </a:rPr>
              <a:t>，也满足要求。</a:t>
            </a:r>
            <a:br>
              <a:rPr lang="zh-CN" altLang="en-US"/>
            </a:br>
            <a:endParaRPr lang="en-US" altLang="zh-CN">
              <a:solidFill>
                <a:srgbClr val="555555"/>
              </a:solidFill>
              <a:latin typeface="Lato"/>
            </a:endParaRPr>
          </a:p>
          <a:p>
            <a:r>
              <a:rPr lang="zh-CN" altLang="en-US" b="0" i="0">
                <a:solidFill>
                  <a:srgbClr val="555555"/>
                </a:solidFill>
                <a:effectLst/>
                <a:latin typeface="Lato"/>
              </a:rPr>
              <a:t>关于部署。插件编译成功部署的时候，仅需要把生成的</a:t>
            </a:r>
            <a:r>
              <a:rPr lang="en-US" altLang="zh-CN" b="0" i="0">
                <a:solidFill>
                  <a:srgbClr val="555555"/>
                </a:solidFill>
                <a:effectLst/>
                <a:latin typeface="Lato"/>
              </a:rPr>
              <a:t>.so</a:t>
            </a:r>
            <a:r>
              <a:rPr lang="zh-CN" altLang="en-US" b="0" i="0">
                <a:solidFill>
                  <a:srgbClr val="555555"/>
                </a:solidFill>
                <a:effectLst/>
                <a:latin typeface="Lato"/>
              </a:rPr>
              <a:t>文件放在 </a:t>
            </a:r>
            <a:r>
              <a:rPr lang="en-US" altLang="zh-CN" b="0" i="0">
                <a:solidFill>
                  <a:srgbClr val="555555"/>
                </a:solidFill>
                <a:effectLst/>
                <a:latin typeface="Lato"/>
              </a:rPr>
              <a:t>/usr/lib/x86_64-linux-gnu/gstreamer-1.0/ </a:t>
            </a:r>
            <a:r>
              <a:rPr lang="zh-CN" altLang="en-US" b="0" i="0">
                <a:solidFill>
                  <a:srgbClr val="555555"/>
                </a:solidFill>
                <a:effectLst/>
                <a:latin typeface="Lato"/>
              </a:rPr>
              <a:t>目录下。通过 </a:t>
            </a:r>
            <a:r>
              <a:rPr lang="en-US" altLang="zh-CN" b="0" i="0">
                <a:solidFill>
                  <a:srgbClr val="555555"/>
                </a:solidFill>
                <a:effectLst/>
                <a:latin typeface="Lato"/>
              </a:rPr>
              <a:t>make install </a:t>
            </a:r>
            <a:r>
              <a:rPr lang="zh-CN" altLang="en-US" b="0" i="0">
                <a:solidFill>
                  <a:srgbClr val="555555"/>
                </a:solidFill>
                <a:effectLst/>
                <a:latin typeface="Lato"/>
              </a:rPr>
              <a:t>命令也可以实现同样的效果。</a:t>
            </a:r>
            <a:br>
              <a:rPr lang="zh-CN" altLang="en-US"/>
            </a:br>
            <a:endParaRPr lang="en-US" altLang="zh-CN">
              <a:solidFill>
                <a:srgbClr val="555555"/>
              </a:solidFill>
              <a:latin typeface="Lato"/>
            </a:endParaRPr>
          </a:p>
          <a:p>
            <a:r>
              <a:rPr lang="en-US" altLang="zh-CN" b="0" i="0">
                <a:solidFill>
                  <a:srgbClr val="555555"/>
                </a:solidFill>
                <a:effectLst/>
                <a:latin typeface="Lato"/>
              </a:rPr>
              <a:t>dsexample_lib</a:t>
            </a:r>
            <a:r>
              <a:rPr lang="zh-CN" altLang="en-US" b="0" i="0">
                <a:solidFill>
                  <a:srgbClr val="555555"/>
                </a:solidFill>
                <a:effectLst/>
                <a:latin typeface="Lato"/>
              </a:rPr>
              <a:t>相关文件为算法的具体实现文件，分为算法的初始化与算法的实现两部分，比较简单，本文不做过多阐述。</a:t>
            </a:r>
            <a:endParaRPr lang="zh-CN" altLang="en-US"/>
          </a:p>
        </p:txBody>
      </p:sp>
      <p:sp>
        <p:nvSpPr>
          <p:cNvPr id="3" name="矩形 2">
            <a:extLst>
              <a:ext uri="{FF2B5EF4-FFF2-40B4-BE49-F238E27FC236}">
                <a16:creationId xmlns:a16="http://schemas.microsoft.com/office/drawing/2014/main" id="{C9A9A7F8-3E48-4220-9AC7-D742C14E4AA1}"/>
              </a:ext>
            </a:extLst>
          </p:cNvPr>
          <p:cNvSpPr/>
          <p:nvPr/>
        </p:nvSpPr>
        <p:spPr>
          <a:xfrm>
            <a:off x="333374" y="164339"/>
            <a:ext cx="11496675" cy="590550"/>
          </a:xfrm>
          <a:prstGeom prst="rect">
            <a:avLst/>
          </a:prstGeom>
          <a:solidFill>
            <a:srgbClr val="2ACA3D"/>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2800" b="1" i="0">
                <a:solidFill>
                  <a:schemeClr val="bg1"/>
                </a:solidFill>
                <a:effectLst/>
                <a:latin typeface="Lato"/>
              </a:rPr>
              <a:t>十、</a:t>
            </a:r>
            <a:r>
              <a:rPr lang="en-US" altLang="zh-CN" sz="2800" b="1" i="0">
                <a:solidFill>
                  <a:schemeClr val="bg1"/>
                </a:solidFill>
                <a:effectLst/>
                <a:latin typeface="Lato"/>
              </a:rPr>
              <a:t>DeepStream</a:t>
            </a:r>
            <a:r>
              <a:rPr lang="zh-CN" altLang="en-US" sz="2800" b="1" i="0">
                <a:solidFill>
                  <a:schemeClr val="bg1"/>
                </a:solidFill>
                <a:effectLst/>
                <a:latin typeface="Lato"/>
              </a:rPr>
              <a:t>插件介绍</a:t>
            </a:r>
          </a:p>
        </p:txBody>
      </p:sp>
    </p:spTree>
    <p:extLst>
      <p:ext uri="{BB962C8B-B14F-4D97-AF65-F5344CB8AC3E}">
        <p14:creationId xmlns:p14="http://schemas.microsoft.com/office/powerpoint/2010/main" val="1730061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9F784FA-E502-4A72-8524-E1C545A12940}"/>
              </a:ext>
            </a:extLst>
          </p:cNvPr>
          <p:cNvSpPr/>
          <p:nvPr/>
        </p:nvSpPr>
        <p:spPr>
          <a:xfrm>
            <a:off x="370246" y="1262567"/>
            <a:ext cx="3641315" cy="3139321"/>
          </a:xfrm>
          <a:prstGeom prst="rect">
            <a:avLst/>
          </a:prstGeom>
          <a:ln>
            <a:solidFill>
              <a:srgbClr val="2ACA3D"/>
            </a:solidFill>
          </a:ln>
        </p:spPr>
        <p:txBody>
          <a:bodyPr wrap="square">
            <a:spAutoFit/>
          </a:bodyPr>
          <a:lstStyle/>
          <a:p>
            <a:pPr algn="just"/>
            <a:r>
              <a:rPr lang="zh-CN" altLang="en-US" b="1" i="0">
                <a:solidFill>
                  <a:srgbClr val="2ACA3D"/>
                </a:solidFill>
                <a:effectLst/>
                <a:latin typeface="Lato"/>
              </a:rPr>
              <a:t>人体姿态估计算法插件</a:t>
            </a:r>
            <a:endParaRPr lang="en-US" altLang="zh-CN" b="1" i="0">
              <a:solidFill>
                <a:srgbClr val="2ACA3D"/>
              </a:solidFill>
              <a:effectLst/>
              <a:latin typeface="Lato"/>
            </a:endParaRPr>
          </a:p>
          <a:p>
            <a:pPr algn="just"/>
            <a:endParaRPr lang="en-US" altLang="zh-CN" b="0" i="0">
              <a:solidFill>
                <a:srgbClr val="555555"/>
              </a:solidFill>
              <a:effectLst/>
              <a:latin typeface="Lato"/>
            </a:endParaRPr>
          </a:p>
          <a:p>
            <a:pPr algn="just"/>
            <a:r>
              <a:rPr lang="zh-CN" altLang="en-US" b="0" i="0">
                <a:solidFill>
                  <a:srgbClr val="555555"/>
                </a:solidFill>
                <a:effectLst/>
                <a:latin typeface="Lato"/>
              </a:rPr>
              <a:t>在实践过程中，以之前的人体姿态估计算法相关工作为切入点，完成了基于</a:t>
            </a:r>
            <a:r>
              <a:rPr lang="en-US" altLang="zh-CN" b="0" i="0">
                <a:solidFill>
                  <a:srgbClr val="555555"/>
                </a:solidFill>
                <a:effectLst/>
                <a:latin typeface="Lato"/>
              </a:rPr>
              <a:t>gst-dsexample</a:t>
            </a:r>
            <a:r>
              <a:rPr lang="zh-CN" altLang="en-US" b="0" i="0">
                <a:solidFill>
                  <a:srgbClr val="555555"/>
                </a:solidFill>
                <a:effectLst/>
                <a:latin typeface="Lato"/>
              </a:rPr>
              <a:t>的人体姿态估计算法插件开发。总体设计思想基于上文所述，配置了相关接口，将人体姿态估计算法嵌入插件中，实现功能。通过 </a:t>
            </a:r>
            <a:r>
              <a:rPr lang="en-US" altLang="zh-CN" b="0" i="0">
                <a:solidFill>
                  <a:srgbClr val="555555"/>
                </a:solidFill>
                <a:effectLst/>
                <a:latin typeface="Lato"/>
              </a:rPr>
              <a:t>gst-inspect-1.0 dspose </a:t>
            </a:r>
            <a:r>
              <a:rPr lang="zh-CN" altLang="en-US" b="0" i="0">
                <a:solidFill>
                  <a:srgbClr val="555555"/>
                </a:solidFill>
                <a:effectLst/>
                <a:latin typeface="Lato"/>
              </a:rPr>
              <a:t>命令运行后的插件描述结果。</a:t>
            </a:r>
            <a:endParaRPr lang="zh-CN" altLang="en-US"/>
          </a:p>
        </p:txBody>
      </p:sp>
      <p:sp>
        <p:nvSpPr>
          <p:cNvPr id="4" name="矩形 3">
            <a:extLst>
              <a:ext uri="{FF2B5EF4-FFF2-40B4-BE49-F238E27FC236}">
                <a16:creationId xmlns:a16="http://schemas.microsoft.com/office/drawing/2014/main" id="{4E460AC8-BDD0-4BD5-A209-7FFEC15D6C79}"/>
              </a:ext>
            </a:extLst>
          </p:cNvPr>
          <p:cNvSpPr/>
          <p:nvPr/>
        </p:nvSpPr>
        <p:spPr>
          <a:xfrm>
            <a:off x="333374" y="164339"/>
            <a:ext cx="11496675" cy="590550"/>
          </a:xfrm>
          <a:prstGeom prst="rect">
            <a:avLst/>
          </a:prstGeom>
          <a:solidFill>
            <a:srgbClr val="2ACA3D"/>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2800" b="1" i="0">
                <a:solidFill>
                  <a:schemeClr val="bg1"/>
                </a:solidFill>
                <a:effectLst/>
                <a:latin typeface="Lato"/>
              </a:rPr>
              <a:t>十、</a:t>
            </a:r>
            <a:r>
              <a:rPr lang="en-US" altLang="zh-CN" sz="2800" b="1" i="0">
                <a:solidFill>
                  <a:schemeClr val="bg1"/>
                </a:solidFill>
                <a:effectLst/>
                <a:latin typeface="Lato"/>
              </a:rPr>
              <a:t>DeepStream</a:t>
            </a:r>
            <a:r>
              <a:rPr lang="zh-CN" altLang="en-US" sz="2800" b="1" i="0">
                <a:solidFill>
                  <a:schemeClr val="bg1"/>
                </a:solidFill>
                <a:effectLst/>
                <a:latin typeface="Lato"/>
              </a:rPr>
              <a:t>插件介绍</a:t>
            </a:r>
          </a:p>
        </p:txBody>
      </p:sp>
    </p:spTree>
    <p:controls>
      <mc:AlternateContent xmlns:mc="http://schemas.openxmlformats.org/markup-compatibility/2006">
        <mc:Choice xmlns:v="urn:schemas-microsoft-com:vml" Requires="v">
          <p:control spid="11274" name="TextBox1" r:id="rId2" imgW="7673760" imgH="5427720"/>
        </mc:Choice>
        <mc:Fallback>
          <p:control name="TextBox1" r:id="rId2" imgW="7673760" imgH="5427720">
            <p:pic>
              <p:nvPicPr>
                <p:cNvPr id="3" name="TextBox1" descr="fsdf&#10;">
                  <a:extLst>
                    <a:ext uri="{FF2B5EF4-FFF2-40B4-BE49-F238E27FC236}">
                      <a16:creationId xmlns:a16="http://schemas.microsoft.com/office/drawing/2014/main" id="{48BEBF2F-D526-4D1E-BA89-8C56D7A9ADFE}"/>
                    </a:ext>
                  </a:extLst>
                </p:cNvPr>
                <p:cNvPicPr>
                  <a:picLocks/>
                </p:cNvPicPr>
                <p:nvPr/>
              </p:nvPicPr>
              <p:blipFill>
                <a:blip r:embed="rId4"/>
                <a:stretch>
                  <a:fillRect/>
                </a:stretch>
              </p:blipFill>
              <p:spPr>
                <a:xfrm>
                  <a:off x="4149213" y="1262567"/>
                  <a:ext cx="7672541" cy="5431094"/>
                </a:xfrm>
                <a:prstGeom prst="rect">
                  <a:avLst/>
                </a:prstGeom>
              </p:spPr>
            </p:pic>
          </p:control>
        </mc:Fallback>
      </mc:AlternateContent>
    </p:controls>
    <p:extLst>
      <p:ext uri="{BB962C8B-B14F-4D97-AF65-F5344CB8AC3E}">
        <p14:creationId xmlns:p14="http://schemas.microsoft.com/office/powerpoint/2010/main" val="2959872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958373D-6BAC-4B45-8054-D1E9A10191FE}"/>
              </a:ext>
            </a:extLst>
          </p:cNvPr>
          <p:cNvSpPr/>
          <p:nvPr/>
        </p:nvSpPr>
        <p:spPr>
          <a:xfrm>
            <a:off x="333373" y="1582341"/>
            <a:ext cx="11455503" cy="2862322"/>
          </a:xfrm>
          <a:prstGeom prst="rect">
            <a:avLst/>
          </a:prstGeom>
          <a:ln>
            <a:solidFill>
              <a:srgbClr val="2ACA3D"/>
            </a:solidFill>
          </a:ln>
        </p:spPr>
        <p:txBody>
          <a:bodyPr wrap="square">
            <a:spAutoFit/>
          </a:bodyPr>
          <a:lstStyle/>
          <a:p>
            <a:pPr algn="just"/>
            <a:r>
              <a:rPr lang="en-US" altLang="zh-CN" b="1" i="0">
                <a:solidFill>
                  <a:srgbClr val="555555"/>
                </a:solidFill>
                <a:effectLst/>
                <a:latin typeface="Lato"/>
              </a:rPr>
              <a:t>DeepStream </a:t>
            </a:r>
            <a:r>
              <a:rPr lang="zh-CN" altLang="en-US" b="1" i="0">
                <a:solidFill>
                  <a:srgbClr val="555555"/>
                </a:solidFill>
                <a:effectLst/>
                <a:latin typeface="Lato"/>
              </a:rPr>
              <a:t>智能停车场案例分析</a:t>
            </a:r>
          </a:p>
          <a:p>
            <a:pPr algn="just"/>
            <a:r>
              <a:rPr lang="zh-CN" altLang="en-US" b="0" i="0">
                <a:solidFill>
                  <a:srgbClr val="555555"/>
                </a:solidFill>
                <a:effectLst/>
                <a:latin typeface="Lato"/>
              </a:rPr>
              <a:t>详见</a:t>
            </a:r>
            <a:r>
              <a:rPr lang="en-US" altLang="zh-CN" b="0" i="0">
                <a:solidFill>
                  <a:srgbClr val="555555"/>
                </a:solidFill>
                <a:effectLst/>
                <a:latin typeface="Lato"/>
              </a:rPr>
              <a:t>NVIDIA</a:t>
            </a:r>
            <a:r>
              <a:rPr lang="zh-CN" altLang="en-US" b="0" i="0">
                <a:solidFill>
                  <a:srgbClr val="555555"/>
                </a:solidFill>
                <a:effectLst/>
                <a:latin typeface="Lato"/>
              </a:rPr>
              <a:t>官网：</a:t>
            </a:r>
            <a:r>
              <a:rPr lang="en-US" altLang="zh-CN" b="0" i="0" u="none" strike="noStrike">
                <a:solidFill>
                  <a:srgbClr val="555555"/>
                </a:solidFill>
                <a:effectLst/>
                <a:latin typeface="Lato"/>
                <a:hlinkClick r:id="rId2"/>
              </a:rPr>
              <a:t>https://github.com/NVIDIA-AI-IOT/deepstream_360_d_smart_parking_application</a:t>
            </a:r>
            <a:endParaRPr lang="en-US" altLang="zh-CN" b="0" i="0" u="none" strike="noStrike">
              <a:solidFill>
                <a:srgbClr val="555555"/>
              </a:solidFill>
              <a:effectLst/>
              <a:latin typeface="Lato"/>
            </a:endParaRPr>
          </a:p>
          <a:p>
            <a:pPr algn="just"/>
            <a:endParaRPr lang="en-US" altLang="zh-CN" b="0" i="0">
              <a:solidFill>
                <a:srgbClr val="555555"/>
              </a:solidFill>
              <a:effectLst/>
              <a:latin typeface="Lato"/>
            </a:endParaRPr>
          </a:p>
          <a:p>
            <a:pPr algn="just"/>
            <a:r>
              <a:rPr lang="zh-CN" altLang="en-US" b="1" i="0">
                <a:solidFill>
                  <a:srgbClr val="555555"/>
                </a:solidFill>
                <a:effectLst/>
                <a:latin typeface="Lato"/>
              </a:rPr>
              <a:t>去插件化视频流网页预览</a:t>
            </a:r>
          </a:p>
          <a:p>
            <a:pPr algn="just"/>
            <a:r>
              <a:rPr lang="zh-CN" altLang="en-US" b="0" i="0">
                <a:solidFill>
                  <a:srgbClr val="555555"/>
                </a:solidFill>
                <a:effectLst/>
                <a:latin typeface="Lato"/>
              </a:rPr>
              <a:t>参见之前的一篇文章</a:t>
            </a:r>
            <a:r>
              <a:rPr lang="en-US" altLang="zh-CN" b="0" i="0">
                <a:solidFill>
                  <a:srgbClr val="555555"/>
                </a:solidFill>
                <a:effectLst/>
                <a:latin typeface="Lato"/>
              </a:rPr>
              <a:t>《</a:t>
            </a:r>
            <a:r>
              <a:rPr lang="zh-CN" altLang="en-US" b="0" i="0">
                <a:solidFill>
                  <a:srgbClr val="555555"/>
                </a:solidFill>
                <a:effectLst/>
                <a:latin typeface="Lato"/>
              </a:rPr>
              <a:t>网页播放视频流的去插件化实现</a:t>
            </a:r>
            <a:r>
              <a:rPr lang="en-US" altLang="zh-CN" b="0" i="0">
                <a:solidFill>
                  <a:srgbClr val="555555"/>
                </a:solidFill>
                <a:effectLst/>
                <a:latin typeface="Lato"/>
              </a:rPr>
              <a:t>》</a:t>
            </a:r>
            <a:endParaRPr lang="en-US" altLang="zh-CN">
              <a:solidFill>
                <a:srgbClr val="555555"/>
              </a:solidFill>
              <a:latin typeface="Lato"/>
            </a:endParaRPr>
          </a:p>
          <a:p>
            <a:pPr algn="just"/>
            <a:r>
              <a:rPr lang="en-US" altLang="zh-CN" b="0" i="0" u="none" strike="noStrike">
                <a:solidFill>
                  <a:srgbClr val="555555"/>
                </a:solidFill>
                <a:effectLst/>
                <a:latin typeface="Lato"/>
                <a:hlinkClick r:id="rId3"/>
              </a:rPr>
              <a:t>http://orangeamoy.com/2019/04/02/VideoIntegratedPlatform/</a:t>
            </a:r>
            <a:endParaRPr lang="en-US" altLang="zh-CN" b="0" i="0" u="none" strike="noStrike">
              <a:solidFill>
                <a:srgbClr val="555555"/>
              </a:solidFill>
              <a:effectLst/>
              <a:latin typeface="Lato"/>
            </a:endParaRPr>
          </a:p>
          <a:p>
            <a:pPr algn="just"/>
            <a:endParaRPr lang="en-US" altLang="zh-CN" b="0" i="0">
              <a:solidFill>
                <a:srgbClr val="555555"/>
              </a:solidFill>
              <a:effectLst/>
              <a:latin typeface="Lato"/>
            </a:endParaRPr>
          </a:p>
          <a:p>
            <a:pPr algn="just"/>
            <a:r>
              <a:rPr lang="zh-CN" altLang="en-US" b="1" i="0">
                <a:solidFill>
                  <a:srgbClr val="555555"/>
                </a:solidFill>
                <a:effectLst/>
                <a:latin typeface="Lato"/>
              </a:rPr>
              <a:t>参考链接：</a:t>
            </a:r>
            <a:endParaRPr lang="en-US" altLang="zh-CN" b="1" i="0">
              <a:solidFill>
                <a:srgbClr val="555555"/>
              </a:solidFill>
              <a:effectLst/>
              <a:latin typeface="Lato"/>
            </a:endParaRPr>
          </a:p>
          <a:p>
            <a:pPr algn="just"/>
            <a:r>
              <a:rPr lang="en-US" altLang="zh-CN" b="0" i="0" u="none" strike="noStrike">
                <a:solidFill>
                  <a:srgbClr val="555555"/>
                </a:solidFill>
                <a:effectLst/>
                <a:latin typeface="Lato"/>
                <a:hlinkClick r:id="rId4"/>
              </a:rPr>
              <a:t>https://blog.csdn.net/u011337602/article/details/81485246</a:t>
            </a:r>
            <a:endParaRPr lang="en-US" altLang="zh-CN">
              <a:solidFill>
                <a:srgbClr val="555555"/>
              </a:solidFill>
              <a:latin typeface="Lato"/>
            </a:endParaRPr>
          </a:p>
          <a:p>
            <a:pPr algn="just"/>
            <a:r>
              <a:rPr lang="en-US" altLang="zh-CN" b="0" i="0" u="none" strike="noStrike">
                <a:solidFill>
                  <a:srgbClr val="555555"/>
                </a:solidFill>
                <a:effectLst/>
                <a:latin typeface="Lato"/>
                <a:hlinkClick r:id="rId5"/>
              </a:rPr>
              <a:t>https://www.cnblogs.com/xleng/p/10948838.html</a:t>
            </a:r>
            <a:endParaRPr lang="en-US" altLang="zh-CN" b="0" i="0">
              <a:solidFill>
                <a:srgbClr val="555555"/>
              </a:solidFill>
              <a:effectLst/>
              <a:latin typeface="Lato"/>
            </a:endParaRPr>
          </a:p>
        </p:txBody>
      </p:sp>
      <p:sp>
        <p:nvSpPr>
          <p:cNvPr id="3" name="矩形 2">
            <a:extLst>
              <a:ext uri="{FF2B5EF4-FFF2-40B4-BE49-F238E27FC236}">
                <a16:creationId xmlns:a16="http://schemas.microsoft.com/office/drawing/2014/main" id="{30231136-E48F-4966-83B4-7227DAD6A5E4}"/>
              </a:ext>
            </a:extLst>
          </p:cNvPr>
          <p:cNvSpPr/>
          <p:nvPr/>
        </p:nvSpPr>
        <p:spPr>
          <a:xfrm>
            <a:off x="333374" y="164339"/>
            <a:ext cx="11496675" cy="590550"/>
          </a:xfrm>
          <a:prstGeom prst="rect">
            <a:avLst/>
          </a:prstGeom>
          <a:solidFill>
            <a:srgbClr val="2ACA3D"/>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2800" b="1">
                <a:solidFill>
                  <a:schemeClr val="bg1"/>
                </a:solidFill>
                <a:latin typeface="Lato"/>
              </a:rPr>
              <a:t>十一、视频综合平台</a:t>
            </a:r>
            <a:endParaRPr lang="zh-CN" altLang="en-US" sz="2800" b="1" i="0">
              <a:solidFill>
                <a:schemeClr val="bg1"/>
              </a:solidFill>
              <a:effectLst/>
              <a:latin typeface="Lato"/>
            </a:endParaRPr>
          </a:p>
        </p:txBody>
      </p:sp>
    </p:spTree>
    <p:extLst>
      <p:ext uri="{BB962C8B-B14F-4D97-AF65-F5344CB8AC3E}">
        <p14:creationId xmlns:p14="http://schemas.microsoft.com/office/powerpoint/2010/main" val="3204519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3AAD251-A27E-4B8C-BABD-153ED5D5B92B}"/>
              </a:ext>
            </a:extLst>
          </p:cNvPr>
          <p:cNvSpPr/>
          <p:nvPr/>
        </p:nvSpPr>
        <p:spPr>
          <a:xfrm>
            <a:off x="333374" y="1016592"/>
            <a:ext cx="11496674" cy="923330"/>
          </a:xfrm>
          <a:prstGeom prst="rect">
            <a:avLst/>
          </a:prstGeom>
          <a:ln>
            <a:solidFill>
              <a:srgbClr val="2ACA3D"/>
            </a:solidFill>
          </a:ln>
        </p:spPr>
        <p:txBody>
          <a:bodyPr wrap="square">
            <a:spAutoFit/>
          </a:bodyPr>
          <a:lstStyle/>
          <a:p>
            <a:r>
              <a:rPr lang="en-US" altLang="zh-CN" b="1" i="0">
                <a:solidFill>
                  <a:srgbClr val="2ACA3D"/>
                </a:solidFill>
                <a:effectLst/>
                <a:latin typeface="Lato"/>
              </a:rPr>
              <a:t>gstreamer tools and media applications</a:t>
            </a:r>
            <a:br>
              <a:rPr lang="en-US" altLang="zh-CN" b="0" i="0">
                <a:solidFill>
                  <a:srgbClr val="555555"/>
                </a:solidFill>
                <a:effectLst/>
                <a:latin typeface="Lato"/>
              </a:rPr>
            </a:br>
            <a:r>
              <a:rPr lang="zh-CN" altLang="en-US" b="0" i="0">
                <a:solidFill>
                  <a:srgbClr val="555555"/>
                </a:solidFill>
                <a:effectLst/>
                <a:latin typeface="Lato"/>
              </a:rPr>
              <a:t>工具与媒体应用层。比如</a:t>
            </a:r>
            <a:r>
              <a:rPr lang="en-US" altLang="zh-CN" b="0" i="0">
                <a:solidFill>
                  <a:srgbClr val="555555"/>
                </a:solidFill>
                <a:effectLst/>
                <a:latin typeface="Lato"/>
              </a:rPr>
              <a:t>gstreamer</a:t>
            </a:r>
            <a:r>
              <a:rPr lang="zh-CN" altLang="en-US" b="0" i="0">
                <a:solidFill>
                  <a:srgbClr val="555555"/>
                </a:solidFill>
                <a:effectLst/>
                <a:latin typeface="Lato"/>
              </a:rPr>
              <a:t>自带的一些工具</a:t>
            </a:r>
            <a:r>
              <a:rPr lang="en-US" altLang="zh-CN" b="0" i="0">
                <a:solidFill>
                  <a:srgbClr val="555555"/>
                </a:solidFill>
                <a:effectLst/>
                <a:latin typeface="Lato"/>
              </a:rPr>
              <a:t>(gst-launch</a:t>
            </a:r>
            <a:r>
              <a:rPr lang="zh-CN" altLang="en-US" b="0" i="0">
                <a:solidFill>
                  <a:srgbClr val="555555"/>
                </a:solidFill>
                <a:effectLst/>
                <a:latin typeface="Lato"/>
              </a:rPr>
              <a:t>、</a:t>
            </a:r>
            <a:r>
              <a:rPr lang="en-US" altLang="zh-CN" b="0" i="0">
                <a:solidFill>
                  <a:srgbClr val="555555"/>
                </a:solidFill>
                <a:effectLst/>
                <a:latin typeface="Lato"/>
              </a:rPr>
              <a:t>gst-inspect</a:t>
            </a:r>
            <a:r>
              <a:rPr lang="zh-CN" altLang="en-US" b="0" i="0">
                <a:solidFill>
                  <a:srgbClr val="555555"/>
                </a:solidFill>
                <a:effectLst/>
                <a:latin typeface="Lato"/>
              </a:rPr>
              <a:t>等</a:t>
            </a:r>
            <a:r>
              <a:rPr lang="en-US" altLang="zh-CN" b="0" i="0">
                <a:solidFill>
                  <a:srgbClr val="555555"/>
                </a:solidFill>
                <a:effectLst/>
                <a:latin typeface="Lato"/>
              </a:rPr>
              <a:t>)</a:t>
            </a:r>
            <a:r>
              <a:rPr lang="zh-CN" altLang="en-US" b="0" i="0">
                <a:solidFill>
                  <a:srgbClr val="555555"/>
                </a:solidFill>
                <a:effectLst/>
                <a:latin typeface="Lato"/>
              </a:rPr>
              <a:t>，以及基于</a:t>
            </a:r>
            <a:r>
              <a:rPr lang="en-US" altLang="zh-CN" b="0" i="0">
                <a:solidFill>
                  <a:srgbClr val="555555"/>
                </a:solidFill>
                <a:effectLst/>
                <a:latin typeface="Lato"/>
              </a:rPr>
              <a:t>gstreamer</a:t>
            </a:r>
            <a:r>
              <a:rPr lang="zh-CN" altLang="en-US" b="0" i="0">
                <a:solidFill>
                  <a:srgbClr val="555555"/>
                </a:solidFill>
                <a:effectLst/>
                <a:latin typeface="Lato"/>
              </a:rPr>
              <a:t>封装的库</a:t>
            </a:r>
            <a:r>
              <a:rPr lang="en-US" altLang="zh-CN" b="0" i="0">
                <a:solidFill>
                  <a:srgbClr val="555555"/>
                </a:solidFill>
                <a:effectLst/>
                <a:latin typeface="Lato"/>
              </a:rPr>
              <a:t>(gst-player</a:t>
            </a:r>
            <a:r>
              <a:rPr lang="zh-CN" altLang="en-US" b="0" i="0">
                <a:solidFill>
                  <a:srgbClr val="555555"/>
                </a:solidFill>
                <a:effectLst/>
                <a:latin typeface="Lato"/>
              </a:rPr>
              <a:t>、</a:t>
            </a:r>
            <a:r>
              <a:rPr lang="en-US" altLang="zh-CN" b="0" i="0">
                <a:solidFill>
                  <a:srgbClr val="555555"/>
                </a:solidFill>
                <a:effectLst/>
                <a:latin typeface="Lato"/>
              </a:rPr>
              <a:t>gst-rtsp-server</a:t>
            </a:r>
            <a:r>
              <a:rPr lang="zh-CN" altLang="en-US" b="0" i="0">
                <a:solidFill>
                  <a:srgbClr val="555555"/>
                </a:solidFill>
                <a:effectLst/>
                <a:latin typeface="Lato"/>
              </a:rPr>
              <a:t>、</a:t>
            </a:r>
            <a:r>
              <a:rPr lang="en-US" altLang="zh-CN" b="0" i="0">
                <a:solidFill>
                  <a:srgbClr val="555555"/>
                </a:solidFill>
                <a:effectLst/>
                <a:latin typeface="Lato"/>
              </a:rPr>
              <a:t>gst-editing-services</a:t>
            </a:r>
            <a:r>
              <a:rPr lang="zh-CN" altLang="en-US" b="0" i="0">
                <a:solidFill>
                  <a:srgbClr val="555555"/>
                </a:solidFill>
                <a:effectLst/>
                <a:latin typeface="Lato"/>
              </a:rPr>
              <a:t>等</a:t>
            </a:r>
            <a:r>
              <a:rPr lang="en-US" altLang="zh-CN" b="0" i="0">
                <a:solidFill>
                  <a:srgbClr val="555555"/>
                </a:solidFill>
                <a:effectLst/>
                <a:latin typeface="Lato"/>
              </a:rPr>
              <a:t>)</a:t>
            </a:r>
            <a:r>
              <a:rPr lang="zh-CN" altLang="en-US" b="0" i="0">
                <a:solidFill>
                  <a:srgbClr val="555555"/>
                </a:solidFill>
                <a:effectLst/>
                <a:latin typeface="Lato"/>
              </a:rPr>
              <a:t>根据不同场景实现的应用。</a:t>
            </a:r>
          </a:p>
        </p:txBody>
      </p:sp>
      <p:sp>
        <p:nvSpPr>
          <p:cNvPr id="3" name="矩形 2">
            <a:extLst>
              <a:ext uri="{FF2B5EF4-FFF2-40B4-BE49-F238E27FC236}">
                <a16:creationId xmlns:a16="http://schemas.microsoft.com/office/drawing/2014/main" id="{BEA0BA5F-764D-470B-8A6C-CFAF4F3040A9}"/>
              </a:ext>
            </a:extLst>
          </p:cNvPr>
          <p:cNvSpPr/>
          <p:nvPr/>
        </p:nvSpPr>
        <p:spPr>
          <a:xfrm>
            <a:off x="333374" y="164339"/>
            <a:ext cx="11496675" cy="590550"/>
          </a:xfrm>
          <a:prstGeom prst="rect">
            <a:avLst/>
          </a:prstGeom>
          <a:solidFill>
            <a:srgbClr val="2ACA3D"/>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2800" b="1" i="0">
                <a:solidFill>
                  <a:schemeClr val="bg1"/>
                </a:solidFill>
                <a:effectLst/>
                <a:latin typeface="Lato"/>
              </a:rPr>
              <a:t>二、</a:t>
            </a:r>
            <a:r>
              <a:rPr lang="en-US" altLang="zh-CN" sz="2800" b="1" i="0">
                <a:solidFill>
                  <a:schemeClr val="bg1"/>
                </a:solidFill>
                <a:effectLst/>
                <a:latin typeface="Lato"/>
              </a:rPr>
              <a:t>GStreamer</a:t>
            </a:r>
            <a:r>
              <a:rPr lang="zh-CN" altLang="en-US" sz="2800" b="1" i="0">
                <a:solidFill>
                  <a:schemeClr val="bg1"/>
                </a:solidFill>
                <a:effectLst/>
                <a:latin typeface="Lato"/>
              </a:rPr>
              <a:t>简介与框架</a:t>
            </a:r>
          </a:p>
        </p:txBody>
      </p:sp>
      <p:sp>
        <p:nvSpPr>
          <p:cNvPr id="4" name="矩形 3">
            <a:extLst>
              <a:ext uri="{FF2B5EF4-FFF2-40B4-BE49-F238E27FC236}">
                <a16:creationId xmlns:a16="http://schemas.microsoft.com/office/drawing/2014/main" id="{A493228C-59FC-4272-85D2-E06721A3931D}"/>
              </a:ext>
            </a:extLst>
          </p:cNvPr>
          <p:cNvSpPr/>
          <p:nvPr/>
        </p:nvSpPr>
        <p:spPr>
          <a:xfrm>
            <a:off x="5663381" y="2720316"/>
            <a:ext cx="6166667" cy="3416320"/>
          </a:xfrm>
          <a:prstGeom prst="rect">
            <a:avLst/>
          </a:prstGeom>
          <a:ln>
            <a:solidFill>
              <a:srgbClr val="2ACA3D"/>
            </a:solidFill>
          </a:ln>
        </p:spPr>
        <p:txBody>
          <a:bodyPr wrap="square">
            <a:spAutoFit/>
          </a:bodyPr>
          <a:lstStyle/>
          <a:p>
            <a:pPr algn="just"/>
            <a:r>
              <a:rPr lang="en-US" altLang="zh-CN" b="1" i="0">
                <a:solidFill>
                  <a:srgbClr val="2ACA3D"/>
                </a:solidFill>
                <a:effectLst/>
                <a:latin typeface="Lato"/>
              </a:rPr>
              <a:t>gstreamer plusins and 3rd party plugins</a:t>
            </a:r>
          </a:p>
          <a:p>
            <a:pPr algn="just"/>
            <a:r>
              <a:rPr lang="zh-CN" altLang="en-US" b="0" i="0">
                <a:solidFill>
                  <a:srgbClr val="555555"/>
                </a:solidFill>
                <a:effectLst/>
                <a:latin typeface="Lato"/>
              </a:rPr>
              <a:t>插件层，提供各种插件，实现具体的数据处理，应用层不需要关注插件的细节，会由</a:t>
            </a:r>
            <a:r>
              <a:rPr lang="en-US" altLang="zh-CN" b="0" i="0">
                <a:solidFill>
                  <a:srgbClr val="555555"/>
                </a:solidFill>
                <a:effectLst/>
                <a:latin typeface="Lato"/>
              </a:rPr>
              <a:t>gstreamer core framework</a:t>
            </a:r>
            <a:r>
              <a:rPr lang="zh-CN" altLang="en-US" b="0" i="0">
                <a:solidFill>
                  <a:srgbClr val="555555"/>
                </a:solidFill>
                <a:effectLst/>
                <a:latin typeface="Lato"/>
              </a:rPr>
              <a:t>层负责插件的加载及管理。主要分为以下类别：</a:t>
            </a:r>
          </a:p>
          <a:p>
            <a:pPr marL="285750" indent="-285750" algn="just">
              <a:buFont typeface="Arial" panose="020B0604020202020204" pitchFamily="34" charset="0"/>
              <a:buChar char="•"/>
            </a:pPr>
            <a:r>
              <a:rPr lang="en-US" altLang="zh-CN" b="0" i="0">
                <a:solidFill>
                  <a:srgbClr val="555555"/>
                </a:solidFill>
                <a:effectLst/>
                <a:latin typeface="Lato"/>
              </a:rPr>
              <a:t>Protocols: </a:t>
            </a:r>
            <a:r>
              <a:rPr lang="zh-CN" altLang="en-US" b="0" i="0">
                <a:solidFill>
                  <a:srgbClr val="555555"/>
                </a:solidFill>
                <a:effectLst/>
                <a:latin typeface="Lato"/>
              </a:rPr>
              <a:t>负责各种协议的处理，</a:t>
            </a:r>
            <a:r>
              <a:rPr lang="en-US" altLang="zh-CN" b="0" i="0">
                <a:solidFill>
                  <a:srgbClr val="555555"/>
                </a:solidFill>
                <a:effectLst/>
                <a:latin typeface="Lato"/>
              </a:rPr>
              <a:t>file</a:t>
            </a:r>
            <a:r>
              <a:rPr lang="zh-CN" altLang="en-US" b="0" i="0">
                <a:solidFill>
                  <a:srgbClr val="555555"/>
                </a:solidFill>
                <a:effectLst/>
                <a:latin typeface="Lato"/>
              </a:rPr>
              <a:t>、</a:t>
            </a:r>
            <a:r>
              <a:rPr lang="en-US" altLang="zh-CN" b="0" i="0">
                <a:solidFill>
                  <a:srgbClr val="555555"/>
                </a:solidFill>
                <a:effectLst/>
                <a:latin typeface="Lato"/>
              </a:rPr>
              <a:t>http</a:t>
            </a:r>
            <a:r>
              <a:rPr lang="zh-CN" altLang="en-US" b="0" i="0">
                <a:solidFill>
                  <a:srgbClr val="555555"/>
                </a:solidFill>
                <a:effectLst/>
                <a:latin typeface="Lato"/>
              </a:rPr>
              <a:t>、</a:t>
            </a:r>
            <a:r>
              <a:rPr lang="en-US" altLang="zh-CN" b="0" i="0">
                <a:solidFill>
                  <a:srgbClr val="555555"/>
                </a:solidFill>
                <a:effectLst/>
                <a:latin typeface="Lato"/>
              </a:rPr>
              <a:t>rtsp</a:t>
            </a:r>
            <a:r>
              <a:rPr lang="zh-CN" altLang="en-US" b="0" i="0">
                <a:solidFill>
                  <a:srgbClr val="555555"/>
                </a:solidFill>
                <a:effectLst/>
                <a:latin typeface="Lato"/>
              </a:rPr>
              <a:t>等。</a:t>
            </a:r>
          </a:p>
          <a:p>
            <a:pPr marL="285750" indent="-285750" algn="just">
              <a:buFont typeface="Arial" panose="020B0604020202020204" pitchFamily="34" charset="0"/>
              <a:buChar char="•"/>
            </a:pPr>
            <a:r>
              <a:rPr lang="en-US" altLang="zh-CN" b="0" i="0">
                <a:solidFill>
                  <a:srgbClr val="555555"/>
                </a:solidFill>
                <a:effectLst/>
                <a:latin typeface="Lato"/>
              </a:rPr>
              <a:t>Sources: </a:t>
            </a:r>
            <a:r>
              <a:rPr lang="zh-CN" altLang="en-US" b="0" i="0">
                <a:solidFill>
                  <a:srgbClr val="555555"/>
                </a:solidFill>
                <a:effectLst/>
                <a:latin typeface="Lato"/>
              </a:rPr>
              <a:t>负责数据源的处理，</a:t>
            </a:r>
            <a:r>
              <a:rPr lang="en-US" altLang="zh-CN" b="0" i="0">
                <a:solidFill>
                  <a:srgbClr val="555555"/>
                </a:solidFill>
                <a:effectLst/>
                <a:latin typeface="Lato"/>
              </a:rPr>
              <a:t>alsa</a:t>
            </a:r>
            <a:r>
              <a:rPr lang="zh-CN" altLang="en-US" b="0" i="0">
                <a:solidFill>
                  <a:srgbClr val="555555"/>
                </a:solidFill>
                <a:effectLst/>
                <a:latin typeface="Lato"/>
              </a:rPr>
              <a:t>、</a:t>
            </a:r>
            <a:r>
              <a:rPr lang="en-US" altLang="zh-CN" b="0" i="0">
                <a:solidFill>
                  <a:srgbClr val="555555"/>
                </a:solidFill>
                <a:effectLst/>
                <a:latin typeface="Lato"/>
              </a:rPr>
              <a:t>v4l2</a:t>
            </a:r>
            <a:r>
              <a:rPr lang="zh-CN" altLang="en-US" b="0" i="0">
                <a:solidFill>
                  <a:srgbClr val="555555"/>
                </a:solidFill>
                <a:effectLst/>
                <a:latin typeface="Lato"/>
              </a:rPr>
              <a:t>、</a:t>
            </a:r>
            <a:r>
              <a:rPr lang="en-US" altLang="zh-CN" b="0" i="0">
                <a:solidFill>
                  <a:srgbClr val="555555"/>
                </a:solidFill>
                <a:effectLst/>
                <a:latin typeface="Lato"/>
              </a:rPr>
              <a:t>tcp/udp</a:t>
            </a:r>
            <a:r>
              <a:rPr lang="zh-CN" altLang="en-US" b="0" i="0">
                <a:solidFill>
                  <a:srgbClr val="555555"/>
                </a:solidFill>
                <a:effectLst/>
                <a:latin typeface="Lato"/>
              </a:rPr>
              <a:t>等。</a:t>
            </a:r>
          </a:p>
          <a:p>
            <a:pPr marL="285750" indent="-285750" algn="just">
              <a:buFont typeface="Arial" panose="020B0604020202020204" pitchFamily="34" charset="0"/>
              <a:buChar char="•"/>
            </a:pPr>
            <a:r>
              <a:rPr lang="en-US" altLang="zh-CN" b="0" i="0">
                <a:solidFill>
                  <a:srgbClr val="555555"/>
                </a:solidFill>
                <a:effectLst/>
                <a:latin typeface="Lato"/>
              </a:rPr>
              <a:t>Formats: </a:t>
            </a:r>
            <a:r>
              <a:rPr lang="zh-CN" altLang="en-US" b="0" i="0">
                <a:solidFill>
                  <a:srgbClr val="555555"/>
                </a:solidFill>
                <a:effectLst/>
                <a:latin typeface="Lato"/>
              </a:rPr>
              <a:t>负责媒体容器的处理，</a:t>
            </a:r>
            <a:r>
              <a:rPr lang="en-US" altLang="zh-CN" b="0" i="0">
                <a:solidFill>
                  <a:srgbClr val="555555"/>
                </a:solidFill>
                <a:effectLst/>
                <a:latin typeface="Lato"/>
              </a:rPr>
              <a:t>avi</a:t>
            </a:r>
            <a:r>
              <a:rPr lang="zh-CN" altLang="en-US" b="0" i="0">
                <a:solidFill>
                  <a:srgbClr val="555555"/>
                </a:solidFill>
                <a:effectLst/>
                <a:latin typeface="Lato"/>
              </a:rPr>
              <a:t>、</a:t>
            </a:r>
            <a:r>
              <a:rPr lang="en-US" altLang="zh-CN" b="0" i="0">
                <a:solidFill>
                  <a:srgbClr val="555555"/>
                </a:solidFill>
                <a:effectLst/>
                <a:latin typeface="Lato"/>
              </a:rPr>
              <a:t>mp4</a:t>
            </a:r>
            <a:r>
              <a:rPr lang="zh-CN" altLang="en-US" b="0" i="0">
                <a:solidFill>
                  <a:srgbClr val="555555"/>
                </a:solidFill>
                <a:effectLst/>
                <a:latin typeface="Lato"/>
              </a:rPr>
              <a:t>、</a:t>
            </a:r>
            <a:r>
              <a:rPr lang="en-US" altLang="zh-CN" b="0" i="0">
                <a:solidFill>
                  <a:srgbClr val="555555"/>
                </a:solidFill>
                <a:effectLst/>
                <a:latin typeface="Lato"/>
              </a:rPr>
              <a:t>ogg</a:t>
            </a:r>
            <a:r>
              <a:rPr lang="zh-CN" altLang="en-US" b="0" i="0">
                <a:solidFill>
                  <a:srgbClr val="555555"/>
                </a:solidFill>
                <a:effectLst/>
                <a:latin typeface="Lato"/>
              </a:rPr>
              <a:t>等。</a:t>
            </a:r>
          </a:p>
          <a:p>
            <a:pPr marL="285750" indent="-285750" algn="just">
              <a:buFont typeface="Arial" panose="020B0604020202020204" pitchFamily="34" charset="0"/>
              <a:buChar char="•"/>
            </a:pPr>
            <a:r>
              <a:rPr lang="en-US" altLang="zh-CN" b="0" i="0">
                <a:solidFill>
                  <a:srgbClr val="555555"/>
                </a:solidFill>
                <a:effectLst/>
                <a:latin typeface="Lato"/>
              </a:rPr>
              <a:t>Codecs: </a:t>
            </a:r>
            <a:r>
              <a:rPr lang="zh-CN" altLang="en-US" b="0" i="0">
                <a:solidFill>
                  <a:srgbClr val="555555"/>
                </a:solidFill>
                <a:effectLst/>
                <a:latin typeface="Lato"/>
              </a:rPr>
              <a:t>负责媒体的编解码，</a:t>
            </a:r>
            <a:r>
              <a:rPr lang="en-US" altLang="zh-CN" b="0" i="0">
                <a:solidFill>
                  <a:srgbClr val="555555"/>
                </a:solidFill>
                <a:effectLst/>
                <a:latin typeface="Lato"/>
              </a:rPr>
              <a:t>mp3</a:t>
            </a:r>
            <a:r>
              <a:rPr lang="zh-CN" altLang="en-US" b="0" i="0">
                <a:solidFill>
                  <a:srgbClr val="555555"/>
                </a:solidFill>
                <a:effectLst/>
                <a:latin typeface="Lato"/>
              </a:rPr>
              <a:t>、</a:t>
            </a:r>
            <a:r>
              <a:rPr lang="en-US" altLang="zh-CN" b="0" i="0">
                <a:solidFill>
                  <a:srgbClr val="555555"/>
                </a:solidFill>
                <a:effectLst/>
                <a:latin typeface="Lato"/>
              </a:rPr>
              <a:t>vorbis</a:t>
            </a:r>
            <a:r>
              <a:rPr lang="zh-CN" altLang="en-US" b="0" i="0">
                <a:solidFill>
                  <a:srgbClr val="555555"/>
                </a:solidFill>
                <a:effectLst/>
                <a:latin typeface="Lato"/>
              </a:rPr>
              <a:t>等。</a:t>
            </a:r>
          </a:p>
          <a:p>
            <a:pPr marL="285750" indent="-285750" algn="just">
              <a:buFont typeface="Arial" panose="020B0604020202020204" pitchFamily="34" charset="0"/>
              <a:buChar char="•"/>
            </a:pPr>
            <a:r>
              <a:rPr lang="en-US" altLang="zh-CN" b="0" i="0">
                <a:solidFill>
                  <a:srgbClr val="555555"/>
                </a:solidFill>
                <a:effectLst/>
                <a:latin typeface="Lato"/>
              </a:rPr>
              <a:t>Filters: </a:t>
            </a:r>
            <a:r>
              <a:rPr lang="zh-CN" altLang="en-US" b="0" i="0">
                <a:solidFill>
                  <a:srgbClr val="555555"/>
                </a:solidFill>
                <a:effectLst/>
                <a:latin typeface="Lato"/>
              </a:rPr>
              <a:t>负责媒体流的处理，</a:t>
            </a:r>
            <a:r>
              <a:rPr lang="en-US" altLang="zh-CN" b="0" i="0">
                <a:solidFill>
                  <a:srgbClr val="555555"/>
                </a:solidFill>
                <a:effectLst/>
                <a:latin typeface="Lato"/>
              </a:rPr>
              <a:t>converters</a:t>
            </a:r>
            <a:r>
              <a:rPr lang="zh-CN" altLang="en-US" b="0" i="0">
                <a:solidFill>
                  <a:srgbClr val="555555"/>
                </a:solidFill>
                <a:effectLst/>
                <a:latin typeface="Lato"/>
              </a:rPr>
              <a:t>、</a:t>
            </a:r>
            <a:r>
              <a:rPr lang="en-US" altLang="zh-CN" b="0" i="0">
                <a:solidFill>
                  <a:srgbClr val="555555"/>
                </a:solidFill>
                <a:effectLst/>
                <a:latin typeface="Lato"/>
              </a:rPr>
              <a:t>mixers</a:t>
            </a:r>
            <a:r>
              <a:rPr lang="zh-CN" altLang="en-US" b="0" i="0">
                <a:solidFill>
                  <a:srgbClr val="555555"/>
                </a:solidFill>
                <a:effectLst/>
                <a:latin typeface="Lato"/>
              </a:rPr>
              <a:t>、</a:t>
            </a:r>
            <a:r>
              <a:rPr lang="en-US" altLang="zh-CN" b="0" i="0">
                <a:solidFill>
                  <a:srgbClr val="555555"/>
                </a:solidFill>
                <a:effectLst/>
                <a:latin typeface="Lato"/>
              </a:rPr>
              <a:t>effects</a:t>
            </a:r>
            <a:r>
              <a:rPr lang="zh-CN" altLang="en-US" b="0" i="0">
                <a:solidFill>
                  <a:srgbClr val="555555"/>
                </a:solidFill>
                <a:effectLst/>
                <a:latin typeface="Lato"/>
              </a:rPr>
              <a:t>等。</a:t>
            </a:r>
          </a:p>
          <a:p>
            <a:pPr marL="285750" indent="-285750" algn="just">
              <a:buFont typeface="Arial" panose="020B0604020202020204" pitchFamily="34" charset="0"/>
              <a:buChar char="•"/>
            </a:pPr>
            <a:r>
              <a:rPr lang="en-US" altLang="zh-CN" b="0" i="0">
                <a:solidFill>
                  <a:srgbClr val="555555"/>
                </a:solidFill>
                <a:effectLst/>
                <a:latin typeface="Lato"/>
              </a:rPr>
              <a:t>Sinks: </a:t>
            </a:r>
            <a:r>
              <a:rPr lang="zh-CN" altLang="en-US" b="0" i="0">
                <a:solidFill>
                  <a:srgbClr val="555555"/>
                </a:solidFill>
                <a:effectLst/>
                <a:latin typeface="Lato"/>
              </a:rPr>
              <a:t>负责媒体流输出到指定设备或目的地，</a:t>
            </a:r>
            <a:r>
              <a:rPr lang="en-US" altLang="zh-CN" b="0" i="0">
                <a:solidFill>
                  <a:srgbClr val="555555"/>
                </a:solidFill>
                <a:effectLst/>
                <a:latin typeface="Lato"/>
              </a:rPr>
              <a:t>alsa</a:t>
            </a:r>
            <a:r>
              <a:rPr lang="zh-CN" altLang="en-US" b="0" i="0">
                <a:solidFill>
                  <a:srgbClr val="555555"/>
                </a:solidFill>
                <a:effectLst/>
                <a:latin typeface="Lato"/>
              </a:rPr>
              <a:t>、</a:t>
            </a:r>
            <a:r>
              <a:rPr lang="en-US" altLang="zh-CN" b="0" i="0">
                <a:solidFill>
                  <a:srgbClr val="555555"/>
                </a:solidFill>
                <a:effectLst/>
                <a:latin typeface="Lato"/>
              </a:rPr>
              <a:t>xvideo</a:t>
            </a:r>
            <a:r>
              <a:rPr lang="zh-CN" altLang="en-US" b="0" i="0">
                <a:solidFill>
                  <a:srgbClr val="555555"/>
                </a:solidFill>
                <a:effectLst/>
                <a:latin typeface="Lato"/>
              </a:rPr>
              <a:t>、</a:t>
            </a:r>
            <a:r>
              <a:rPr lang="en-US" altLang="zh-CN" b="0" i="0">
                <a:solidFill>
                  <a:srgbClr val="555555"/>
                </a:solidFill>
                <a:effectLst/>
                <a:latin typeface="Lato"/>
              </a:rPr>
              <a:t>tcp/udp</a:t>
            </a:r>
            <a:r>
              <a:rPr lang="zh-CN" altLang="en-US" b="0" i="0">
                <a:solidFill>
                  <a:srgbClr val="555555"/>
                </a:solidFill>
                <a:effectLst/>
                <a:latin typeface="Lato"/>
              </a:rPr>
              <a:t>等。</a:t>
            </a:r>
          </a:p>
        </p:txBody>
      </p:sp>
      <p:sp>
        <p:nvSpPr>
          <p:cNvPr id="5" name="矩形 4">
            <a:extLst>
              <a:ext uri="{FF2B5EF4-FFF2-40B4-BE49-F238E27FC236}">
                <a16:creationId xmlns:a16="http://schemas.microsoft.com/office/drawing/2014/main" id="{488FFF13-F712-4572-A3A3-B4337EF7C31C}"/>
              </a:ext>
            </a:extLst>
          </p:cNvPr>
          <p:cNvSpPr/>
          <p:nvPr/>
        </p:nvSpPr>
        <p:spPr>
          <a:xfrm>
            <a:off x="333374" y="2720316"/>
            <a:ext cx="5172691" cy="2308324"/>
          </a:xfrm>
          <a:prstGeom prst="rect">
            <a:avLst/>
          </a:prstGeom>
          <a:ln>
            <a:solidFill>
              <a:srgbClr val="2ACA3D"/>
            </a:solidFill>
          </a:ln>
        </p:spPr>
        <p:txBody>
          <a:bodyPr wrap="square">
            <a:spAutoFit/>
          </a:bodyPr>
          <a:lstStyle/>
          <a:p>
            <a:r>
              <a:rPr lang="en-US" altLang="zh-CN" b="1" i="0">
                <a:solidFill>
                  <a:srgbClr val="2ACA3D"/>
                </a:solidFill>
                <a:effectLst/>
                <a:latin typeface="Lato"/>
              </a:rPr>
              <a:t>gstreamer core framework</a:t>
            </a:r>
            <a:br>
              <a:rPr lang="en-US" altLang="zh-CN" b="0" i="0">
                <a:solidFill>
                  <a:srgbClr val="555555"/>
                </a:solidFill>
                <a:effectLst/>
                <a:latin typeface="Lato"/>
              </a:rPr>
            </a:br>
            <a:r>
              <a:rPr lang="zh-CN" altLang="en-US" b="0" i="0">
                <a:solidFill>
                  <a:srgbClr val="555555"/>
                </a:solidFill>
                <a:effectLst/>
                <a:latin typeface="Lato"/>
              </a:rPr>
              <a:t>主要提供：</a:t>
            </a:r>
          </a:p>
          <a:p>
            <a:pPr marL="285750" indent="-285750">
              <a:buFont typeface="Arial" panose="020B0604020202020204" pitchFamily="34" charset="0"/>
              <a:buChar char="•"/>
            </a:pPr>
            <a:r>
              <a:rPr lang="zh-CN" altLang="en-US" b="0" i="0">
                <a:solidFill>
                  <a:srgbClr val="555555"/>
                </a:solidFill>
                <a:effectLst/>
                <a:latin typeface="Lato"/>
              </a:rPr>
              <a:t>上层应用所需接口</a:t>
            </a:r>
          </a:p>
          <a:p>
            <a:pPr marL="285750" indent="-285750">
              <a:buFont typeface="Arial" panose="020B0604020202020204" pitchFamily="34" charset="0"/>
              <a:buChar char="•"/>
            </a:pPr>
            <a:r>
              <a:rPr lang="en-US" altLang="zh-CN" b="0" i="0">
                <a:solidFill>
                  <a:srgbClr val="555555"/>
                </a:solidFill>
                <a:effectLst/>
                <a:latin typeface="Lato"/>
              </a:rPr>
              <a:t>Plugin</a:t>
            </a:r>
            <a:r>
              <a:rPr lang="zh-CN" altLang="en-US" b="0" i="0">
                <a:solidFill>
                  <a:srgbClr val="555555"/>
                </a:solidFill>
                <a:effectLst/>
                <a:latin typeface="Lato"/>
              </a:rPr>
              <a:t>的框架</a:t>
            </a:r>
          </a:p>
          <a:p>
            <a:pPr marL="285750" indent="-285750">
              <a:buFont typeface="Arial" panose="020B0604020202020204" pitchFamily="34" charset="0"/>
              <a:buChar char="•"/>
            </a:pPr>
            <a:r>
              <a:rPr lang="en-US" altLang="zh-CN" b="0" i="0">
                <a:solidFill>
                  <a:srgbClr val="555555"/>
                </a:solidFill>
                <a:effectLst/>
                <a:latin typeface="Lato"/>
              </a:rPr>
              <a:t>Pipline</a:t>
            </a:r>
            <a:r>
              <a:rPr lang="zh-CN" altLang="en-US" b="0" i="0">
                <a:solidFill>
                  <a:srgbClr val="555555"/>
                </a:solidFill>
                <a:effectLst/>
                <a:latin typeface="Lato"/>
              </a:rPr>
              <a:t>的框架</a:t>
            </a:r>
          </a:p>
          <a:p>
            <a:pPr marL="285750" indent="-285750">
              <a:buFont typeface="Arial" panose="020B0604020202020204" pitchFamily="34" charset="0"/>
              <a:buChar char="•"/>
            </a:pPr>
            <a:r>
              <a:rPr lang="zh-CN" altLang="en-US" b="0" i="0">
                <a:solidFill>
                  <a:srgbClr val="555555"/>
                </a:solidFill>
                <a:effectLst/>
                <a:latin typeface="Lato"/>
              </a:rPr>
              <a:t>数据在各个</a:t>
            </a:r>
            <a:r>
              <a:rPr lang="en-US" altLang="zh-CN" b="0" i="0">
                <a:solidFill>
                  <a:srgbClr val="555555"/>
                </a:solidFill>
                <a:effectLst/>
                <a:latin typeface="Lato"/>
              </a:rPr>
              <a:t>Elementi</a:t>
            </a:r>
            <a:r>
              <a:rPr lang="zh-CN" altLang="en-US" b="0" i="0">
                <a:solidFill>
                  <a:srgbClr val="555555"/>
                </a:solidFill>
                <a:effectLst/>
                <a:latin typeface="Lato"/>
              </a:rPr>
              <a:t>间的传输及处理机制</a:t>
            </a:r>
          </a:p>
          <a:p>
            <a:pPr marL="285750" indent="-285750">
              <a:buFont typeface="Arial" panose="020B0604020202020204" pitchFamily="34" charset="0"/>
              <a:buChar char="•"/>
            </a:pPr>
            <a:r>
              <a:rPr lang="zh-CN" altLang="en-US" b="0" i="0">
                <a:solidFill>
                  <a:srgbClr val="555555"/>
                </a:solidFill>
                <a:effectLst/>
                <a:latin typeface="Lato"/>
              </a:rPr>
              <a:t>多个媒体</a:t>
            </a:r>
            <a:r>
              <a:rPr lang="en-US" altLang="zh-CN" b="0" i="0">
                <a:solidFill>
                  <a:srgbClr val="555555"/>
                </a:solidFill>
                <a:effectLst/>
                <a:latin typeface="Lato"/>
              </a:rPr>
              <a:t>(Streaming)</a:t>
            </a:r>
            <a:r>
              <a:rPr lang="zh-CN" altLang="en-US" b="0" i="0">
                <a:solidFill>
                  <a:srgbClr val="555555"/>
                </a:solidFill>
                <a:effectLst/>
                <a:latin typeface="Lato"/>
              </a:rPr>
              <a:t>间的同步</a:t>
            </a:r>
            <a:r>
              <a:rPr lang="en-US" altLang="zh-CN" b="0" i="0">
                <a:solidFill>
                  <a:srgbClr val="555555"/>
                </a:solidFill>
                <a:effectLst/>
                <a:latin typeface="Lato"/>
              </a:rPr>
              <a:t>(</a:t>
            </a:r>
            <a:r>
              <a:rPr lang="zh-CN" altLang="en-US" b="0" i="0">
                <a:solidFill>
                  <a:srgbClr val="555555"/>
                </a:solidFill>
                <a:effectLst/>
                <a:latin typeface="Lato"/>
              </a:rPr>
              <a:t>比如音视频同步</a:t>
            </a:r>
            <a:r>
              <a:rPr lang="en-US" altLang="zh-CN" b="0" i="0">
                <a:solidFill>
                  <a:srgbClr val="555555"/>
                </a:solidFill>
                <a:effectLst/>
                <a:latin typeface="Lato"/>
              </a:rPr>
              <a:t>)</a:t>
            </a:r>
          </a:p>
          <a:p>
            <a:pPr marL="285750" indent="-285750">
              <a:buFont typeface="Arial" panose="020B0604020202020204" pitchFamily="34" charset="0"/>
              <a:buChar char="•"/>
            </a:pPr>
            <a:r>
              <a:rPr lang="zh-CN" altLang="en-US" b="0" i="0">
                <a:solidFill>
                  <a:srgbClr val="555555"/>
                </a:solidFill>
                <a:effectLst/>
                <a:latin typeface="Lato"/>
              </a:rPr>
              <a:t>其他各种所需的工具库</a:t>
            </a:r>
          </a:p>
        </p:txBody>
      </p:sp>
    </p:spTree>
    <p:extLst>
      <p:ext uri="{BB962C8B-B14F-4D97-AF65-F5344CB8AC3E}">
        <p14:creationId xmlns:p14="http://schemas.microsoft.com/office/powerpoint/2010/main" val="589551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1FBE6C-ED7E-4947-8F3F-043090BDAD37}"/>
              </a:ext>
            </a:extLst>
          </p:cNvPr>
          <p:cNvSpPr/>
          <p:nvPr/>
        </p:nvSpPr>
        <p:spPr>
          <a:xfrm>
            <a:off x="333373" y="984719"/>
            <a:ext cx="11496675" cy="2031325"/>
          </a:xfrm>
          <a:prstGeom prst="rect">
            <a:avLst/>
          </a:prstGeom>
          <a:ln>
            <a:solidFill>
              <a:srgbClr val="2ACA3D"/>
            </a:solidFill>
          </a:ln>
        </p:spPr>
        <p:txBody>
          <a:bodyPr wrap="square">
            <a:spAutoFit/>
          </a:bodyPr>
          <a:lstStyle/>
          <a:p>
            <a:pPr algn="just"/>
            <a:r>
              <a:rPr lang="en-US" altLang="zh-CN" b="0" i="0">
                <a:solidFill>
                  <a:srgbClr val="555555"/>
                </a:solidFill>
                <a:effectLst/>
                <a:latin typeface="Lato"/>
              </a:rPr>
              <a:t>Gstreamer</a:t>
            </a:r>
            <a:r>
              <a:rPr lang="zh-CN" altLang="en-US" b="0" i="0">
                <a:solidFill>
                  <a:srgbClr val="555555"/>
                </a:solidFill>
                <a:effectLst/>
                <a:latin typeface="Lato"/>
              </a:rPr>
              <a:t>框架根据各个模块的成熟度以及所使用的开源协议，将</a:t>
            </a:r>
            <a:r>
              <a:rPr lang="en-US" altLang="zh-CN" b="0" i="0">
                <a:solidFill>
                  <a:srgbClr val="555555"/>
                </a:solidFill>
                <a:effectLst/>
                <a:latin typeface="Lato"/>
              </a:rPr>
              <a:t>core</a:t>
            </a:r>
            <a:r>
              <a:rPr lang="zh-CN" altLang="en-US" b="0" i="0">
                <a:solidFill>
                  <a:srgbClr val="555555"/>
                </a:solidFill>
                <a:effectLst/>
                <a:latin typeface="Lato"/>
              </a:rPr>
              <a:t>及</a:t>
            </a:r>
            <a:r>
              <a:rPr lang="en-US" altLang="zh-CN" b="0" i="0">
                <a:solidFill>
                  <a:srgbClr val="555555"/>
                </a:solidFill>
                <a:effectLst/>
                <a:latin typeface="Lato"/>
              </a:rPr>
              <a:t>plugins</a:t>
            </a:r>
            <a:r>
              <a:rPr lang="zh-CN" altLang="en-US" b="0" i="0">
                <a:solidFill>
                  <a:srgbClr val="555555"/>
                </a:solidFill>
                <a:effectLst/>
                <a:latin typeface="Lato"/>
              </a:rPr>
              <a:t>置于不同的源码包中：</a:t>
            </a:r>
          </a:p>
          <a:p>
            <a:pPr marL="285750" indent="-285750" algn="just">
              <a:buFont typeface="Arial" panose="020B0604020202020204" pitchFamily="34" charset="0"/>
              <a:buChar char="•"/>
            </a:pPr>
            <a:r>
              <a:rPr lang="en-US" altLang="zh-CN" b="0" i="0">
                <a:solidFill>
                  <a:srgbClr val="555555"/>
                </a:solidFill>
                <a:effectLst/>
                <a:latin typeface="Lato"/>
              </a:rPr>
              <a:t>gstreamer: </a:t>
            </a:r>
            <a:r>
              <a:rPr lang="zh-CN" altLang="en-US" b="0" i="0">
                <a:solidFill>
                  <a:srgbClr val="555555"/>
                </a:solidFill>
                <a:effectLst/>
                <a:latin typeface="Lato"/>
              </a:rPr>
              <a:t>包含</a:t>
            </a:r>
            <a:r>
              <a:rPr lang="en-US" altLang="zh-CN" b="0" i="0">
                <a:solidFill>
                  <a:srgbClr val="555555"/>
                </a:solidFill>
                <a:effectLst/>
                <a:latin typeface="Lato"/>
              </a:rPr>
              <a:t>core framework</a:t>
            </a:r>
            <a:r>
              <a:rPr lang="zh-CN" altLang="en-US" b="0" i="0">
                <a:solidFill>
                  <a:srgbClr val="555555"/>
                </a:solidFill>
                <a:effectLst/>
                <a:latin typeface="Lato"/>
              </a:rPr>
              <a:t>及</a:t>
            </a:r>
            <a:r>
              <a:rPr lang="en-US" altLang="zh-CN" b="0" i="0">
                <a:solidFill>
                  <a:srgbClr val="555555"/>
                </a:solidFill>
                <a:effectLst/>
                <a:latin typeface="Lato"/>
              </a:rPr>
              <a:t>core elements</a:t>
            </a:r>
            <a:r>
              <a:rPr lang="zh-CN" altLang="en-US" b="0" i="0">
                <a:solidFill>
                  <a:srgbClr val="555555"/>
                </a:solidFill>
                <a:effectLst/>
                <a:latin typeface="Lato"/>
              </a:rPr>
              <a:t>。</a:t>
            </a:r>
          </a:p>
          <a:p>
            <a:pPr marL="285750" indent="-285750" algn="just">
              <a:buFont typeface="Arial" panose="020B0604020202020204" pitchFamily="34" charset="0"/>
              <a:buChar char="•"/>
            </a:pPr>
            <a:r>
              <a:rPr lang="en-US" altLang="zh-CN" b="0" i="0">
                <a:solidFill>
                  <a:srgbClr val="555555"/>
                </a:solidFill>
                <a:effectLst/>
                <a:latin typeface="Lato"/>
              </a:rPr>
              <a:t>gst-plugins-base: gstreamer</a:t>
            </a:r>
            <a:r>
              <a:rPr lang="zh-CN" altLang="en-US" b="0" i="0">
                <a:solidFill>
                  <a:srgbClr val="555555"/>
                </a:solidFill>
                <a:effectLst/>
                <a:latin typeface="Lato"/>
              </a:rPr>
              <a:t>应用所需的必要插件。</a:t>
            </a:r>
          </a:p>
          <a:p>
            <a:pPr marL="285750" indent="-285750" algn="just">
              <a:buFont typeface="Arial" panose="020B0604020202020204" pitchFamily="34" charset="0"/>
              <a:buChar char="•"/>
            </a:pPr>
            <a:r>
              <a:rPr lang="en-US" altLang="zh-CN" b="0" i="0">
                <a:solidFill>
                  <a:srgbClr val="555555"/>
                </a:solidFill>
                <a:effectLst/>
                <a:latin typeface="Lato"/>
              </a:rPr>
              <a:t>gst-plugins-good: </a:t>
            </a:r>
            <a:r>
              <a:rPr lang="zh-CN" altLang="en-US" b="0" i="0">
                <a:solidFill>
                  <a:srgbClr val="555555"/>
                </a:solidFill>
                <a:effectLst/>
                <a:latin typeface="Lato"/>
              </a:rPr>
              <a:t>高质量的采用</a:t>
            </a:r>
            <a:r>
              <a:rPr lang="en-US" altLang="zh-CN" b="0" i="0">
                <a:solidFill>
                  <a:srgbClr val="555555"/>
                </a:solidFill>
                <a:effectLst/>
                <a:latin typeface="Lato"/>
              </a:rPr>
              <a:t>LGPL</a:t>
            </a:r>
            <a:r>
              <a:rPr lang="zh-CN" altLang="en-US" b="0" i="0">
                <a:solidFill>
                  <a:srgbClr val="555555"/>
                </a:solidFill>
                <a:effectLst/>
                <a:latin typeface="Lato"/>
              </a:rPr>
              <a:t>授权的插件。</a:t>
            </a:r>
          </a:p>
          <a:p>
            <a:pPr marL="285750" indent="-285750" algn="just">
              <a:buFont typeface="Arial" panose="020B0604020202020204" pitchFamily="34" charset="0"/>
              <a:buChar char="•"/>
            </a:pPr>
            <a:r>
              <a:rPr lang="en-US" altLang="zh-CN" b="0" i="0">
                <a:solidFill>
                  <a:srgbClr val="555555"/>
                </a:solidFill>
                <a:effectLst/>
                <a:latin typeface="Lato"/>
              </a:rPr>
              <a:t>gst-plugins-ugly: </a:t>
            </a:r>
            <a:r>
              <a:rPr lang="zh-CN" altLang="en-US" b="0" i="0">
                <a:solidFill>
                  <a:srgbClr val="555555"/>
                </a:solidFill>
                <a:effectLst/>
                <a:latin typeface="Lato"/>
              </a:rPr>
              <a:t>高质量，但使用了</a:t>
            </a:r>
            <a:r>
              <a:rPr lang="en-US" altLang="zh-CN" b="0" i="0">
                <a:solidFill>
                  <a:srgbClr val="555555"/>
                </a:solidFill>
                <a:effectLst/>
                <a:latin typeface="Lato"/>
              </a:rPr>
              <a:t>GPL</a:t>
            </a:r>
            <a:r>
              <a:rPr lang="zh-CN" altLang="en-US" b="0" i="0">
                <a:solidFill>
                  <a:srgbClr val="555555"/>
                </a:solidFill>
                <a:effectLst/>
                <a:latin typeface="Lato"/>
              </a:rPr>
              <a:t>等其他授权方式的库的插件，比如使用</a:t>
            </a:r>
            <a:r>
              <a:rPr lang="en-US" altLang="zh-CN" b="0" i="0">
                <a:solidFill>
                  <a:srgbClr val="555555"/>
                </a:solidFill>
                <a:effectLst/>
                <a:latin typeface="Lato"/>
              </a:rPr>
              <a:t>GPL</a:t>
            </a:r>
            <a:r>
              <a:rPr lang="zh-CN" altLang="en-US" b="0" i="0">
                <a:solidFill>
                  <a:srgbClr val="555555"/>
                </a:solidFill>
                <a:effectLst/>
                <a:latin typeface="Lato"/>
              </a:rPr>
              <a:t>的</a:t>
            </a:r>
            <a:r>
              <a:rPr lang="en-US" altLang="zh-CN" b="0" i="0">
                <a:solidFill>
                  <a:srgbClr val="555555"/>
                </a:solidFill>
                <a:effectLst/>
                <a:latin typeface="Lato"/>
              </a:rPr>
              <a:t>x264</a:t>
            </a:r>
            <a:r>
              <a:rPr lang="zh-CN" altLang="en-US" b="0" i="0">
                <a:solidFill>
                  <a:srgbClr val="555555"/>
                </a:solidFill>
                <a:effectLst/>
                <a:latin typeface="Lato"/>
              </a:rPr>
              <a:t>、</a:t>
            </a:r>
            <a:r>
              <a:rPr lang="en-US" altLang="zh-CN" b="0" i="0">
                <a:solidFill>
                  <a:srgbClr val="555555"/>
                </a:solidFill>
                <a:effectLst/>
                <a:latin typeface="Lato"/>
              </a:rPr>
              <a:t>x265</a:t>
            </a:r>
            <a:r>
              <a:rPr lang="zh-CN" altLang="en-US" b="0" i="0">
                <a:solidFill>
                  <a:srgbClr val="555555"/>
                </a:solidFill>
                <a:effectLst/>
                <a:latin typeface="Lato"/>
              </a:rPr>
              <a:t>。</a:t>
            </a:r>
          </a:p>
          <a:p>
            <a:pPr marL="285750" indent="-285750" algn="just">
              <a:buFont typeface="Arial" panose="020B0604020202020204" pitchFamily="34" charset="0"/>
              <a:buChar char="•"/>
            </a:pPr>
            <a:r>
              <a:rPr lang="en-US" altLang="zh-CN" b="0" i="0">
                <a:solidFill>
                  <a:srgbClr val="555555"/>
                </a:solidFill>
                <a:effectLst/>
                <a:latin typeface="Lato"/>
              </a:rPr>
              <a:t>gst-plugins-bad: </a:t>
            </a:r>
            <a:r>
              <a:rPr lang="zh-CN" altLang="en-US" b="0" i="0">
                <a:solidFill>
                  <a:srgbClr val="555555"/>
                </a:solidFill>
                <a:effectLst/>
                <a:latin typeface="Lato"/>
              </a:rPr>
              <a:t>质量有待提高的插件，成熟后可以移到</a:t>
            </a:r>
            <a:r>
              <a:rPr lang="en-US" altLang="zh-CN" b="0" i="0">
                <a:solidFill>
                  <a:srgbClr val="555555"/>
                </a:solidFill>
                <a:effectLst/>
                <a:latin typeface="Lato"/>
              </a:rPr>
              <a:t>good</a:t>
            </a:r>
            <a:r>
              <a:rPr lang="zh-CN" altLang="en-US" b="0" i="0">
                <a:solidFill>
                  <a:srgbClr val="555555"/>
                </a:solidFill>
                <a:effectLst/>
                <a:latin typeface="Lato"/>
              </a:rPr>
              <a:t>插件列表中。</a:t>
            </a:r>
          </a:p>
          <a:p>
            <a:pPr marL="285750" indent="-285750" algn="just">
              <a:buFont typeface="Arial" panose="020B0604020202020204" pitchFamily="34" charset="0"/>
              <a:buChar char="•"/>
            </a:pPr>
            <a:r>
              <a:rPr lang="en-US" altLang="zh-CN" b="0" i="0">
                <a:solidFill>
                  <a:srgbClr val="555555"/>
                </a:solidFill>
                <a:effectLst/>
                <a:latin typeface="Lato"/>
              </a:rPr>
              <a:t>gst-libav: </a:t>
            </a:r>
            <a:r>
              <a:rPr lang="zh-CN" altLang="en-US" b="0" i="0">
                <a:solidFill>
                  <a:srgbClr val="555555"/>
                </a:solidFill>
                <a:effectLst/>
                <a:latin typeface="Lato"/>
              </a:rPr>
              <a:t>对</a:t>
            </a:r>
            <a:r>
              <a:rPr lang="en-US" altLang="zh-CN" b="0" i="0">
                <a:solidFill>
                  <a:srgbClr val="555555"/>
                </a:solidFill>
                <a:effectLst/>
                <a:latin typeface="Lato"/>
              </a:rPr>
              <a:t>libav</a:t>
            </a:r>
            <a:r>
              <a:rPr lang="zh-CN" altLang="en-US" b="0" i="0">
                <a:solidFill>
                  <a:srgbClr val="555555"/>
                </a:solidFill>
                <a:effectLst/>
                <a:latin typeface="Lato"/>
              </a:rPr>
              <a:t>封装，使其能在</a:t>
            </a:r>
            <a:r>
              <a:rPr lang="en-US" altLang="zh-CN" b="0" i="0">
                <a:solidFill>
                  <a:srgbClr val="555555"/>
                </a:solidFill>
                <a:effectLst/>
                <a:latin typeface="Lato"/>
              </a:rPr>
              <a:t>gstreamer</a:t>
            </a:r>
            <a:r>
              <a:rPr lang="zh-CN" altLang="en-US" b="0" i="0">
                <a:solidFill>
                  <a:srgbClr val="555555"/>
                </a:solidFill>
                <a:effectLst/>
                <a:latin typeface="Lato"/>
              </a:rPr>
              <a:t>框架中使用。</a:t>
            </a:r>
          </a:p>
        </p:txBody>
      </p:sp>
      <p:sp>
        <p:nvSpPr>
          <p:cNvPr id="3" name="矩形 2">
            <a:extLst>
              <a:ext uri="{FF2B5EF4-FFF2-40B4-BE49-F238E27FC236}">
                <a16:creationId xmlns:a16="http://schemas.microsoft.com/office/drawing/2014/main" id="{CADD85F1-E3D5-4E11-8199-48B4E938865E}"/>
              </a:ext>
            </a:extLst>
          </p:cNvPr>
          <p:cNvSpPr/>
          <p:nvPr/>
        </p:nvSpPr>
        <p:spPr>
          <a:xfrm>
            <a:off x="333374" y="164339"/>
            <a:ext cx="11496675" cy="590550"/>
          </a:xfrm>
          <a:prstGeom prst="rect">
            <a:avLst/>
          </a:prstGeom>
          <a:solidFill>
            <a:srgbClr val="2ACA3D"/>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2800" b="1" i="0">
                <a:solidFill>
                  <a:schemeClr val="bg1"/>
                </a:solidFill>
                <a:effectLst/>
                <a:latin typeface="Lato"/>
              </a:rPr>
              <a:t>二、</a:t>
            </a:r>
            <a:r>
              <a:rPr lang="en-US" altLang="zh-CN" sz="2800" b="1" i="0">
                <a:solidFill>
                  <a:schemeClr val="bg1"/>
                </a:solidFill>
                <a:effectLst/>
                <a:latin typeface="Lato"/>
              </a:rPr>
              <a:t>GStreamer</a:t>
            </a:r>
            <a:r>
              <a:rPr lang="zh-CN" altLang="en-US" sz="2800" b="1" i="0">
                <a:solidFill>
                  <a:schemeClr val="bg1"/>
                </a:solidFill>
                <a:effectLst/>
                <a:latin typeface="Lato"/>
              </a:rPr>
              <a:t>简介与框架</a:t>
            </a:r>
          </a:p>
        </p:txBody>
      </p:sp>
    </p:spTree>
    <p:extLst>
      <p:ext uri="{BB962C8B-B14F-4D97-AF65-F5344CB8AC3E}">
        <p14:creationId xmlns:p14="http://schemas.microsoft.com/office/powerpoint/2010/main" val="2775705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9150D41-A339-49CF-8C4C-94F303FCF607}"/>
              </a:ext>
            </a:extLst>
          </p:cNvPr>
          <p:cNvSpPr/>
          <p:nvPr/>
        </p:nvSpPr>
        <p:spPr>
          <a:xfrm>
            <a:off x="347663" y="1072601"/>
            <a:ext cx="11482386" cy="1477328"/>
          </a:xfrm>
          <a:prstGeom prst="rect">
            <a:avLst/>
          </a:prstGeom>
          <a:ln>
            <a:solidFill>
              <a:srgbClr val="2ACA3D"/>
            </a:solidFill>
          </a:ln>
        </p:spPr>
        <p:txBody>
          <a:bodyPr wrap="square">
            <a:spAutoFit/>
          </a:bodyPr>
          <a:lstStyle/>
          <a:p>
            <a:pPr algn="just"/>
            <a:r>
              <a:rPr lang="en-US" altLang="zh-CN" b="1" i="0">
                <a:solidFill>
                  <a:srgbClr val="2ACA3D"/>
                </a:solidFill>
                <a:effectLst/>
                <a:latin typeface="Lato"/>
              </a:rPr>
              <a:t>Element</a:t>
            </a:r>
          </a:p>
          <a:p>
            <a:pPr algn="just"/>
            <a:r>
              <a:rPr lang="en-US" altLang="zh-CN" b="0" i="0">
                <a:solidFill>
                  <a:srgbClr val="555555"/>
                </a:solidFill>
                <a:effectLst/>
                <a:latin typeface="Lato"/>
              </a:rPr>
              <a:t>Element</a:t>
            </a:r>
            <a:r>
              <a:rPr lang="zh-CN" altLang="en-US" b="0" i="0">
                <a:solidFill>
                  <a:srgbClr val="555555"/>
                </a:solidFill>
                <a:effectLst/>
                <a:latin typeface="Lato"/>
              </a:rPr>
              <a:t>是</a:t>
            </a:r>
            <a:r>
              <a:rPr lang="en-US" altLang="zh-CN" b="0" i="0">
                <a:solidFill>
                  <a:srgbClr val="555555"/>
                </a:solidFill>
                <a:effectLst/>
                <a:latin typeface="Lato"/>
              </a:rPr>
              <a:t>Gstreamer</a:t>
            </a:r>
            <a:r>
              <a:rPr lang="zh-CN" altLang="en-US" b="0" i="0">
                <a:solidFill>
                  <a:srgbClr val="555555"/>
                </a:solidFill>
                <a:effectLst/>
                <a:latin typeface="Lato"/>
              </a:rPr>
              <a:t>中最重要的对象类型之一。一个</a:t>
            </a:r>
            <a:r>
              <a:rPr lang="en-US" altLang="zh-CN" b="0" i="0">
                <a:solidFill>
                  <a:srgbClr val="555555"/>
                </a:solidFill>
                <a:effectLst/>
                <a:latin typeface="Lato"/>
              </a:rPr>
              <a:t>element</a:t>
            </a:r>
            <a:r>
              <a:rPr lang="zh-CN" altLang="en-US" b="0" i="0">
                <a:solidFill>
                  <a:srgbClr val="555555"/>
                </a:solidFill>
                <a:effectLst/>
                <a:latin typeface="Lato"/>
              </a:rPr>
              <a:t>实现一个功能（读取文件、解码、输出等），程序需要创建多个</a:t>
            </a:r>
            <a:r>
              <a:rPr lang="en-US" altLang="zh-CN" b="0" i="0">
                <a:solidFill>
                  <a:srgbClr val="555555"/>
                </a:solidFill>
                <a:effectLst/>
                <a:latin typeface="Lato"/>
              </a:rPr>
              <a:t>element</a:t>
            </a:r>
            <a:r>
              <a:rPr lang="zh-CN" altLang="en-US" b="0" i="0">
                <a:solidFill>
                  <a:srgbClr val="555555"/>
                </a:solidFill>
                <a:effectLst/>
                <a:latin typeface="Lato"/>
              </a:rPr>
              <a:t>，并按顺序将其串连起来，构成一个完整的</a:t>
            </a:r>
            <a:r>
              <a:rPr lang="en-US" altLang="zh-CN" b="0" i="0">
                <a:solidFill>
                  <a:srgbClr val="555555"/>
                </a:solidFill>
                <a:effectLst/>
                <a:latin typeface="Lato"/>
              </a:rPr>
              <a:t>pipeline</a:t>
            </a:r>
            <a:r>
              <a:rPr lang="zh-CN" altLang="en-US" b="0" i="0">
                <a:solidFill>
                  <a:srgbClr val="555555"/>
                </a:solidFill>
                <a:effectLst/>
                <a:latin typeface="Lato"/>
              </a:rPr>
              <a:t>。</a:t>
            </a:r>
            <a:endParaRPr lang="en-US" altLang="zh-CN" b="0" i="0">
              <a:solidFill>
                <a:srgbClr val="555555"/>
              </a:solidFill>
              <a:effectLst/>
              <a:latin typeface="Lato"/>
            </a:endParaRPr>
          </a:p>
          <a:p>
            <a:pPr algn="just"/>
            <a:endParaRPr lang="en-US" altLang="zh-CN">
              <a:solidFill>
                <a:srgbClr val="555555"/>
              </a:solidFill>
              <a:latin typeface="Lato"/>
            </a:endParaRPr>
          </a:p>
          <a:p>
            <a:pPr algn="just"/>
            <a:r>
              <a:rPr lang="zh-CN" altLang="en-US" b="0" i="0">
                <a:solidFill>
                  <a:srgbClr val="555555"/>
                </a:solidFill>
                <a:effectLst/>
                <a:latin typeface="Lato"/>
              </a:rPr>
              <a:t>如下图所示，通过将</a:t>
            </a:r>
            <a:r>
              <a:rPr lang="en-US" altLang="zh-CN" b="0" i="0">
                <a:solidFill>
                  <a:srgbClr val="555555"/>
                </a:solidFill>
                <a:effectLst/>
                <a:latin typeface="Lato"/>
              </a:rPr>
              <a:t>source</a:t>
            </a:r>
            <a:r>
              <a:rPr lang="zh-CN" altLang="en-US" b="0" i="0">
                <a:solidFill>
                  <a:srgbClr val="555555"/>
                </a:solidFill>
                <a:effectLst/>
                <a:latin typeface="Lato"/>
              </a:rPr>
              <a:t>、</a:t>
            </a:r>
            <a:r>
              <a:rPr lang="en-US" altLang="zh-CN" b="0" i="0">
                <a:solidFill>
                  <a:srgbClr val="555555"/>
                </a:solidFill>
                <a:effectLst/>
                <a:latin typeface="Lato"/>
              </a:rPr>
              <a:t>filter</a:t>
            </a:r>
            <a:r>
              <a:rPr lang="zh-CN" altLang="en-US" b="0" i="0">
                <a:solidFill>
                  <a:srgbClr val="555555"/>
                </a:solidFill>
                <a:effectLst/>
                <a:latin typeface="Lato"/>
              </a:rPr>
              <a:t>、</a:t>
            </a:r>
            <a:r>
              <a:rPr lang="en-US" altLang="zh-CN" b="0" i="0">
                <a:solidFill>
                  <a:srgbClr val="555555"/>
                </a:solidFill>
                <a:effectLst/>
                <a:latin typeface="Lato"/>
              </a:rPr>
              <a:t>sink</a:t>
            </a:r>
            <a:r>
              <a:rPr lang="zh-CN" altLang="en-US" b="0" i="0">
                <a:solidFill>
                  <a:srgbClr val="555555"/>
                </a:solidFill>
                <a:effectLst/>
                <a:latin typeface="Lato"/>
              </a:rPr>
              <a:t>三种</a:t>
            </a:r>
            <a:r>
              <a:rPr lang="en-US" altLang="zh-CN" b="0" i="0">
                <a:solidFill>
                  <a:srgbClr val="555555"/>
                </a:solidFill>
                <a:effectLst/>
                <a:latin typeface="Lato"/>
              </a:rPr>
              <a:t>element</a:t>
            </a:r>
            <a:r>
              <a:rPr lang="zh-CN" altLang="en-US" b="0" i="0">
                <a:solidFill>
                  <a:srgbClr val="555555"/>
                </a:solidFill>
                <a:effectLst/>
                <a:latin typeface="Lato"/>
              </a:rPr>
              <a:t>连起来，可以实现对</a:t>
            </a:r>
            <a:r>
              <a:rPr lang="en-US" altLang="zh-CN" b="0" i="0">
                <a:solidFill>
                  <a:srgbClr val="555555"/>
                </a:solidFill>
                <a:effectLst/>
                <a:latin typeface="Lato"/>
              </a:rPr>
              <a:t>pipeline</a:t>
            </a:r>
            <a:r>
              <a:rPr lang="zh-CN" altLang="en-US" b="0" i="0">
                <a:solidFill>
                  <a:srgbClr val="555555"/>
                </a:solidFill>
                <a:effectLst/>
                <a:latin typeface="Lato"/>
              </a:rPr>
              <a:t>中传输数据格式的过滤。</a:t>
            </a:r>
          </a:p>
        </p:txBody>
      </p:sp>
      <p:pic>
        <p:nvPicPr>
          <p:cNvPr id="4" name="图片 3">
            <a:extLst>
              <a:ext uri="{FF2B5EF4-FFF2-40B4-BE49-F238E27FC236}">
                <a16:creationId xmlns:a16="http://schemas.microsoft.com/office/drawing/2014/main" id="{F7946938-2304-4456-BA97-53531BA9E9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143" y="3184692"/>
            <a:ext cx="9485714" cy="2679365"/>
          </a:xfrm>
          <a:prstGeom prst="rect">
            <a:avLst/>
          </a:prstGeom>
        </p:spPr>
      </p:pic>
      <p:sp>
        <p:nvSpPr>
          <p:cNvPr id="5" name="矩形 4">
            <a:extLst>
              <a:ext uri="{FF2B5EF4-FFF2-40B4-BE49-F238E27FC236}">
                <a16:creationId xmlns:a16="http://schemas.microsoft.com/office/drawing/2014/main" id="{112370D8-CA03-4121-990C-D14B211983F5}"/>
              </a:ext>
            </a:extLst>
          </p:cNvPr>
          <p:cNvSpPr/>
          <p:nvPr/>
        </p:nvSpPr>
        <p:spPr>
          <a:xfrm>
            <a:off x="333374" y="164339"/>
            <a:ext cx="11496675" cy="590550"/>
          </a:xfrm>
          <a:prstGeom prst="rect">
            <a:avLst/>
          </a:prstGeom>
          <a:solidFill>
            <a:srgbClr val="2ACA3D"/>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2800" b="1">
                <a:solidFill>
                  <a:schemeClr val="bg1"/>
                </a:solidFill>
                <a:latin typeface="Lato"/>
              </a:rPr>
              <a:t>三</a:t>
            </a:r>
            <a:r>
              <a:rPr lang="zh-CN" altLang="en-US" sz="2800" b="1" i="0">
                <a:solidFill>
                  <a:schemeClr val="bg1"/>
                </a:solidFill>
                <a:effectLst/>
                <a:latin typeface="Lato"/>
              </a:rPr>
              <a:t>、</a:t>
            </a:r>
            <a:r>
              <a:rPr lang="en-US" altLang="zh-CN" sz="2800" b="1" i="0">
                <a:solidFill>
                  <a:schemeClr val="bg1"/>
                </a:solidFill>
                <a:effectLst/>
                <a:latin typeface="Lato"/>
              </a:rPr>
              <a:t>Gstreamer</a:t>
            </a:r>
            <a:r>
              <a:rPr lang="zh-CN" altLang="en-US" sz="2800" b="1" i="0">
                <a:solidFill>
                  <a:schemeClr val="bg1"/>
                </a:solidFill>
                <a:effectLst/>
                <a:latin typeface="Lato"/>
              </a:rPr>
              <a:t>基础概念</a:t>
            </a:r>
          </a:p>
        </p:txBody>
      </p:sp>
    </p:spTree>
    <p:extLst>
      <p:ext uri="{BB962C8B-B14F-4D97-AF65-F5344CB8AC3E}">
        <p14:creationId xmlns:p14="http://schemas.microsoft.com/office/powerpoint/2010/main" val="3891022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088BB20-702F-4EC1-A7EE-60CEF0D6CFAF}"/>
              </a:ext>
            </a:extLst>
          </p:cNvPr>
          <p:cNvSpPr/>
          <p:nvPr/>
        </p:nvSpPr>
        <p:spPr>
          <a:xfrm>
            <a:off x="333374" y="1350606"/>
            <a:ext cx="11496674" cy="1754326"/>
          </a:xfrm>
          <a:prstGeom prst="rect">
            <a:avLst/>
          </a:prstGeom>
          <a:ln>
            <a:solidFill>
              <a:srgbClr val="2ACA3D"/>
            </a:solidFill>
          </a:ln>
        </p:spPr>
        <p:txBody>
          <a:bodyPr wrap="square">
            <a:spAutoFit/>
          </a:bodyPr>
          <a:lstStyle/>
          <a:p>
            <a:r>
              <a:rPr lang="en-US" altLang="zh-CN" b="0" i="0">
                <a:solidFill>
                  <a:srgbClr val="555555"/>
                </a:solidFill>
                <a:effectLst/>
                <a:latin typeface="Lato"/>
              </a:rPr>
              <a:t>Element</a:t>
            </a:r>
            <a:r>
              <a:rPr lang="zh-CN" altLang="en-US" b="0" i="0">
                <a:solidFill>
                  <a:srgbClr val="555555"/>
                </a:solidFill>
                <a:effectLst/>
                <a:latin typeface="Lato"/>
              </a:rPr>
              <a:t>主要有三种、如 </a:t>
            </a:r>
            <a:r>
              <a:rPr lang="en-US" altLang="zh-CN" b="0" i="0">
                <a:solidFill>
                  <a:srgbClr val="555555"/>
                </a:solidFill>
                <a:effectLst/>
                <a:latin typeface="Lato"/>
              </a:rPr>
              <a:t>source element</a:t>
            </a:r>
            <a:r>
              <a:rPr lang="zh-CN" altLang="en-US" b="0" i="0">
                <a:solidFill>
                  <a:srgbClr val="555555"/>
                </a:solidFill>
                <a:effectLst/>
                <a:latin typeface="Lato"/>
              </a:rPr>
              <a:t>、</a:t>
            </a:r>
            <a:r>
              <a:rPr lang="en-US" altLang="zh-CN" b="0" i="0">
                <a:solidFill>
                  <a:srgbClr val="555555"/>
                </a:solidFill>
                <a:effectLst/>
                <a:latin typeface="Lato"/>
              </a:rPr>
              <a:t>sink element</a:t>
            </a:r>
            <a:r>
              <a:rPr lang="zh-CN" altLang="en-US" b="0" i="0">
                <a:solidFill>
                  <a:srgbClr val="555555"/>
                </a:solidFill>
                <a:effectLst/>
                <a:latin typeface="Lato"/>
              </a:rPr>
              <a:t>、</a:t>
            </a:r>
            <a:r>
              <a:rPr lang="en-US" altLang="zh-CN" b="0" i="0">
                <a:solidFill>
                  <a:srgbClr val="555555"/>
                </a:solidFill>
                <a:effectLst/>
                <a:latin typeface="Lato"/>
              </a:rPr>
              <a:t>common element</a:t>
            </a:r>
            <a:r>
              <a:rPr lang="zh-CN" altLang="en-US" b="0" i="0">
                <a:solidFill>
                  <a:srgbClr val="555555"/>
                </a:solidFill>
                <a:effectLst/>
                <a:latin typeface="Lato"/>
              </a:rPr>
              <a:t>。</a:t>
            </a:r>
            <a:endParaRPr lang="en-US" altLang="zh-CN" b="0" i="0">
              <a:solidFill>
                <a:srgbClr val="555555"/>
              </a:solidFill>
              <a:effectLst/>
              <a:latin typeface="Lato"/>
            </a:endParaRPr>
          </a:p>
          <a:p>
            <a:pPr marL="285750" indent="-285750">
              <a:buFont typeface="Arial" panose="020B0604020202020204" pitchFamily="34" charset="0"/>
              <a:buChar char="•"/>
            </a:pPr>
            <a:r>
              <a:rPr lang="en-US" altLang="zh-CN" b="0" i="0">
                <a:solidFill>
                  <a:srgbClr val="555555"/>
                </a:solidFill>
                <a:effectLst/>
                <a:latin typeface="Lato"/>
              </a:rPr>
              <a:t>source element</a:t>
            </a:r>
            <a:r>
              <a:rPr lang="zh-CN" altLang="en-US" b="0" i="0">
                <a:solidFill>
                  <a:srgbClr val="555555"/>
                </a:solidFill>
                <a:effectLst/>
                <a:latin typeface="Lato"/>
              </a:rPr>
              <a:t>，主要是作为一个</a:t>
            </a:r>
            <a:r>
              <a:rPr lang="en-US" altLang="zh-CN" b="0" i="0">
                <a:solidFill>
                  <a:srgbClr val="555555"/>
                </a:solidFill>
                <a:effectLst/>
                <a:latin typeface="Lato"/>
              </a:rPr>
              <a:t>pipeline</a:t>
            </a:r>
            <a:r>
              <a:rPr lang="zh-CN" altLang="en-US" b="0" i="0">
                <a:solidFill>
                  <a:srgbClr val="555555"/>
                </a:solidFill>
                <a:effectLst/>
                <a:latin typeface="Lato"/>
              </a:rPr>
              <a:t>中的</a:t>
            </a:r>
            <a:r>
              <a:rPr lang="en-US" altLang="zh-CN" b="0" i="0">
                <a:solidFill>
                  <a:srgbClr val="555555"/>
                </a:solidFill>
                <a:effectLst/>
                <a:latin typeface="Lato"/>
              </a:rPr>
              <a:t>source</a:t>
            </a:r>
            <a:r>
              <a:rPr lang="zh-CN" altLang="en-US" b="0" i="0">
                <a:solidFill>
                  <a:srgbClr val="555555"/>
                </a:solidFill>
                <a:effectLst/>
                <a:latin typeface="Lato"/>
              </a:rPr>
              <a:t>节点，是数据源。</a:t>
            </a:r>
            <a:r>
              <a:rPr lang="en-US" altLang="zh-CN" b="0" i="0">
                <a:solidFill>
                  <a:srgbClr val="555555"/>
                </a:solidFill>
                <a:effectLst/>
                <a:latin typeface="Lato"/>
              </a:rPr>
              <a:t>source element</a:t>
            </a:r>
            <a:r>
              <a:rPr lang="zh-CN" altLang="en-US" b="0" i="0">
                <a:solidFill>
                  <a:srgbClr val="555555"/>
                </a:solidFill>
                <a:effectLst/>
                <a:latin typeface="Lato"/>
              </a:rPr>
              <a:t>只有</a:t>
            </a:r>
            <a:r>
              <a:rPr lang="en-US" altLang="zh-CN" b="0" i="0">
                <a:solidFill>
                  <a:srgbClr val="555555"/>
                </a:solidFill>
                <a:effectLst/>
                <a:latin typeface="Lato"/>
              </a:rPr>
              <a:t>src pad</a:t>
            </a:r>
            <a:r>
              <a:rPr lang="zh-CN" altLang="en-US" b="0" i="0">
                <a:solidFill>
                  <a:srgbClr val="555555"/>
                </a:solidFill>
                <a:effectLst/>
                <a:latin typeface="Lato"/>
              </a:rPr>
              <a:t>，即只有输出口。</a:t>
            </a:r>
            <a:endParaRPr lang="en-US" altLang="zh-CN" b="0" i="0">
              <a:solidFill>
                <a:srgbClr val="555555"/>
              </a:solidFill>
              <a:effectLst/>
              <a:latin typeface="Lato"/>
            </a:endParaRPr>
          </a:p>
          <a:p>
            <a:pPr marL="285750" indent="-285750">
              <a:buFont typeface="Arial" panose="020B0604020202020204" pitchFamily="34" charset="0"/>
              <a:buChar char="•"/>
            </a:pPr>
            <a:r>
              <a:rPr lang="en-US" altLang="zh-CN" b="0" i="0">
                <a:solidFill>
                  <a:srgbClr val="555555"/>
                </a:solidFill>
                <a:effectLst/>
                <a:latin typeface="Lato"/>
              </a:rPr>
              <a:t>sink element </a:t>
            </a:r>
            <a:r>
              <a:rPr lang="zh-CN" altLang="en-US" b="0" i="0">
                <a:solidFill>
                  <a:srgbClr val="555555"/>
                </a:solidFill>
                <a:effectLst/>
                <a:latin typeface="Lato"/>
              </a:rPr>
              <a:t>，作为</a:t>
            </a:r>
            <a:r>
              <a:rPr lang="en-US" altLang="zh-CN" b="0" i="0">
                <a:solidFill>
                  <a:srgbClr val="555555"/>
                </a:solidFill>
                <a:effectLst/>
                <a:latin typeface="Lato"/>
              </a:rPr>
              <a:t>pipline</a:t>
            </a:r>
            <a:r>
              <a:rPr lang="zh-CN" altLang="en-US" b="0" i="0">
                <a:solidFill>
                  <a:srgbClr val="555555"/>
                </a:solidFill>
                <a:effectLst/>
                <a:latin typeface="Lato"/>
              </a:rPr>
              <a:t>的</a:t>
            </a:r>
            <a:r>
              <a:rPr lang="en-US" altLang="zh-CN" b="0" i="0">
                <a:solidFill>
                  <a:srgbClr val="555555"/>
                </a:solidFill>
                <a:effectLst/>
                <a:latin typeface="Lato"/>
              </a:rPr>
              <a:t>end</a:t>
            </a:r>
            <a:r>
              <a:rPr lang="zh-CN" altLang="en-US" b="0" i="0">
                <a:solidFill>
                  <a:srgbClr val="555555"/>
                </a:solidFill>
                <a:effectLst/>
                <a:latin typeface="Lato"/>
              </a:rPr>
              <a:t>节点。</a:t>
            </a:r>
            <a:r>
              <a:rPr lang="en-US" altLang="zh-CN" b="0" i="0">
                <a:solidFill>
                  <a:srgbClr val="555555"/>
                </a:solidFill>
                <a:effectLst/>
                <a:latin typeface="Lato"/>
              </a:rPr>
              <a:t>sink element </a:t>
            </a:r>
            <a:r>
              <a:rPr lang="zh-CN" altLang="en-US" b="0" i="0">
                <a:solidFill>
                  <a:srgbClr val="555555"/>
                </a:solidFill>
                <a:effectLst/>
                <a:latin typeface="Lato"/>
              </a:rPr>
              <a:t>只有</a:t>
            </a:r>
            <a:r>
              <a:rPr lang="en-US" altLang="zh-CN" b="0" i="0">
                <a:solidFill>
                  <a:srgbClr val="555555"/>
                </a:solidFill>
                <a:effectLst/>
                <a:latin typeface="Lato"/>
              </a:rPr>
              <a:t>sink pad</a:t>
            </a:r>
            <a:r>
              <a:rPr lang="zh-CN" altLang="en-US" b="0" i="0">
                <a:solidFill>
                  <a:srgbClr val="555555"/>
                </a:solidFill>
                <a:effectLst/>
                <a:latin typeface="Lato"/>
              </a:rPr>
              <a:t>，即只有输入口。</a:t>
            </a:r>
            <a:endParaRPr lang="en-US" altLang="zh-CN" b="0" i="0">
              <a:solidFill>
                <a:srgbClr val="555555"/>
              </a:solidFill>
              <a:effectLst/>
              <a:latin typeface="Lato"/>
            </a:endParaRPr>
          </a:p>
          <a:p>
            <a:pPr marL="285750" indent="-285750">
              <a:buFont typeface="Arial" panose="020B0604020202020204" pitchFamily="34" charset="0"/>
              <a:buChar char="•"/>
            </a:pPr>
            <a:r>
              <a:rPr lang="en-US" altLang="zh-CN" b="0" i="0">
                <a:solidFill>
                  <a:srgbClr val="555555"/>
                </a:solidFill>
                <a:effectLst/>
                <a:latin typeface="Lato"/>
              </a:rPr>
              <a:t>common element</a:t>
            </a:r>
            <a:r>
              <a:rPr lang="zh-CN" altLang="en-US" b="0" i="0">
                <a:solidFill>
                  <a:srgbClr val="555555"/>
                </a:solidFill>
                <a:effectLst/>
                <a:latin typeface="Lato"/>
              </a:rPr>
              <a:t>，作为</a:t>
            </a:r>
            <a:r>
              <a:rPr lang="en-US" altLang="zh-CN" b="0" i="0">
                <a:solidFill>
                  <a:srgbClr val="555555"/>
                </a:solidFill>
                <a:effectLst/>
                <a:latin typeface="Lato"/>
              </a:rPr>
              <a:t>pipline</a:t>
            </a:r>
            <a:r>
              <a:rPr lang="zh-CN" altLang="en-US" b="0" i="0">
                <a:solidFill>
                  <a:srgbClr val="555555"/>
                </a:solidFill>
                <a:effectLst/>
                <a:latin typeface="Lato"/>
              </a:rPr>
              <a:t>中的中间数据处理单元，既有</a:t>
            </a:r>
            <a:r>
              <a:rPr lang="en-US" altLang="zh-CN" b="0" i="0">
                <a:solidFill>
                  <a:srgbClr val="555555"/>
                </a:solidFill>
                <a:effectLst/>
                <a:latin typeface="Lato"/>
              </a:rPr>
              <a:t>sink pad</a:t>
            </a:r>
            <a:r>
              <a:rPr lang="zh-CN" altLang="en-US" b="0" i="0">
                <a:solidFill>
                  <a:srgbClr val="555555"/>
                </a:solidFill>
                <a:effectLst/>
                <a:latin typeface="Lato"/>
              </a:rPr>
              <a:t>，也有</a:t>
            </a:r>
            <a:r>
              <a:rPr lang="en-US" altLang="zh-CN" b="0" i="0">
                <a:solidFill>
                  <a:srgbClr val="555555"/>
                </a:solidFill>
                <a:effectLst/>
                <a:latin typeface="Lato"/>
              </a:rPr>
              <a:t>src pad</a:t>
            </a:r>
            <a:r>
              <a:rPr lang="zh-CN" altLang="en-US" b="0" i="0">
                <a:solidFill>
                  <a:srgbClr val="555555"/>
                </a:solidFill>
                <a:effectLst/>
                <a:latin typeface="Lato"/>
              </a:rPr>
              <a:t>，通常有：</a:t>
            </a:r>
            <a:r>
              <a:rPr lang="en-US" altLang="zh-CN" b="0" i="0">
                <a:solidFill>
                  <a:srgbClr val="555555"/>
                </a:solidFill>
                <a:effectLst/>
                <a:latin typeface="Lato"/>
              </a:rPr>
              <a:t>Filters</a:t>
            </a:r>
            <a:r>
              <a:rPr lang="zh-CN" altLang="en-US" b="0" i="0">
                <a:solidFill>
                  <a:srgbClr val="555555"/>
                </a:solidFill>
                <a:effectLst/>
                <a:latin typeface="Lato"/>
              </a:rPr>
              <a:t>、</a:t>
            </a:r>
            <a:r>
              <a:rPr lang="en-US" altLang="zh-CN" b="0" i="0">
                <a:solidFill>
                  <a:srgbClr val="555555"/>
                </a:solidFill>
                <a:effectLst/>
                <a:latin typeface="Lato"/>
              </a:rPr>
              <a:t>convertors</a:t>
            </a:r>
            <a:r>
              <a:rPr lang="zh-CN" altLang="en-US" b="0" i="0">
                <a:solidFill>
                  <a:srgbClr val="555555"/>
                </a:solidFill>
                <a:effectLst/>
                <a:latin typeface="Lato"/>
              </a:rPr>
              <a:t>、</a:t>
            </a:r>
            <a:r>
              <a:rPr lang="en-US" altLang="zh-CN" b="0" i="0">
                <a:solidFill>
                  <a:srgbClr val="555555"/>
                </a:solidFill>
                <a:effectLst/>
                <a:latin typeface="Lato"/>
              </a:rPr>
              <a:t>demuxers</a:t>
            </a:r>
            <a:r>
              <a:rPr lang="zh-CN" altLang="en-US" b="0" i="0">
                <a:solidFill>
                  <a:srgbClr val="555555"/>
                </a:solidFill>
                <a:effectLst/>
                <a:latin typeface="Lato"/>
              </a:rPr>
              <a:t>、</a:t>
            </a:r>
            <a:r>
              <a:rPr lang="en-US" altLang="zh-CN" b="0" i="0">
                <a:solidFill>
                  <a:srgbClr val="555555"/>
                </a:solidFill>
                <a:effectLst/>
                <a:latin typeface="Lato"/>
              </a:rPr>
              <a:t>muxers and codecs</a:t>
            </a:r>
            <a:r>
              <a:rPr lang="zh-CN" altLang="en-US" b="0" i="0">
                <a:solidFill>
                  <a:srgbClr val="555555"/>
                </a:solidFill>
                <a:effectLst/>
                <a:latin typeface="Lato"/>
              </a:rPr>
              <a:t>等。</a:t>
            </a:r>
            <a:endParaRPr lang="zh-CN" altLang="en-US"/>
          </a:p>
        </p:txBody>
      </p:sp>
      <p:sp>
        <p:nvSpPr>
          <p:cNvPr id="3" name="矩形 2">
            <a:extLst>
              <a:ext uri="{FF2B5EF4-FFF2-40B4-BE49-F238E27FC236}">
                <a16:creationId xmlns:a16="http://schemas.microsoft.com/office/drawing/2014/main" id="{C8DEE778-EEBC-45EA-9377-A72B37500D04}"/>
              </a:ext>
            </a:extLst>
          </p:cNvPr>
          <p:cNvSpPr/>
          <p:nvPr/>
        </p:nvSpPr>
        <p:spPr>
          <a:xfrm>
            <a:off x="333374" y="164339"/>
            <a:ext cx="11496675" cy="590550"/>
          </a:xfrm>
          <a:prstGeom prst="rect">
            <a:avLst/>
          </a:prstGeom>
          <a:solidFill>
            <a:srgbClr val="2ACA3D"/>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2800" b="1">
                <a:solidFill>
                  <a:schemeClr val="bg1"/>
                </a:solidFill>
                <a:latin typeface="Lato"/>
              </a:rPr>
              <a:t>三</a:t>
            </a:r>
            <a:r>
              <a:rPr lang="zh-CN" altLang="en-US" sz="2800" b="1" i="0">
                <a:solidFill>
                  <a:schemeClr val="bg1"/>
                </a:solidFill>
                <a:effectLst/>
                <a:latin typeface="Lato"/>
              </a:rPr>
              <a:t>、</a:t>
            </a:r>
            <a:r>
              <a:rPr lang="en-US" altLang="zh-CN" sz="2800" b="1" i="0">
                <a:solidFill>
                  <a:schemeClr val="bg1"/>
                </a:solidFill>
                <a:effectLst/>
                <a:latin typeface="Lato"/>
              </a:rPr>
              <a:t>Gstreamer</a:t>
            </a:r>
            <a:r>
              <a:rPr lang="zh-CN" altLang="en-US" sz="2800" b="1" i="0">
                <a:solidFill>
                  <a:schemeClr val="bg1"/>
                </a:solidFill>
                <a:effectLst/>
                <a:latin typeface="Lato"/>
              </a:rPr>
              <a:t>基础概念</a:t>
            </a:r>
          </a:p>
        </p:txBody>
      </p:sp>
    </p:spTree>
    <p:extLst>
      <p:ext uri="{BB962C8B-B14F-4D97-AF65-F5344CB8AC3E}">
        <p14:creationId xmlns:p14="http://schemas.microsoft.com/office/powerpoint/2010/main" val="1159582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4CB5072-80F4-491A-869C-F300A8EB63A0}"/>
              </a:ext>
            </a:extLst>
          </p:cNvPr>
          <p:cNvSpPr/>
          <p:nvPr/>
        </p:nvSpPr>
        <p:spPr>
          <a:xfrm>
            <a:off x="347663" y="1280084"/>
            <a:ext cx="11496674" cy="1754326"/>
          </a:xfrm>
          <a:prstGeom prst="rect">
            <a:avLst/>
          </a:prstGeom>
          <a:ln>
            <a:solidFill>
              <a:srgbClr val="2ACA3D"/>
            </a:solidFill>
          </a:ln>
        </p:spPr>
        <p:txBody>
          <a:bodyPr wrap="square">
            <a:spAutoFit/>
          </a:bodyPr>
          <a:lstStyle/>
          <a:p>
            <a:pPr algn="just"/>
            <a:r>
              <a:rPr lang="en-US" altLang="zh-CN" b="1" i="0">
                <a:solidFill>
                  <a:srgbClr val="2ACA3D"/>
                </a:solidFill>
                <a:effectLst/>
                <a:latin typeface="Lato"/>
              </a:rPr>
              <a:t>Pad</a:t>
            </a:r>
          </a:p>
          <a:p>
            <a:pPr algn="just"/>
            <a:r>
              <a:rPr lang="en-US" altLang="zh-CN" b="0" i="0">
                <a:solidFill>
                  <a:srgbClr val="555555"/>
                </a:solidFill>
                <a:effectLst/>
                <a:latin typeface="Lato"/>
              </a:rPr>
              <a:t>Pad</a:t>
            </a:r>
            <a:r>
              <a:rPr lang="zh-CN" altLang="en-US" b="0" i="0">
                <a:solidFill>
                  <a:srgbClr val="555555"/>
                </a:solidFill>
                <a:effectLst/>
                <a:latin typeface="Lato"/>
              </a:rPr>
              <a:t>是一个</a:t>
            </a:r>
            <a:r>
              <a:rPr lang="en-US" altLang="zh-CN" b="0" i="0">
                <a:solidFill>
                  <a:srgbClr val="555555"/>
                </a:solidFill>
                <a:effectLst/>
                <a:latin typeface="Lato"/>
              </a:rPr>
              <a:t>element</a:t>
            </a:r>
            <a:r>
              <a:rPr lang="zh-CN" altLang="en-US" b="0" i="0">
                <a:solidFill>
                  <a:srgbClr val="555555"/>
                </a:solidFill>
                <a:effectLst/>
                <a:latin typeface="Lato"/>
              </a:rPr>
              <a:t>的输入</a:t>
            </a:r>
            <a:r>
              <a:rPr lang="en-US" altLang="zh-CN" b="0" i="0">
                <a:solidFill>
                  <a:srgbClr val="555555"/>
                </a:solidFill>
                <a:effectLst/>
                <a:latin typeface="Lato"/>
              </a:rPr>
              <a:t>/</a:t>
            </a:r>
            <a:r>
              <a:rPr lang="zh-CN" altLang="en-US" b="0" i="0">
                <a:solidFill>
                  <a:srgbClr val="555555"/>
                </a:solidFill>
                <a:effectLst/>
                <a:latin typeface="Lato"/>
              </a:rPr>
              <a:t>输出接口，分为</a:t>
            </a:r>
            <a:r>
              <a:rPr lang="en-US" altLang="zh-CN" b="0" i="0">
                <a:solidFill>
                  <a:srgbClr val="555555"/>
                </a:solidFill>
                <a:effectLst/>
                <a:latin typeface="Lato"/>
              </a:rPr>
              <a:t>src pad</a:t>
            </a:r>
            <a:r>
              <a:rPr lang="zh-CN" altLang="en-US" b="0" i="0">
                <a:solidFill>
                  <a:srgbClr val="555555"/>
                </a:solidFill>
                <a:effectLst/>
                <a:latin typeface="Lato"/>
              </a:rPr>
              <a:t>（生产数据）和</a:t>
            </a:r>
            <a:r>
              <a:rPr lang="en-US" altLang="zh-CN" b="0" i="0">
                <a:solidFill>
                  <a:srgbClr val="555555"/>
                </a:solidFill>
                <a:effectLst/>
                <a:latin typeface="Lato"/>
              </a:rPr>
              <a:t>sink pad</a:t>
            </a:r>
            <a:r>
              <a:rPr lang="zh-CN" altLang="en-US" b="0" i="0">
                <a:solidFill>
                  <a:srgbClr val="555555"/>
                </a:solidFill>
                <a:effectLst/>
                <a:latin typeface="Lato"/>
              </a:rPr>
              <a:t>（消费数据）两种。</a:t>
            </a:r>
            <a:br>
              <a:rPr lang="zh-CN" altLang="en-US" b="0" i="0">
                <a:solidFill>
                  <a:srgbClr val="555555"/>
                </a:solidFill>
                <a:effectLst/>
                <a:latin typeface="Lato"/>
              </a:rPr>
            </a:br>
            <a:r>
              <a:rPr lang="zh-CN" altLang="en-US" b="0" i="0">
                <a:solidFill>
                  <a:srgbClr val="555555"/>
                </a:solidFill>
                <a:effectLst/>
                <a:latin typeface="Lato"/>
              </a:rPr>
              <a:t>两个</a:t>
            </a:r>
            <a:r>
              <a:rPr lang="en-US" altLang="zh-CN" b="0" i="0">
                <a:solidFill>
                  <a:srgbClr val="555555"/>
                </a:solidFill>
                <a:effectLst/>
                <a:latin typeface="Lato"/>
              </a:rPr>
              <a:t>element</a:t>
            </a:r>
            <a:r>
              <a:rPr lang="zh-CN" altLang="en-US" b="0" i="0">
                <a:solidFill>
                  <a:srgbClr val="555555"/>
                </a:solidFill>
                <a:effectLst/>
                <a:latin typeface="Lato"/>
              </a:rPr>
              <a:t>必须通过</a:t>
            </a:r>
            <a:r>
              <a:rPr lang="en-US" altLang="zh-CN" b="0" i="0">
                <a:solidFill>
                  <a:srgbClr val="555555"/>
                </a:solidFill>
                <a:effectLst/>
                <a:latin typeface="Lato"/>
              </a:rPr>
              <a:t>pad</a:t>
            </a:r>
            <a:r>
              <a:rPr lang="zh-CN" altLang="en-US" b="0" i="0">
                <a:solidFill>
                  <a:srgbClr val="555555"/>
                </a:solidFill>
                <a:effectLst/>
                <a:latin typeface="Lato"/>
              </a:rPr>
              <a:t>才能连接起来，</a:t>
            </a:r>
            <a:r>
              <a:rPr lang="en-US" altLang="zh-CN" b="0" i="0">
                <a:solidFill>
                  <a:srgbClr val="555555"/>
                </a:solidFill>
                <a:effectLst/>
                <a:latin typeface="Lato"/>
              </a:rPr>
              <a:t>pad</a:t>
            </a:r>
            <a:r>
              <a:rPr lang="zh-CN" altLang="en-US" b="0" i="0">
                <a:solidFill>
                  <a:srgbClr val="555555"/>
                </a:solidFill>
                <a:effectLst/>
                <a:latin typeface="Lato"/>
              </a:rPr>
              <a:t>拥有当前</a:t>
            </a:r>
            <a:r>
              <a:rPr lang="en-US" altLang="zh-CN" b="0" i="0">
                <a:solidFill>
                  <a:srgbClr val="555555"/>
                </a:solidFill>
                <a:effectLst/>
                <a:latin typeface="Lato"/>
              </a:rPr>
              <a:t>element</a:t>
            </a:r>
            <a:r>
              <a:rPr lang="zh-CN" altLang="en-US" b="0" i="0">
                <a:solidFill>
                  <a:srgbClr val="555555"/>
                </a:solidFill>
                <a:effectLst/>
                <a:latin typeface="Lato"/>
              </a:rPr>
              <a:t>能处理数据类型的能力（</a:t>
            </a:r>
            <a:r>
              <a:rPr lang="en-US" altLang="zh-CN" b="0" i="0">
                <a:solidFill>
                  <a:srgbClr val="555555"/>
                </a:solidFill>
                <a:effectLst/>
                <a:latin typeface="Lato"/>
              </a:rPr>
              <a:t>capabilities</a:t>
            </a:r>
            <a:r>
              <a:rPr lang="zh-CN" altLang="en-US" b="0" i="0">
                <a:solidFill>
                  <a:srgbClr val="555555"/>
                </a:solidFill>
                <a:effectLst/>
                <a:latin typeface="Lato"/>
              </a:rPr>
              <a:t>），会在连接时通过比较</a:t>
            </a:r>
            <a:r>
              <a:rPr lang="en-US" altLang="zh-CN" b="0" i="0">
                <a:solidFill>
                  <a:srgbClr val="555555"/>
                </a:solidFill>
                <a:effectLst/>
                <a:latin typeface="Lato"/>
              </a:rPr>
              <a:t>src pad</a:t>
            </a:r>
            <a:r>
              <a:rPr lang="zh-CN" altLang="en-US" b="0" i="0">
                <a:solidFill>
                  <a:srgbClr val="555555"/>
                </a:solidFill>
                <a:effectLst/>
                <a:latin typeface="Lato"/>
              </a:rPr>
              <a:t>和</a:t>
            </a:r>
            <a:r>
              <a:rPr lang="en-US" altLang="zh-CN" b="0" i="0">
                <a:solidFill>
                  <a:srgbClr val="555555"/>
                </a:solidFill>
                <a:effectLst/>
                <a:latin typeface="Lato"/>
              </a:rPr>
              <a:t>sink pad</a:t>
            </a:r>
            <a:r>
              <a:rPr lang="zh-CN" altLang="en-US" b="0" i="0">
                <a:solidFill>
                  <a:srgbClr val="555555"/>
                </a:solidFill>
                <a:effectLst/>
                <a:latin typeface="Lato"/>
              </a:rPr>
              <a:t>中所支持的能力，来选择最恰当的数据类型用于传输，如果</a:t>
            </a:r>
            <a:r>
              <a:rPr lang="en-US" altLang="zh-CN" b="0" i="0">
                <a:solidFill>
                  <a:srgbClr val="555555"/>
                </a:solidFill>
                <a:effectLst/>
                <a:latin typeface="Lato"/>
              </a:rPr>
              <a:t>element</a:t>
            </a:r>
            <a:r>
              <a:rPr lang="zh-CN" altLang="en-US" b="0" i="0">
                <a:solidFill>
                  <a:srgbClr val="555555"/>
                </a:solidFill>
                <a:effectLst/>
                <a:latin typeface="Lato"/>
              </a:rPr>
              <a:t>不支持，程序会直接退出。在</a:t>
            </a:r>
            <a:r>
              <a:rPr lang="en-US" altLang="zh-CN" b="0" i="0">
                <a:solidFill>
                  <a:srgbClr val="555555"/>
                </a:solidFill>
                <a:effectLst/>
                <a:latin typeface="Lato"/>
              </a:rPr>
              <a:t>element</a:t>
            </a:r>
            <a:r>
              <a:rPr lang="zh-CN" altLang="en-US" b="0" i="0">
                <a:solidFill>
                  <a:srgbClr val="555555"/>
                </a:solidFill>
                <a:effectLst/>
                <a:latin typeface="Lato"/>
              </a:rPr>
              <a:t>通过</a:t>
            </a:r>
            <a:r>
              <a:rPr lang="en-US" altLang="zh-CN" b="0" i="0">
                <a:solidFill>
                  <a:srgbClr val="555555"/>
                </a:solidFill>
                <a:effectLst/>
                <a:latin typeface="Lato"/>
              </a:rPr>
              <a:t>pad</a:t>
            </a:r>
            <a:r>
              <a:rPr lang="zh-CN" altLang="en-US" b="0" i="0">
                <a:solidFill>
                  <a:srgbClr val="555555"/>
                </a:solidFill>
                <a:effectLst/>
                <a:latin typeface="Lato"/>
              </a:rPr>
              <a:t>连接成功后，数据会从上一个</a:t>
            </a:r>
            <a:r>
              <a:rPr lang="en-US" altLang="zh-CN" b="0" i="0">
                <a:solidFill>
                  <a:srgbClr val="555555"/>
                </a:solidFill>
                <a:effectLst/>
                <a:latin typeface="Lato"/>
              </a:rPr>
              <a:t>element</a:t>
            </a:r>
            <a:r>
              <a:rPr lang="zh-CN" altLang="en-US" b="0" i="0">
                <a:solidFill>
                  <a:srgbClr val="555555"/>
                </a:solidFill>
                <a:effectLst/>
                <a:latin typeface="Lato"/>
              </a:rPr>
              <a:t>的</a:t>
            </a:r>
            <a:r>
              <a:rPr lang="en-US" altLang="zh-CN" b="0" i="0">
                <a:solidFill>
                  <a:srgbClr val="555555"/>
                </a:solidFill>
                <a:effectLst/>
                <a:latin typeface="Lato"/>
              </a:rPr>
              <a:t>src pad</a:t>
            </a:r>
            <a:r>
              <a:rPr lang="zh-CN" altLang="en-US" b="0" i="0">
                <a:solidFill>
                  <a:srgbClr val="555555"/>
                </a:solidFill>
                <a:effectLst/>
                <a:latin typeface="Lato"/>
              </a:rPr>
              <a:t>传到下一个</a:t>
            </a:r>
            <a:r>
              <a:rPr lang="en-US" altLang="zh-CN" b="0" i="0">
                <a:solidFill>
                  <a:srgbClr val="555555"/>
                </a:solidFill>
                <a:effectLst/>
                <a:latin typeface="Lato"/>
              </a:rPr>
              <a:t>element</a:t>
            </a:r>
            <a:r>
              <a:rPr lang="zh-CN" altLang="en-US" b="0" i="0">
                <a:solidFill>
                  <a:srgbClr val="555555"/>
                </a:solidFill>
                <a:effectLst/>
                <a:latin typeface="Lato"/>
              </a:rPr>
              <a:t>的</a:t>
            </a:r>
            <a:r>
              <a:rPr lang="en-US" altLang="zh-CN" b="0" i="0">
                <a:solidFill>
                  <a:srgbClr val="555555"/>
                </a:solidFill>
                <a:effectLst/>
                <a:latin typeface="Lato"/>
              </a:rPr>
              <a:t>sink pad</a:t>
            </a:r>
            <a:r>
              <a:rPr lang="zh-CN" altLang="en-US" b="0" i="0">
                <a:solidFill>
                  <a:srgbClr val="555555"/>
                </a:solidFill>
                <a:effectLst/>
                <a:latin typeface="Lato"/>
              </a:rPr>
              <a:t>然后进行处理。</a:t>
            </a:r>
          </a:p>
        </p:txBody>
      </p:sp>
      <p:sp>
        <p:nvSpPr>
          <p:cNvPr id="3" name="矩形 2">
            <a:extLst>
              <a:ext uri="{FF2B5EF4-FFF2-40B4-BE49-F238E27FC236}">
                <a16:creationId xmlns:a16="http://schemas.microsoft.com/office/drawing/2014/main" id="{C68436B4-252A-4EC7-9EBE-94682C7C6641}"/>
              </a:ext>
            </a:extLst>
          </p:cNvPr>
          <p:cNvSpPr/>
          <p:nvPr/>
        </p:nvSpPr>
        <p:spPr>
          <a:xfrm>
            <a:off x="333374" y="164339"/>
            <a:ext cx="11496675" cy="590550"/>
          </a:xfrm>
          <a:prstGeom prst="rect">
            <a:avLst/>
          </a:prstGeom>
          <a:solidFill>
            <a:srgbClr val="2ACA3D"/>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2800" b="1" i="0">
                <a:solidFill>
                  <a:schemeClr val="bg1"/>
                </a:solidFill>
                <a:effectLst/>
                <a:latin typeface="Lato"/>
              </a:rPr>
              <a:t>三、</a:t>
            </a:r>
            <a:r>
              <a:rPr lang="en-US" altLang="zh-CN" sz="2800" b="1" i="0">
                <a:solidFill>
                  <a:schemeClr val="bg1"/>
                </a:solidFill>
                <a:effectLst/>
                <a:latin typeface="Lato"/>
              </a:rPr>
              <a:t>Gstreamer</a:t>
            </a:r>
            <a:r>
              <a:rPr lang="zh-CN" altLang="en-US" sz="2800" b="1" i="0">
                <a:solidFill>
                  <a:schemeClr val="bg1"/>
                </a:solidFill>
                <a:effectLst/>
                <a:latin typeface="Lato"/>
              </a:rPr>
              <a:t>基础概念</a:t>
            </a:r>
          </a:p>
        </p:txBody>
      </p:sp>
      <p:sp>
        <p:nvSpPr>
          <p:cNvPr id="4" name="矩形 3">
            <a:extLst>
              <a:ext uri="{FF2B5EF4-FFF2-40B4-BE49-F238E27FC236}">
                <a16:creationId xmlns:a16="http://schemas.microsoft.com/office/drawing/2014/main" id="{05B62052-D858-4746-96E3-15D567716B87}"/>
              </a:ext>
            </a:extLst>
          </p:cNvPr>
          <p:cNvSpPr/>
          <p:nvPr/>
        </p:nvSpPr>
        <p:spPr>
          <a:xfrm>
            <a:off x="333374" y="3559605"/>
            <a:ext cx="11496674" cy="1754326"/>
          </a:xfrm>
          <a:prstGeom prst="rect">
            <a:avLst/>
          </a:prstGeom>
          <a:ln>
            <a:solidFill>
              <a:srgbClr val="2ACA3D"/>
            </a:solidFill>
          </a:ln>
        </p:spPr>
        <p:txBody>
          <a:bodyPr wrap="square">
            <a:spAutoFit/>
          </a:bodyPr>
          <a:lstStyle/>
          <a:p>
            <a:pPr algn="just"/>
            <a:r>
              <a:rPr lang="en-US" altLang="zh-CN" b="1" i="0">
                <a:solidFill>
                  <a:srgbClr val="2ACA3D"/>
                </a:solidFill>
                <a:effectLst/>
                <a:latin typeface="Lato"/>
              </a:rPr>
              <a:t>Bin</a:t>
            </a:r>
            <a:r>
              <a:rPr lang="zh-CN" altLang="en-US" b="1" i="0">
                <a:solidFill>
                  <a:srgbClr val="2ACA3D"/>
                </a:solidFill>
                <a:effectLst/>
                <a:latin typeface="Lato"/>
              </a:rPr>
              <a:t>和</a:t>
            </a:r>
            <a:r>
              <a:rPr lang="en-US" altLang="zh-CN" b="1" i="0">
                <a:solidFill>
                  <a:srgbClr val="2ACA3D"/>
                </a:solidFill>
                <a:effectLst/>
                <a:latin typeface="Lato"/>
              </a:rPr>
              <a:t>Pipeline</a:t>
            </a:r>
          </a:p>
          <a:p>
            <a:pPr algn="just"/>
            <a:r>
              <a:rPr lang="en-US" altLang="zh-CN" b="0" i="0">
                <a:solidFill>
                  <a:srgbClr val="555555"/>
                </a:solidFill>
                <a:effectLst/>
                <a:latin typeface="Lato"/>
              </a:rPr>
              <a:t>Bin</a:t>
            </a:r>
            <a:r>
              <a:rPr lang="zh-CN" altLang="en-US" b="0" i="0">
                <a:solidFill>
                  <a:srgbClr val="555555"/>
                </a:solidFill>
                <a:effectLst/>
                <a:latin typeface="Lato"/>
              </a:rPr>
              <a:t>是一个容器，用于管理多个</a:t>
            </a:r>
            <a:r>
              <a:rPr lang="en-US" altLang="zh-CN" b="0" i="0">
                <a:solidFill>
                  <a:srgbClr val="555555"/>
                </a:solidFill>
                <a:effectLst/>
                <a:latin typeface="Lato"/>
              </a:rPr>
              <a:t>element</a:t>
            </a:r>
            <a:r>
              <a:rPr lang="zh-CN" altLang="en-US" b="0" i="0">
                <a:solidFill>
                  <a:srgbClr val="555555"/>
                </a:solidFill>
                <a:effectLst/>
                <a:latin typeface="Lato"/>
              </a:rPr>
              <a:t>，改变</a:t>
            </a:r>
            <a:r>
              <a:rPr lang="en-US" altLang="zh-CN" b="0" i="0">
                <a:solidFill>
                  <a:srgbClr val="555555"/>
                </a:solidFill>
                <a:effectLst/>
                <a:latin typeface="Lato"/>
              </a:rPr>
              <a:t>bin</a:t>
            </a:r>
            <a:r>
              <a:rPr lang="zh-CN" altLang="en-US" b="0" i="0">
                <a:solidFill>
                  <a:srgbClr val="555555"/>
                </a:solidFill>
                <a:effectLst/>
                <a:latin typeface="Lato"/>
              </a:rPr>
              <a:t>的状态时，</a:t>
            </a:r>
            <a:r>
              <a:rPr lang="en-US" altLang="zh-CN" b="0" i="0">
                <a:solidFill>
                  <a:srgbClr val="555555"/>
                </a:solidFill>
                <a:effectLst/>
                <a:latin typeface="Lato"/>
              </a:rPr>
              <a:t>bin</a:t>
            </a:r>
            <a:r>
              <a:rPr lang="zh-CN" altLang="en-US" b="0" i="0">
                <a:solidFill>
                  <a:srgbClr val="555555"/>
                </a:solidFill>
                <a:effectLst/>
                <a:latin typeface="Lato"/>
              </a:rPr>
              <a:t>会自动去修改所包含的</a:t>
            </a:r>
            <a:r>
              <a:rPr lang="en-US" altLang="zh-CN" b="0" i="0">
                <a:solidFill>
                  <a:srgbClr val="555555"/>
                </a:solidFill>
                <a:effectLst/>
                <a:latin typeface="Lato"/>
              </a:rPr>
              <a:t>element</a:t>
            </a:r>
            <a:r>
              <a:rPr lang="zh-CN" altLang="en-US" b="0" i="0">
                <a:solidFill>
                  <a:srgbClr val="555555"/>
                </a:solidFill>
                <a:effectLst/>
                <a:latin typeface="Lato"/>
              </a:rPr>
              <a:t>的状态，也会转发所收到的消息。如果没有</a:t>
            </a:r>
            <a:r>
              <a:rPr lang="en-US" altLang="zh-CN" b="0" i="0">
                <a:solidFill>
                  <a:srgbClr val="555555"/>
                </a:solidFill>
                <a:effectLst/>
                <a:latin typeface="Lato"/>
              </a:rPr>
              <a:t>bin</a:t>
            </a:r>
            <a:r>
              <a:rPr lang="zh-CN" altLang="en-US" b="0" i="0">
                <a:solidFill>
                  <a:srgbClr val="555555"/>
                </a:solidFill>
                <a:effectLst/>
                <a:latin typeface="Lato"/>
              </a:rPr>
              <a:t>，我们需要依次操作我们所使用的</a:t>
            </a:r>
            <a:r>
              <a:rPr lang="en-US" altLang="zh-CN" b="0" i="0">
                <a:solidFill>
                  <a:srgbClr val="555555"/>
                </a:solidFill>
                <a:effectLst/>
                <a:latin typeface="Lato"/>
              </a:rPr>
              <a:t>element</a:t>
            </a:r>
            <a:r>
              <a:rPr lang="zh-CN" altLang="en-US" b="0" i="0">
                <a:solidFill>
                  <a:srgbClr val="555555"/>
                </a:solidFill>
                <a:effectLst/>
                <a:latin typeface="Lato"/>
              </a:rPr>
              <a:t>。通过</a:t>
            </a:r>
            <a:r>
              <a:rPr lang="en-US" altLang="zh-CN" b="0" i="0">
                <a:solidFill>
                  <a:srgbClr val="555555"/>
                </a:solidFill>
                <a:effectLst/>
                <a:latin typeface="Lato"/>
              </a:rPr>
              <a:t>bin</a:t>
            </a:r>
            <a:r>
              <a:rPr lang="zh-CN" altLang="en-US" b="0" i="0">
                <a:solidFill>
                  <a:srgbClr val="555555"/>
                </a:solidFill>
                <a:effectLst/>
                <a:latin typeface="Lato"/>
              </a:rPr>
              <a:t>降低了应用的复杂度。</a:t>
            </a:r>
            <a:endParaRPr lang="en-US" altLang="zh-CN" b="0" i="0">
              <a:solidFill>
                <a:srgbClr val="555555"/>
              </a:solidFill>
              <a:effectLst/>
              <a:latin typeface="Lato"/>
            </a:endParaRPr>
          </a:p>
          <a:p>
            <a:pPr algn="just"/>
            <a:br>
              <a:rPr lang="zh-CN" altLang="en-US" b="0" i="0">
                <a:solidFill>
                  <a:srgbClr val="555555"/>
                </a:solidFill>
                <a:effectLst/>
                <a:latin typeface="Lato"/>
              </a:rPr>
            </a:br>
            <a:r>
              <a:rPr lang="en-US" altLang="zh-CN" b="0" i="0">
                <a:solidFill>
                  <a:srgbClr val="555555"/>
                </a:solidFill>
                <a:effectLst/>
                <a:latin typeface="Lato"/>
              </a:rPr>
              <a:t>Pipeline</a:t>
            </a:r>
            <a:r>
              <a:rPr lang="zh-CN" altLang="en-US" b="0" i="0">
                <a:solidFill>
                  <a:srgbClr val="555555"/>
                </a:solidFill>
                <a:effectLst/>
                <a:latin typeface="Lato"/>
              </a:rPr>
              <a:t>继承自</a:t>
            </a:r>
            <a:r>
              <a:rPr lang="en-US" altLang="zh-CN" b="0" i="0">
                <a:solidFill>
                  <a:srgbClr val="555555"/>
                </a:solidFill>
                <a:effectLst/>
                <a:latin typeface="Lato"/>
              </a:rPr>
              <a:t>bin</a:t>
            </a:r>
            <a:r>
              <a:rPr lang="zh-CN" altLang="en-US" b="0" i="0">
                <a:solidFill>
                  <a:srgbClr val="555555"/>
                </a:solidFill>
                <a:effectLst/>
                <a:latin typeface="Lato"/>
              </a:rPr>
              <a:t>，为程序提供一个</a:t>
            </a:r>
            <a:r>
              <a:rPr lang="en-US" altLang="zh-CN" b="0" i="0">
                <a:solidFill>
                  <a:srgbClr val="555555"/>
                </a:solidFill>
                <a:effectLst/>
                <a:latin typeface="Lato"/>
              </a:rPr>
              <a:t>bus</a:t>
            </a:r>
            <a:r>
              <a:rPr lang="zh-CN" altLang="en-US" b="0" i="0">
                <a:solidFill>
                  <a:srgbClr val="555555"/>
                </a:solidFill>
                <a:effectLst/>
                <a:latin typeface="Lato"/>
              </a:rPr>
              <a:t>用于传输消息，并且对所有子</a:t>
            </a:r>
            <a:r>
              <a:rPr lang="en-US" altLang="zh-CN" b="0" i="0">
                <a:solidFill>
                  <a:srgbClr val="555555"/>
                </a:solidFill>
                <a:effectLst/>
                <a:latin typeface="Lato"/>
              </a:rPr>
              <a:t>element</a:t>
            </a:r>
            <a:r>
              <a:rPr lang="zh-CN" altLang="en-US" b="0" i="0">
                <a:solidFill>
                  <a:srgbClr val="555555"/>
                </a:solidFill>
                <a:effectLst/>
                <a:latin typeface="Lato"/>
              </a:rPr>
              <a:t>进行同步。当将</a:t>
            </a:r>
            <a:r>
              <a:rPr lang="en-US" altLang="zh-CN" b="0" i="0">
                <a:solidFill>
                  <a:srgbClr val="555555"/>
                </a:solidFill>
                <a:effectLst/>
                <a:latin typeface="Lato"/>
              </a:rPr>
              <a:t>pipeline</a:t>
            </a:r>
            <a:r>
              <a:rPr lang="zh-CN" altLang="en-US" b="0" i="0">
                <a:solidFill>
                  <a:srgbClr val="555555"/>
                </a:solidFill>
                <a:effectLst/>
                <a:latin typeface="Lato"/>
              </a:rPr>
              <a:t>的状态设置为</a:t>
            </a:r>
            <a:r>
              <a:rPr lang="en-US" altLang="zh-CN" b="0" i="0">
                <a:solidFill>
                  <a:srgbClr val="555555"/>
                </a:solidFill>
                <a:effectLst/>
                <a:latin typeface="Lato"/>
              </a:rPr>
              <a:t>PLAYING</a:t>
            </a:r>
            <a:r>
              <a:rPr lang="zh-CN" altLang="en-US" b="0" i="0">
                <a:solidFill>
                  <a:srgbClr val="555555"/>
                </a:solidFill>
                <a:effectLst/>
                <a:latin typeface="Lato"/>
              </a:rPr>
              <a:t>时，</a:t>
            </a:r>
            <a:r>
              <a:rPr lang="en-US" altLang="zh-CN" b="0" i="0">
                <a:solidFill>
                  <a:srgbClr val="555555"/>
                </a:solidFill>
                <a:effectLst/>
                <a:latin typeface="Lato"/>
              </a:rPr>
              <a:t>pipeline</a:t>
            </a:r>
            <a:r>
              <a:rPr lang="zh-CN" altLang="en-US" b="0" i="0">
                <a:solidFill>
                  <a:srgbClr val="555555"/>
                </a:solidFill>
                <a:effectLst/>
                <a:latin typeface="Lato"/>
              </a:rPr>
              <a:t>会在一个</a:t>
            </a:r>
            <a:r>
              <a:rPr lang="en-US" altLang="zh-CN" b="0" i="0">
                <a:solidFill>
                  <a:srgbClr val="555555"/>
                </a:solidFill>
                <a:effectLst/>
                <a:latin typeface="Lato"/>
              </a:rPr>
              <a:t>/</a:t>
            </a:r>
            <a:r>
              <a:rPr lang="zh-CN" altLang="en-US" b="0" i="0">
                <a:solidFill>
                  <a:srgbClr val="555555"/>
                </a:solidFill>
                <a:effectLst/>
                <a:latin typeface="Lato"/>
              </a:rPr>
              <a:t>多个新的线程中通过</a:t>
            </a:r>
            <a:r>
              <a:rPr lang="en-US" altLang="zh-CN" b="0" i="0">
                <a:solidFill>
                  <a:srgbClr val="555555"/>
                </a:solidFill>
                <a:effectLst/>
                <a:latin typeface="Lato"/>
              </a:rPr>
              <a:t>element</a:t>
            </a:r>
            <a:r>
              <a:rPr lang="zh-CN" altLang="en-US" b="0" i="0">
                <a:solidFill>
                  <a:srgbClr val="555555"/>
                </a:solidFill>
                <a:effectLst/>
                <a:latin typeface="Lato"/>
              </a:rPr>
              <a:t>处理数据。</a:t>
            </a:r>
            <a:endParaRPr lang="zh-CN" altLang="en-US"/>
          </a:p>
        </p:txBody>
      </p:sp>
    </p:spTree>
    <p:extLst>
      <p:ext uri="{BB962C8B-B14F-4D97-AF65-F5344CB8AC3E}">
        <p14:creationId xmlns:p14="http://schemas.microsoft.com/office/powerpoint/2010/main" val="1582435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6181945-E9E8-4B09-9AE1-BA81CC18222E}"/>
              </a:ext>
            </a:extLst>
          </p:cNvPr>
          <p:cNvPicPr>
            <a:picLocks noChangeAspect="1"/>
          </p:cNvPicPr>
          <p:nvPr/>
        </p:nvPicPr>
        <p:blipFill rotWithShape="1">
          <a:blip r:embed="rId2">
            <a:extLst>
              <a:ext uri="{28A0092B-C50C-407E-A947-70E740481C1C}">
                <a14:useLocalDpi xmlns:a14="http://schemas.microsoft.com/office/drawing/2010/main" val="0"/>
              </a:ext>
            </a:extLst>
          </a:blip>
          <a:srcRect l="1066" t="1892" r="1048" b="3379"/>
          <a:stretch/>
        </p:blipFill>
        <p:spPr>
          <a:xfrm>
            <a:off x="371783" y="2555322"/>
            <a:ext cx="11458266" cy="3797382"/>
          </a:xfrm>
          <a:prstGeom prst="rect">
            <a:avLst/>
          </a:prstGeom>
        </p:spPr>
      </p:pic>
      <p:sp>
        <p:nvSpPr>
          <p:cNvPr id="3" name="矩形 2">
            <a:extLst>
              <a:ext uri="{FF2B5EF4-FFF2-40B4-BE49-F238E27FC236}">
                <a16:creationId xmlns:a16="http://schemas.microsoft.com/office/drawing/2014/main" id="{B676D875-41E0-4241-95B5-9DC58F0D7129}"/>
              </a:ext>
            </a:extLst>
          </p:cNvPr>
          <p:cNvSpPr/>
          <p:nvPr/>
        </p:nvSpPr>
        <p:spPr>
          <a:xfrm>
            <a:off x="333374" y="2075079"/>
            <a:ext cx="5381601" cy="369332"/>
          </a:xfrm>
          <a:prstGeom prst="rect">
            <a:avLst/>
          </a:prstGeom>
        </p:spPr>
        <p:txBody>
          <a:bodyPr wrap="none">
            <a:spAutoFit/>
          </a:bodyPr>
          <a:lstStyle/>
          <a:p>
            <a:r>
              <a:rPr lang="zh-CN" altLang="en-US" b="0" i="0">
                <a:solidFill>
                  <a:srgbClr val="555555"/>
                </a:solidFill>
                <a:effectLst/>
                <a:latin typeface="Lato"/>
              </a:rPr>
              <a:t>通过上面的命令播放文件时，会创建如下</a:t>
            </a:r>
            <a:r>
              <a:rPr lang="en-US" altLang="zh-CN" b="0" i="0">
                <a:solidFill>
                  <a:srgbClr val="555555"/>
                </a:solidFill>
                <a:effectLst/>
                <a:latin typeface="Lato"/>
              </a:rPr>
              <a:t>pipeline</a:t>
            </a:r>
            <a:r>
              <a:rPr lang="zh-CN" altLang="en-US" b="0" i="0">
                <a:solidFill>
                  <a:srgbClr val="555555"/>
                </a:solidFill>
                <a:effectLst/>
                <a:latin typeface="Lato"/>
              </a:rPr>
              <a:t>：</a:t>
            </a:r>
            <a:endParaRPr lang="zh-CN" altLang="en-US"/>
          </a:p>
        </p:txBody>
      </p:sp>
      <p:sp>
        <p:nvSpPr>
          <p:cNvPr id="4" name="矩形 3">
            <a:extLst>
              <a:ext uri="{FF2B5EF4-FFF2-40B4-BE49-F238E27FC236}">
                <a16:creationId xmlns:a16="http://schemas.microsoft.com/office/drawing/2014/main" id="{4E826610-A3F5-4DF7-A499-F9E9CDDA2AFA}"/>
              </a:ext>
            </a:extLst>
          </p:cNvPr>
          <p:cNvSpPr/>
          <p:nvPr/>
        </p:nvSpPr>
        <p:spPr>
          <a:xfrm>
            <a:off x="333374" y="996013"/>
            <a:ext cx="5955476" cy="369332"/>
          </a:xfrm>
          <a:prstGeom prst="rect">
            <a:avLst/>
          </a:prstGeom>
        </p:spPr>
        <p:txBody>
          <a:bodyPr wrap="none">
            <a:spAutoFit/>
          </a:bodyPr>
          <a:lstStyle/>
          <a:p>
            <a:r>
              <a:rPr lang="zh-CN" altLang="en-US" b="0" i="0">
                <a:solidFill>
                  <a:srgbClr val="555555"/>
                </a:solidFill>
                <a:effectLst/>
                <a:latin typeface="Lato"/>
              </a:rPr>
              <a:t>下面我们通过一个文件播放的例子来熟悉上述提及的概念</a:t>
            </a:r>
            <a:endParaRPr lang="zh-CN" altLang="en-US"/>
          </a:p>
        </p:txBody>
      </p:sp>
      <p:sp>
        <p:nvSpPr>
          <p:cNvPr id="5" name="Rectangle 1">
            <a:extLst>
              <a:ext uri="{FF2B5EF4-FFF2-40B4-BE49-F238E27FC236}">
                <a16:creationId xmlns:a16="http://schemas.microsoft.com/office/drawing/2014/main" id="{3452097A-E37C-4E7E-B752-DFCE0772BAD2}"/>
              </a:ext>
            </a:extLst>
          </p:cNvPr>
          <p:cNvSpPr>
            <a:spLocks noChangeArrowheads="1"/>
          </p:cNvSpPr>
          <p:nvPr/>
        </p:nvSpPr>
        <p:spPr bwMode="auto">
          <a:xfrm>
            <a:off x="333373" y="1407006"/>
            <a:ext cx="11496675" cy="138499"/>
          </a:xfrm>
          <a:prstGeom prst="rect">
            <a:avLst/>
          </a:prstGeom>
          <a:solidFill>
            <a:srgbClr val="1D1F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ts val="600"/>
              </a:spcBef>
              <a:spcAft>
                <a:spcPts val="600"/>
              </a:spcAft>
              <a:buClrTx/>
              <a:buSzTx/>
              <a:buFontTx/>
              <a:buNone/>
              <a:tabLst/>
            </a:pPr>
            <a:r>
              <a:rPr kumimoji="0" lang="zh-CN" altLang="zh-CN" sz="900" b="0" i="0" u="none" strike="noStrike" cap="none" normalizeH="0" baseline="0">
                <a:ln>
                  <a:noFill/>
                </a:ln>
                <a:solidFill>
                  <a:srgbClr val="C5C8C6"/>
                </a:solidFill>
                <a:effectLst/>
                <a:latin typeface="Consolas" panose="020B0609020204030204" pitchFamily="49" charset="0"/>
              </a:rPr>
              <a:t>$ gst-launch-1.0 filesrc location=sintel_trailer-480p.ogv ! oggdemux name=demux ! queue ! vorbisdec ! autoaudiosink demux. ! queue ! theoradec ! videoconvert ! autovideosink</a:t>
            </a:r>
            <a:r>
              <a:rPr kumimoji="0" lang="zh-CN" altLang="zh-CN" sz="800" b="0" i="0" u="none" strike="noStrike" cap="none" normalizeH="0" baseline="0">
                <a:ln>
                  <a:noFill/>
                </a:ln>
                <a:solidFill>
                  <a:schemeClr val="tx1"/>
                </a:solidFill>
                <a:effectLst/>
              </a:rPr>
              <a:t> </a:t>
            </a:r>
            <a:endParaRPr lang="en-US" altLang="zh-CN" sz="800">
              <a:latin typeface="Arial" panose="020B0604020202020204" pitchFamily="34" charset="0"/>
            </a:endParaRPr>
          </a:p>
        </p:txBody>
      </p:sp>
      <p:sp>
        <p:nvSpPr>
          <p:cNvPr id="6" name="矩形 5">
            <a:extLst>
              <a:ext uri="{FF2B5EF4-FFF2-40B4-BE49-F238E27FC236}">
                <a16:creationId xmlns:a16="http://schemas.microsoft.com/office/drawing/2014/main" id="{227B0208-7097-4454-A122-9B65A7BA27A4}"/>
              </a:ext>
            </a:extLst>
          </p:cNvPr>
          <p:cNvSpPr/>
          <p:nvPr/>
        </p:nvSpPr>
        <p:spPr>
          <a:xfrm>
            <a:off x="333374" y="164339"/>
            <a:ext cx="11496675" cy="590550"/>
          </a:xfrm>
          <a:prstGeom prst="rect">
            <a:avLst/>
          </a:prstGeom>
          <a:solidFill>
            <a:srgbClr val="2ACA3D"/>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2800" b="1" i="0">
                <a:solidFill>
                  <a:schemeClr val="bg1"/>
                </a:solidFill>
                <a:effectLst/>
                <a:latin typeface="Lato"/>
              </a:rPr>
              <a:t>三、</a:t>
            </a:r>
            <a:r>
              <a:rPr lang="en-US" altLang="zh-CN" sz="2800" b="1" i="0">
                <a:solidFill>
                  <a:schemeClr val="bg1"/>
                </a:solidFill>
                <a:effectLst/>
                <a:latin typeface="Lato"/>
              </a:rPr>
              <a:t>Gstreamer</a:t>
            </a:r>
            <a:r>
              <a:rPr lang="zh-CN" altLang="en-US" sz="2800" b="1" i="0">
                <a:solidFill>
                  <a:schemeClr val="bg1"/>
                </a:solidFill>
                <a:effectLst/>
                <a:latin typeface="Lato"/>
              </a:rPr>
              <a:t>基础概念</a:t>
            </a:r>
          </a:p>
        </p:txBody>
      </p:sp>
    </p:spTree>
    <p:extLst>
      <p:ext uri="{BB962C8B-B14F-4D97-AF65-F5344CB8AC3E}">
        <p14:creationId xmlns:p14="http://schemas.microsoft.com/office/powerpoint/2010/main" val="193676887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3212</Words>
  <Application>Microsoft Office PowerPoint</Application>
  <PresentationFormat>宽屏</PresentationFormat>
  <Paragraphs>172</Paragraphs>
  <Slides>33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33</vt:i4>
      </vt:variant>
    </vt:vector>
  </HeadingPairs>
  <TitlesOfParts>
    <vt:vector size="39" baseType="lpstr">
      <vt:lpstr>Lato</vt:lpstr>
      <vt:lpstr>等线</vt:lpstr>
      <vt:lpstr>等线 Light</vt:lpstr>
      <vt:lpstr>Arial</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golddreamok</dc:creator>
  <cp:lastModifiedBy>golddreamok</cp:lastModifiedBy>
  <cp:revision>19</cp:revision>
  <dcterms:created xsi:type="dcterms:W3CDTF">2020-03-18T04:00:08Z</dcterms:created>
  <dcterms:modified xsi:type="dcterms:W3CDTF">2020-03-18T06:50:36Z</dcterms:modified>
</cp:coreProperties>
</file>