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0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476" r:id="rId36"/>
    <p:sldId id="477" r:id="rId37"/>
    <p:sldId id="478" r:id="rId38"/>
    <p:sldId id="479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1219" y="389157"/>
            <a:ext cx="707009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1538" y="1464331"/>
            <a:ext cx="4893945" cy="429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449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59384" y="1381277"/>
            <a:ext cx="4462145" cy="397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31831"/>
            <a:ext cx="12192000" cy="826769"/>
          </a:xfrm>
          <a:custGeom>
            <a:avLst/>
            <a:gdLst/>
            <a:ahLst/>
            <a:cxnLst/>
            <a:rect l="l" t="t" r="r" b="b"/>
            <a:pathLst>
              <a:path w="12192000" h="826770">
                <a:moveTo>
                  <a:pt x="3951" y="0"/>
                </a:moveTo>
                <a:lnTo>
                  <a:pt x="0" y="826167"/>
                </a:lnTo>
                <a:lnTo>
                  <a:pt x="12192001" y="826167"/>
                </a:lnTo>
                <a:lnTo>
                  <a:pt x="3951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66635"/>
            <a:ext cx="12192000" cy="691515"/>
          </a:xfrm>
          <a:custGeom>
            <a:avLst/>
            <a:gdLst/>
            <a:ahLst/>
            <a:cxnLst/>
            <a:rect l="l" t="t" r="r" b="b"/>
            <a:pathLst>
              <a:path w="12192000" h="691515">
                <a:moveTo>
                  <a:pt x="3951" y="0"/>
                </a:moveTo>
                <a:lnTo>
                  <a:pt x="0" y="691362"/>
                </a:lnTo>
                <a:lnTo>
                  <a:pt x="12192001" y="691362"/>
                </a:lnTo>
                <a:lnTo>
                  <a:pt x="3951" y="0"/>
                </a:lnTo>
                <a:close/>
              </a:path>
            </a:pathLst>
          </a:custGeom>
          <a:solidFill>
            <a:srgbClr val="F7A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490" y="389157"/>
            <a:ext cx="1129101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219" y="1351545"/>
            <a:ext cx="10420985" cy="437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44494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8.jpg"/><Relationship Id="rId7" Type="http://schemas.openxmlformats.org/officeDocument/2006/relationships/image" Target="../media/image3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4869" y="2793088"/>
            <a:ext cx="6997065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 marR="5080">
              <a:lnSpc>
                <a:spcPts val="6120"/>
              </a:lnSpc>
              <a:spcBef>
                <a:spcPts val="1205"/>
              </a:spcBef>
            </a:pPr>
            <a:r>
              <a:rPr sz="6000" spc="-520" dirty="0"/>
              <a:t>Elastic</a:t>
            </a:r>
            <a:r>
              <a:rPr sz="6000" spc="95" dirty="0"/>
              <a:t> </a:t>
            </a:r>
            <a:r>
              <a:rPr sz="6000" spc="-430" dirty="0"/>
              <a:t>Load</a:t>
            </a:r>
            <a:r>
              <a:rPr sz="6000" spc="95" dirty="0"/>
              <a:t> </a:t>
            </a:r>
            <a:r>
              <a:rPr sz="6000" spc="-565" dirty="0"/>
              <a:t>Balancing</a:t>
            </a:r>
            <a:r>
              <a:rPr sz="6000" spc="95" dirty="0"/>
              <a:t> </a:t>
            </a:r>
            <a:r>
              <a:rPr sz="6000" spc="-560" dirty="0"/>
              <a:t>y </a:t>
            </a:r>
            <a:r>
              <a:rPr sz="6000" dirty="0"/>
              <a:t>Auto</a:t>
            </a:r>
            <a:r>
              <a:rPr sz="6000" spc="-340" dirty="0"/>
              <a:t> </a:t>
            </a:r>
            <a:r>
              <a:rPr sz="6000" spc="-610" dirty="0"/>
              <a:t>Scaling</a:t>
            </a:r>
            <a:r>
              <a:rPr sz="6000" spc="70" dirty="0"/>
              <a:t> </a:t>
            </a:r>
            <a:r>
              <a:rPr sz="6000" spc="-365" dirty="0"/>
              <a:t>Groups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¿Por</a:t>
            </a:r>
            <a:r>
              <a:rPr spc="50" dirty="0"/>
              <a:t> </a:t>
            </a:r>
            <a:r>
              <a:rPr spc="-290" dirty="0"/>
              <a:t>qué</a:t>
            </a:r>
            <a:r>
              <a:rPr spc="35" dirty="0"/>
              <a:t> </a:t>
            </a:r>
            <a:r>
              <a:rPr spc="-215" dirty="0"/>
              <a:t>utilizar</a:t>
            </a:r>
            <a:r>
              <a:rPr spc="45" dirty="0"/>
              <a:t> </a:t>
            </a:r>
            <a:r>
              <a:rPr spc="-300" dirty="0"/>
              <a:t>un</a:t>
            </a:r>
            <a:r>
              <a:rPr spc="45" dirty="0"/>
              <a:t> </a:t>
            </a:r>
            <a:r>
              <a:rPr spc="-380" dirty="0"/>
              <a:t>Elastic</a:t>
            </a:r>
            <a:r>
              <a:rPr spc="50" dirty="0"/>
              <a:t> </a:t>
            </a:r>
            <a:r>
              <a:rPr spc="-330" dirty="0"/>
              <a:t>Load</a:t>
            </a:r>
            <a:r>
              <a:rPr spc="45" dirty="0"/>
              <a:t> </a:t>
            </a:r>
            <a:r>
              <a:rPr spc="-375" dirty="0"/>
              <a:t>Balancer</a:t>
            </a:r>
            <a:r>
              <a:rPr spc="50" dirty="0"/>
              <a:t> </a:t>
            </a:r>
            <a:r>
              <a:rPr spc="-515" dirty="0"/>
              <a:t>(ELB)?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412430"/>
            <a:ext cx="10384155" cy="4192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3040" indent="-18034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93040" algn="l"/>
              </a:tabLst>
            </a:pPr>
            <a:r>
              <a:rPr sz="220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2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295" dirty="0">
                <a:solidFill>
                  <a:srgbClr val="444949"/>
                </a:solidFill>
                <a:latin typeface="Microsoft Sans Serif"/>
                <a:cs typeface="Microsoft Sans Serif"/>
              </a:rPr>
              <a:t>ELB</a:t>
            </a:r>
            <a:r>
              <a:rPr sz="22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(Elastic</a:t>
            </a:r>
            <a:r>
              <a:rPr sz="22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22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Balancer)</a:t>
            </a:r>
            <a:r>
              <a:rPr sz="22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22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2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25" dirty="0">
                <a:solidFill>
                  <a:srgbClr val="5091D0"/>
                </a:solidFill>
                <a:latin typeface="Trebuchet MS"/>
                <a:cs typeface="Trebuchet MS"/>
              </a:rPr>
              <a:t>Load</a:t>
            </a:r>
            <a:r>
              <a:rPr sz="2200" b="1" spc="-65" dirty="0">
                <a:solidFill>
                  <a:srgbClr val="5091D0"/>
                </a:solidFill>
                <a:latin typeface="Trebuchet MS"/>
                <a:cs typeface="Trebuchet MS"/>
              </a:rPr>
              <a:t> </a:t>
            </a:r>
            <a:r>
              <a:rPr sz="2200" b="1" spc="-85" dirty="0">
                <a:solidFill>
                  <a:srgbClr val="5091D0"/>
                </a:solidFill>
                <a:latin typeface="Trebuchet MS"/>
                <a:cs typeface="Trebuchet MS"/>
              </a:rPr>
              <a:t>Balancer</a:t>
            </a:r>
            <a:r>
              <a:rPr sz="2200" b="1" spc="-65" dirty="0">
                <a:solidFill>
                  <a:srgbClr val="5091D0"/>
                </a:solidFill>
                <a:latin typeface="Trebuchet MS"/>
                <a:cs typeface="Trebuchet MS"/>
              </a:rPr>
              <a:t> </a:t>
            </a:r>
            <a:r>
              <a:rPr sz="2200" b="1" spc="-70" dirty="0">
                <a:solidFill>
                  <a:srgbClr val="5091D0"/>
                </a:solidFill>
                <a:latin typeface="Trebuchet MS"/>
                <a:cs typeface="Trebuchet MS"/>
              </a:rPr>
              <a:t>(equilibrador </a:t>
            </a:r>
            <a:r>
              <a:rPr sz="2200" b="1" spc="-80" dirty="0">
                <a:solidFill>
                  <a:srgbClr val="5091D0"/>
                </a:solidFill>
                <a:latin typeface="Trebuchet MS"/>
                <a:cs typeface="Trebuchet MS"/>
              </a:rPr>
              <a:t>de</a:t>
            </a:r>
            <a:r>
              <a:rPr sz="2200" b="1" spc="-65" dirty="0">
                <a:solidFill>
                  <a:srgbClr val="5091D0"/>
                </a:solidFill>
                <a:latin typeface="Trebuchet MS"/>
                <a:cs typeface="Trebuchet MS"/>
              </a:rPr>
              <a:t> </a:t>
            </a:r>
            <a:r>
              <a:rPr sz="2200" b="1" spc="-70" dirty="0">
                <a:solidFill>
                  <a:srgbClr val="5091D0"/>
                </a:solidFill>
                <a:latin typeface="Trebuchet MS"/>
                <a:cs typeface="Trebuchet MS"/>
              </a:rPr>
              <a:t>carga)</a:t>
            </a:r>
            <a:r>
              <a:rPr sz="2200" b="1" spc="-65" dirty="0">
                <a:solidFill>
                  <a:srgbClr val="5091D0"/>
                </a:solidFill>
                <a:latin typeface="Trebuchet MS"/>
                <a:cs typeface="Trebuchet MS"/>
              </a:rPr>
              <a:t> </a:t>
            </a:r>
            <a:r>
              <a:rPr sz="2200" b="1" spc="-20" dirty="0">
                <a:solidFill>
                  <a:srgbClr val="5091D0"/>
                </a:solidFill>
                <a:latin typeface="Trebuchet MS"/>
                <a:cs typeface="Trebuchet MS"/>
              </a:rPr>
              <a:t>gestionado</a:t>
            </a:r>
            <a:endParaRPr sz="2200">
              <a:latin typeface="Trebuchet MS"/>
              <a:cs typeface="Trebuchet MS"/>
            </a:endParaRPr>
          </a:p>
          <a:p>
            <a:pPr marL="650240" lvl="1" indent="-18034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650240" algn="l"/>
              </a:tabLst>
            </a:pPr>
            <a:r>
              <a:rPr sz="3300" spc="-15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3300" spc="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5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garantiza</a:t>
            </a:r>
            <a:r>
              <a:rPr sz="3300" spc="3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35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su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7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funcionamiento</a:t>
            </a:r>
            <a:endParaRPr sz="3300" baseline="1262">
              <a:latin typeface="Microsoft Sans Serif"/>
              <a:cs typeface="Microsoft Sans Serif"/>
            </a:endParaRPr>
          </a:p>
          <a:p>
            <a:pPr marL="650240" lvl="1" indent="-18034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650240" algn="l"/>
              </a:tabLst>
            </a:pPr>
            <a:r>
              <a:rPr sz="3300" spc="-15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37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encarga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4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300" spc="5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359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7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actualizaciones,</a:t>
            </a:r>
            <a:r>
              <a:rPr sz="3300" spc="-22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3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3300" spc="5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79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mantenimiento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9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300" spc="5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09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alta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6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disponibilidad</a:t>
            </a:r>
            <a:endParaRPr sz="3300" baseline="1262">
              <a:latin typeface="Microsoft Sans Serif"/>
              <a:cs typeface="Microsoft Sans Serif"/>
            </a:endParaRPr>
          </a:p>
          <a:p>
            <a:pPr marL="650240" lvl="1" indent="-18034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650240" algn="l"/>
              </a:tabLst>
            </a:pPr>
            <a:r>
              <a:rPr sz="3300" spc="-15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3300" spc="-7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5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sólo</a:t>
            </a:r>
            <a:r>
              <a:rPr sz="3300" spc="-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2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proporciona</a:t>
            </a:r>
            <a:r>
              <a:rPr sz="3300" spc="-2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4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unos</a:t>
            </a:r>
            <a:r>
              <a:rPr sz="3300" spc="2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79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pocos</a:t>
            </a:r>
            <a:r>
              <a:rPr sz="3300" spc="-2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5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controles</a:t>
            </a:r>
            <a:r>
              <a:rPr sz="3300" spc="-3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4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300" spc="-3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7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configuración</a:t>
            </a:r>
            <a:endParaRPr sz="3300" baseline="1262">
              <a:latin typeface="Microsoft Sans Serif"/>
              <a:cs typeface="Microsoft Sans Serif"/>
            </a:endParaRPr>
          </a:p>
          <a:p>
            <a:pPr marL="193040" marR="324485" indent="-180975">
              <a:lnSpc>
                <a:spcPts val="2180"/>
              </a:lnSpc>
              <a:spcBef>
                <a:spcPts val="860"/>
              </a:spcBef>
              <a:buFont typeface="Arial MT"/>
              <a:buChar char="•"/>
              <a:tabLst>
                <a:tab pos="193040" algn="l"/>
              </a:tabLst>
            </a:pPr>
            <a:r>
              <a:rPr sz="3300" spc="-24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Cuesta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4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menos</a:t>
            </a:r>
            <a:r>
              <a:rPr sz="3300" spc="3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9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configurar</a:t>
            </a:r>
            <a:r>
              <a:rPr sz="3300" spc="-3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tu</a:t>
            </a:r>
            <a:r>
              <a:rPr sz="3300" spc="-16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5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propio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3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3300" spc="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8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pero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te</a:t>
            </a:r>
            <a:r>
              <a:rPr sz="3300" spc="-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1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supondrá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0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mucho</a:t>
            </a:r>
            <a:r>
              <a:rPr sz="3300" spc="-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38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más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5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esfuerzo </a:t>
            </a:r>
            <a:r>
              <a:rPr sz="22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(mantenimiento,</a:t>
            </a:r>
            <a:r>
              <a:rPr sz="22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integraciones)</a:t>
            </a:r>
            <a:endParaRPr sz="2200">
              <a:latin typeface="Microsoft Sans Serif"/>
              <a:cs typeface="Microsoft Sans Serif"/>
            </a:endParaRPr>
          </a:p>
          <a:p>
            <a:pPr marL="193040" indent="-18034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93040" algn="l"/>
              </a:tabLst>
            </a:pPr>
            <a:r>
              <a:rPr sz="3300" spc="-24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Varios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2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tipos</a:t>
            </a:r>
            <a:r>
              <a:rPr sz="3300" spc="-2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4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3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3300" spc="2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6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ofrecidos</a:t>
            </a:r>
            <a:r>
              <a:rPr sz="3300" spc="2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7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3300" spc="-15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3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AWS:</a:t>
            </a:r>
            <a:endParaRPr sz="3300" baseline="1262">
              <a:latin typeface="Microsoft Sans Serif"/>
              <a:cs typeface="Microsoft Sans Serif"/>
            </a:endParaRPr>
          </a:p>
          <a:p>
            <a:pPr marL="650240" lvl="1" indent="-18034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650240" algn="l"/>
              </a:tabLst>
            </a:pPr>
            <a:r>
              <a:rPr sz="3300" spc="-13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sz="3300" spc="-5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3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2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(sólo</a:t>
            </a:r>
            <a:r>
              <a:rPr sz="3300" spc="2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9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HTTP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4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HTTPS)</a:t>
            </a:r>
            <a:r>
              <a:rPr sz="3300" spc="3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Capa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89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7</a:t>
            </a:r>
            <a:endParaRPr sz="3300" baseline="1262">
              <a:latin typeface="Microsoft Sans Serif"/>
              <a:cs typeface="Microsoft Sans Serif"/>
            </a:endParaRPr>
          </a:p>
          <a:p>
            <a:pPr marL="650240" lvl="1" indent="-18034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650240" algn="l"/>
              </a:tabLst>
            </a:pPr>
            <a:r>
              <a:rPr sz="3300" spc="-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Network</a:t>
            </a:r>
            <a:r>
              <a:rPr sz="3300" spc="-9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3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2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(rendimiento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9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ultra</a:t>
            </a:r>
            <a:r>
              <a:rPr sz="3300" spc="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9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alto,</a:t>
            </a:r>
            <a:r>
              <a:rPr sz="3300" spc="-22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3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permite</a:t>
            </a:r>
            <a:r>
              <a:rPr sz="3300" spc="-419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9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TCP)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Capa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7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4</a:t>
            </a:r>
            <a:endParaRPr sz="3300" baseline="1262">
              <a:latin typeface="Microsoft Sans Serif"/>
              <a:cs typeface="Microsoft Sans Serif"/>
            </a:endParaRPr>
          </a:p>
          <a:p>
            <a:pPr marL="650240" lvl="1" indent="-18034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650240" algn="l"/>
              </a:tabLst>
            </a:pPr>
            <a:r>
              <a:rPr sz="3300" spc="-23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Gateway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3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Capa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7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3</a:t>
            </a:r>
            <a:endParaRPr sz="3300" baseline="1262">
              <a:latin typeface="Microsoft Sans Serif"/>
              <a:cs typeface="Microsoft Sans Serif"/>
            </a:endParaRPr>
          </a:p>
          <a:p>
            <a:pPr marL="650240" lvl="1" indent="-18034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650240" algn="l"/>
              </a:tabLst>
            </a:pPr>
            <a:r>
              <a:rPr sz="3300" spc="-30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Classic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3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3300" spc="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89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(retirado</a:t>
            </a:r>
            <a:r>
              <a:rPr sz="3300" spc="-10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32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12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2023)</a:t>
            </a:r>
            <a:r>
              <a:rPr sz="3300" spc="7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Capa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4</a:t>
            </a:r>
            <a:r>
              <a:rPr sz="3300" spc="1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28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300" spc="44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00" spc="-75" baseline="1262" dirty="0">
                <a:solidFill>
                  <a:srgbClr val="444949"/>
                </a:solidFill>
                <a:latin typeface="Microsoft Sans Serif"/>
                <a:cs typeface="Microsoft Sans Serif"/>
              </a:rPr>
              <a:t>7</a:t>
            </a:r>
            <a:endParaRPr sz="3300" baseline="1262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06272" y="181855"/>
            <a:ext cx="177800" cy="58889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NOT</a:t>
            </a:r>
            <a:r>
              <a:rPr sz="1400" b="1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FOR</a:t>
            </a:r>
            <a:r>
              <a:rPr sz="1400" b="1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A5A5A5"/>
                </a:solidFill>
                <a:latin typeface="Calibri"/>
                <a:cs typeface="Calibri"/>
              </a:rPr>
              <a:t>DISTRIBUTION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©</a:t>
            </a:r>
            <a:r>
              <a:rPr sz="1400" b="1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Stephane</a:t>
            </a:r>
            <a:r>
              <a:rPr sz="1400" b="1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Maarek</a:t>
            </a:r>
            <a:r>
              <a:rPr sz="1400" b="1" spc="29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&amp;</a:t>
            </a:r>
            <a:r>
              <a:rPr sz="1400" b="1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Joan</a:t>
            </a:r>
            <a:r>
              <a:rPr sz="1400" b="1" spc="-15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A5A5A5"/>
                </a:solidFill>
                <a:latin typeface="Calibri"/>
                <a:cs typeface="Calibri"/>
              </a:rPr>
              <a:t>Amengual</a:t>
            </a:r>
            <a:r>
              <a:rPr sz="1400" b="1" spc="280" dirty="0">
                <a:solidFill>
                  <a:srgbClr val="A5A5A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563C1"/>
                </a:solidFill>
                <a:latin typeface="Calibri"/>
                <a:cs typeface="Calibri"/>
              </a:rPr>
              <a:t>www.blockstell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0016" y="150803"/>
            <a:ext cx="12007850" cy="6499225"/>
            <a:chOff x="100016" y="150803"/>
            <a:chExt cx="12007850" cy="6499225"/>
          </a:xfrm>
        </p:grpSpPr>
        <p:sp>
          <p:nvSpPr>
            <p:cNvPr id="6" name="object 6"/>
            <p:cNvSpPr/>
            <p:nvPr/>
          </p:nvSpPr>
          <p:spPr>
            <a:xfrm>
              <a:off x="11930580" y="6080538"/>
              <a:ext cx="0" cy="563880"/>
            </a:xfrm>
            <a:custGeom>
              <a:avLst/>
              <a:gdLst/>
              <a:ahLst/>
              <a:cxnLst/>
              <a:rect l="l" t="t" r="r" b="b"/>
              <a:pathLst>
                <a:path h="563879">
                  <a:moveTo>
                    <a:pt x="0" y="0"/>
                  </a:moveTo>
                  <a:lnTo>
                    <a:pt x="0" y="563408"/>
                  </a:lnTo>
                </a:path>
              </a:pathLst>
            </a:custGeom>
            <a:ln w="11633">
              <a:solidFill>
                <a:srgbClr val="0563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62428" y="157153"/>
              <a:ext cx="3891279" cy="5923915"/>
            </a:xfrm>
            <a:custGeom>
              <a:avLst/>
              <a:gdLst/>
              <a:ahLst/>
              <a:cxnLst/>
              <a:rect l="l" t="t" r="r" b="b"/>
              <a:pathLst>
                <a:path w="3891279" h="5923915">
                  <a:moveTo>
                    <a:pt x="3890962" y="0"/>
                  </a:moveTo>
                  <a:lnTo>
                    <a:pt x="0" y="0"/>
                  </a:lnTo>
                  <a:lnTo>
                    <a:pt x="0" y="5923385"/>
                  </a:lnTo>
                  <a:lnTo>
                    <a:pt x="3890962" y="5923385"/>
                  </a:lnTo>
                  <a:lnTo>
                    <a:pt x="3890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8976" y="777459"/>
              <a:ext cx="1017867" cy="101786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0016" y="157153"/>
              <a:ext cx="3891279" cy="5923915"/>
            </a:xfrm>
            <a:custGeom>
              <a:avLst/>
              <a:gdLst/>
              <a:ahLst/>
              <a:cxnLst/>
              <a:rect l="l" t="t" r="r" b="b"/>
              <a:pathLst>
                <a:path w="3891279" h="5923915">
                  <a:moveTo>
                    <a:pt x="3890962" y="0"/>
                  </a:moveTo>
                  <a:lnTo>
                    <a:pt x="0" y="0"/>
                  </a:lnTo>
                  <a:lnTo>
                    <a:pt x="0" y="5923385"/>
                  </a:lnTo>
                  <a:lnTo>
                    <a:pt x="3890962" y="5923385"/>
                  </a:lnTo>
                  <a:lnTo>
                    <a:pt x="3890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863" y="777459"/>
              <a:ext cx="1051817" cy="105181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210553" y="157153"/>
              <a:ext cx="3891279" cy="5923915"/>
            </a:xfrm>
            <a:custGeom>
              <a:avLst/>
              <a:gdLst/>
              <a:ahLst/>
              <a:cxnLst/>
              <a:rect l="l" t="t" r="r" b="b"/>
              <a:pathLst>
                <a:path w="3891279" h="5923915">
                  <a:moveTo>
                    <a:pt x="3890962" y="0"/>
                  </a:moveTo>
                  <a:lnTo>
                    <a:pt x="0" y="0"/>
                  </a:lnTo>
                  <a:lnTo>
                    <a:pt x="0" y="5923385"/>
                  </a:lnTo>
                  <a:lnTo>
                    <a:pt x="3890962" y="5923385"/>
                  </a:lnTo>
                  <a:lnTo>
                    <a:pt x="38909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0553" y="157153"/>
              <a:ext cx="3891279" cy="5923915"/>
            </a:xfrm>
            <a:custGeom>
              <a:avLst/>
              <a:gdLst/>
              <a:ahLst/>
              <a:cxnLst/>
              <a:rect l="l" t="t" r="r" b="b"/>
              <a:pathLst>
                <a:path w="3891279" h="5923915">
                  <a:moveTo>
                    <a:pt x="0" y="0"/>
                  </a:moveTo>
                  <a:lnTo>
                    <a:pt x="3890962" y="0"/>
                  </a:lnTo>
                  <a:lnTo>
                    <a:pt x="3890962" y="5923385"/>
                  </a:lnTo>
                  <a:lnTo>
                    <a:pt x="0" y="59233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512154" y="162591"/>
            <a:ext cx="32880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sng" spc="-215" dirty="0">
                <a:uFill>
                  <a:solidFill>
                    <a:srgbClr val="444949"/>
                  </a:solidFill>
                </a:uFill>
              </a:rPr>
              <a:t>Gateway</a:t>
            </a:r>
            <a:r>
              <a:rPr sz="2800" u="sng" spc="-175" dirty="0">
                <a:uFill>
                  <a:solidFill>
                    <a:srgbClr val="444949"/>
                  </a:solidFill>
                </a:uFill>
              </a:rPr>
              <a:t> </a:t>
            </a:r>
            <a:r>
              <a:rPr sz="2800" u="sng" spc="-210" dirty="0">
                <a:uFill>
                  <a:solidFill>
                    <a:srgbClr val="444949"/>
                  </a:solidFill>
                </a:uFill>
              </a:rPr>
              <a:t>Load</a:t>
            </a:r>
            <a:r>
              <a:rPr sz="2800" u="sng" spc="75" dirty="0">
                <a:uFill>
                  <a:solidFill>
                    <a:srgbClr val="444949"/>
                  </a:solidFill>
                </a:uFill>
              </a:rPr>
              <a:t> </a:t>
            </a:r>
            <a:r>
              <a:rPr sz="2800" u="sng" spc="-220" dirty="0">
                <a:uFill>
                  <a:solidFill>
                    <a:srgbClr val="444949"/>
                  </a:solidFill>
                </a:uFill>
              </a:rPr>
              <a:t>Balancer</a:t>
            </a:r>
            <a:endParaRPr sz="2800"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8435" y="795769"/>
            <a:ext cx="1015199" cy="10151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331405" y="4551777"/>
            <a:ext cx="833755" cy="5797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Usuarios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400" b="1" spc="-10" dirty="0">
                <a:solidFill>
                  <a:srgbClr val="444949"/>
                </a:solidFill>
                <a:latin typeface="Calibri"/>
                <a:cs typeface="Calibri"/>
              </a:rPr>
              <a:t>(fuente)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640092" y="3966898"/>
            <a:ext cx="1878964" cy="774700"/>
            <a:chOff x="9640092" y="3966898"/>
            <a:chExt cx="1878964" cy="77470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092" y="3966898"/>
              <a:ext cx="774536" cy="7745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50366" y="4072551"/>
              <a:ext cx="568578" cy="56857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827418" y="4573132"/>
            <a:ext cx="977265" cy="5797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Aplicación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400" b="1" spc="-10" dirty="0">
                <a:solidFill>
                  <a:srgbClr val="444949"/>
                </a:solidFill>
                <a:latin typeface="Calibri"/>
                <a:cs typeface="Calibri"/>
              </a:rPr>
              <a:t>(destino)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14387" y="5349068"/>
            <a:ext cx="600856" cy="60085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405710" y="5379685"/>
            <a:ext cx="1601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5080" indent="-28575">
              <a:lnSpc>
                <a:spcPct val="107100"/>
              </a:lnSpc>
              <a:spcBef>
                <a:spcPts val="100"/>
              </a:spcBef>
            </a:pPr>
            <a:r>
              <a:rPr sz="1400" dirty="0">
                <a:solidFill>
                  <a:srgbClr val="444949"/>
                </a:solidFill>
                <a:latin typeface="Calibri"/>
                <a:cs typeface="Calibri"/>
              </a:rPr>
              <a:t>Seguridad</a:t>
            </a:r>
            <a:r>
              <a:rPr sz="14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44949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44949"/>
                </a:solidFill>
                <a:latin typeface="Calibri"/>
                <a:cs typeface="Calibri"/>
              </a:rPr>
              <a:t>terceros Dispositivos</a:t>
            </a:r>
            <a:r>
              <a:rPr sz="1400" spc="2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44949"/>
                </a:solidFill>
                <a:latin typeface="Calibri"/>
                <a:cs typeface="Calibri"/>
              </a:rPr>
              <a:t>virtuales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00398" y="4837432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44949"/>
                </a:solidFill>
                <a:latin typeface="Calibri"/>
                <a:cs typeface="Calibri"/>
              </a:rPr>
              <a:t>tráfico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73472" y="4059730"/>
            <a:ext cx="6343650" cy="1833245"/>
            <a:chOff x="4573472" y="4059730"/>
            <a:chExt cx="6343650" cy="1833245"/>
          </a:xfrm>
        </p:grpSpPr>
        <p:sp>
          <p:nvSpPr>
            <p:cNvPr id="24" name="object 24"/>
            <p:cNvSpPr/>
            <p:nvPr/>
          </p:nvSpPr>
          <p:spPr>
            <a:xfrm>
              <a:off x="9834168" y="4748871"/>
              <a:ext cx="0" cy="464184"/>
            </a:xfrm>
            <a:custGeom>
              <a:avLst/>
              <a:gdLst/>
              <a:ahLst/>
              <a:cxnLst/>
              <a:rect l="l" t="t" r="r" b="b"/>
              <a:pathLst>
                <a:path h="464185">
                  <a:moveTo>
                    <a:pt x="0" y="0"/>
                  </a:moveTo>
                  <a:lnTo>
                    <a:pt x="0" y="457598"/>
                  </a:lnTo>
                  <a:lnTo>
                    <a:pt x="0" y="463948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06863" y="5217054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54610" y="0"/>
                  </a:moveTo>
                  <a:lnTo>
                    <a:pt x="0" y="0"/>
                  </a:lnTo>
                  <a:lnTo>
                    <a:pt x="27305" y="54610"/>
                  </a:lnTo>
                  <a:lnTo>
                    <a:pt x="5461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82080" y="4791978"/>
              <a:ext cx="635" cy="479425"/>
            </a:xfrm>
            <a:custGeom>
              <a:avLst/>
              <a:gdLst/>
              <a:ahLst/>
              <a:cxnLst/>
              <a:rect l="l" t="t" r="r" b="b"/>
              <a:pathLst>
                <a:path w="634" h="479425">
                  <a:moveTo>
                    <a:pt x="381" y="479007"/>
                  </a:moveTo>
                  <a:lnTo>
                    <a:pt x="5" y="635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54771" y="4733134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5" h="55245">
                  <a:moveTo>
                    <a:pt x="27261" y="0"/>
                  </a:moveTo>
                  <a:lnTo>
                    <a:pt x="0" y="54631"/>
                  </a:lnTo>
                  <a:lnTo>
                    <a:pt x="54631" y="54631"/>
                  </a:lnTo>
                  <a:lnTo>
                    <a:pt x="27261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11082" y="4138338"/>
              <a:ext cx="473847" cy="4604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830483" y="4355981"/>
              <a:ext cx="791210" cy="11430"/>
            </a:xfrm>
            <a:custGeom>
              <a:avLst/>
              <a:gdLst/>
              <a:ahLst/>
              <a:cxnLst/>
              <a:rect l="l" t="t" r="r" b="b"/>
              <a:pathLst>
                <a:path w="791209" h="11429">
                  <a:moveTo>
                    <a:pt x="0" y="11402"/>
                  </a:moveTo>
                  <a:lnTo>
                    <a:pt x="784761" y="91"/>
                  </a:lnTo>
                  <a:lnTo>
                    <a:pt x="791111" y="0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25435" y="4328618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0" y="0"/>
                  </a:moveTo>
                  <a:lnTo>
                    <a:pt x="786" y="54604"/>
                  </a:lnTo>
                  <a:lnTo>
                    <a:pt x="54997" y="26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381039" y="4361050"/>
              <a:ext cx="477520" cy="4445"/>
            </a:xfrm>
            <a:custGeom>
              <a:avLst/>
              <a:gdLst/>
              <a:ahLst/>
              <a:cxnLst/>
              <a:rect l="l" t="t" r="r" b="b"/>
              <a:pathLst>
                <a:path w="477520" h="4445">
                  <a:moveTo>
                    <a:pt x="0" y="0"/>
                  </a:moveTo>
                  <a:lnTo>
                    <a:pt x="470567" y="0"/>
                  </a:lnTo>
                  <a:lnTo>
                    <a:pt x="476917" y="0"/>
                  </a:lnTo>
                </a:path>
              </a:pathLst>
            </a:custGeom>
            <a:ln w="12699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61921" y="4338134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497" y="0"/>
                  </a:moveTo>
                  <a:lnTo>
                    <a:pt x="0" y="54607"/>
                  </a:lnTo>
                  <a:lnTo>
                    <a:pt x="54856" y="2780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81839" y="5426974"/>
              <a:ext cx="465949" cy="4659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1950" y="4676175"/>
              <a:ext cx="457200" cy="457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34788" y="4598775"/>
              <a:ext cx="612000" cy="6120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5654" y="4059730"/>
              <a:ext cx="457200" cy="457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01950" y="5292617"/>
              <a:ext cx="457200" cy="457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3472" y="4676710"/>
              <a:ext cx="473847" cy="46043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892918" y="4905278"/>
              <a:ext cx="1011555" cy="1905"/>
            </a:xfrm>
            <a:custGeom>
              <a:avLst/>
              <a:gdLst/>
              <a:ahLst/>
              <a:cxnLst/>
              <a:rect l="l" t="t" r="r" b="b"/>
              <a:pathLst>
                <a:path w="1011554" h="1904">
                  <a:moveTo>
                    <a:pt x="0" y="1615"/>
                  </a:moveTo>
                  <a:lnTo>
                    <a:pt x="1004670" y="98"/>
                  </a:lnTo>
                  <a:lnTo>
                    <a:pt x="1011020" y="88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08131" y="4877966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5" h="54610">
                  <a:moveTo>
                    <a:pt x="0" y="0"/>
                  </a:moveTo>
                  <a:lnTo>
                    <a:pt x="82" y="54609"/>
                  </a:lnTo>
                  <a:lnTo>
                    <a:pt x="54651" y="27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88541" y="4398691"/>
              <a:ext cx="731520" cy="377190"/>
            </a:xfrm>
            <a:custGeom>
              <a:avLst/>
              <a:gdLst/>
              <a:ahLst/>
              <a:cxnLst/>
              <a:rect l="l" t="t" r="r" b="b"/>
              <a:pathLst>
                <a:path w="731520" h="377189">
                  <a:moveTo>
                    <a:pt x="0" y="376814"/>
                  </a:moveTo>
                  <a:lnTo>
                    <a:pt x="725816" y="2917"/>
                  </a:lnTo>
                  <a:lnTo>
                    <a:pt x="731476" y="0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11278" y="4371744"/>
              <a:ext cx="61594" cy="49530"/>
            </a:xfrm>
            <a:custGeom>
              <a:avLst/>
              <a:gdLst/>
              <a:ahLst/>
              <a:cxnLst/>
              <a:rect l="l" t="t" r="r" b="b"/>
              <a:pathLst>
                <a:path w="61595" h="49529">
                  <a:moveTo>
                    <a:pt x="61051" y="0"/>
                  </a:moveTo>
                  <a:lnTo>
                    <a:pt x="0" y="734"/>
                  </a:lnTo>
                  <a:lnTo>
                    <a:pt x="25007" y="49281"/>
                  </a:lnTo>
                  <a:lnTo>
                    <a:pt x="61051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50493" y="4904774"/>
              <a:ext cx="593090" cy="0"/>
            </a:xfrm>
            <a:custGeom>
              <a:avLst/>
              <a:gdLst/>
              <a:ahLst/>
              <a:cxnLst/>
              <a:rect l="l" t="t" r="r" b="b"/>
              <a:pathLst>
                <a:path w="593090">
                  <a:moveTo>
                    <a:pt x="0" y="0"/>
                  </a:moveTo>
                  <a:lnTo>
                    <a:pt x="586263" y="0"/>
                  </a:lnTo>
                  <a:lnTo>
                    <a:pt x="592613" y="0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47340" y="4877469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0" y="54610"/>
                  </a:lnTo>
                  <a:lnTo>
                    <a:pt x="54610" y="27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87313" y="5033811"/>
              <a:ext cx="729615" cy="377190"/>
            </a:xfrm>
            <a:custGeom>
              <a:avLst/>
              <a:gdLst/>
              <a:ahLst/>
              <a:cxnLst/>
              <a:rect l="l" t="t" r="r" b="b"/>
              <a:pathLst>
                <a:path w="729615" h="377189">
                  <a:moveTo>
                    <a:pt x="0" y="0"/>
                  </a:moveTo>
                  <a:lnTo>
                    <a:pt x="723378" y="373797"/>
                  </a:lnTo>
                  <a:lnTo>
                    <a:pt x="729034" y="376721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07574" y="5388218"/>
              <a:ext cx="61594" cy="49530"/>
            </a:xfrm>
            <a:custGeom>
              <a:avLst/>
              <a:gdLst/>
              <a:ahLst/>
              <a:cxnLst/>
              <a:rect l="l" t="t" r="r" b="b"/>
              <a:pathLst>
                <a:path w="61595" h="49529">
                  <a:moveTo>
                    <a:pt x="25068" y="0"/>
                  </a:moveTo>
                  <a:lnTo>
                    <a:pt x="0" y="48515"/>
                  </a:lnTo>
                  <a:lnTo>
                    <a:pt x="61050" y="49326"/>
                  </a:lnTo>
                  <a:lnTo>
                    <a:pt x="25068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234775" y="4847239"/>
            <a:ext cx="49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44949"/>
                </a:solidFill>
                <a:latin typeface="Calibri"/>
                <a:cs typeface="Calibri"/>
              </a:rPr>
              <a:t>tráfico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162428" y="157153"/>
            <a:ext cx="3891279" cy="5923915"/>
          </a:xfrm>
          <a:prstGeom prst="rect">
            <a:avLst/>
          </a:prstGeom>
          <a:ln w="12700">
            <a:solidFill>
              <a:srgbClr val="A5A5A5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40"/>
              </a:spcBef>
            </a:pPr>
            <a:r>
              <a:rPr sz="2800" u="sng" spc="-5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Network</a:t>
            </a:r>
            <a:r>
              <a:rPr sz="2800" u="sng" spc="-18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sng" spc="-2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Load</a:t>
            </a:r>
            <a:r>
              <a:rPr sz="2800" u="sng" spc="6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sng" spc="-114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Balancer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8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44170" marR="784860" indent="-228600">
              <a:lnSpc>
                <a:spcPts val="2190"/>
              </a:lnSpc>
              <a:buFont typeface="Arial MT"/>
              <a:buChar char="•"/>
              <a:tabLst>
                <a:tab pos="344170" algn="l"/>
              </a:tabLst>
            </a:pPr>
            <a:r>
              <a:rPr sz="2200" b="1" spc="-50" dirty="0">
                <a:solidFill>
                  <a:srgbClr val="444949"/>
                </a:solidFill>
                <a:latin typeface="Trebuchet MS"/>
                <a:cs typeface="Trebuchet MS"/>
              </a:rPr>
              <a:t>Protocolos</a:t>
            </a:r>
            <a:r>
              <a:rPr sz="2200" b="1" spc="-19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00" b="1" spc="80" dirty="0">
                <a:solidFill>
                  <a:srgbClr val="444949"/>
                </a:solidFill>
                <a:latin typeface="Trebuchet MS"/>
                <a:cs typeface="Trebuchet MS"/>
              </a:rPr>
              <a:t>TCP</a:t>
            </a:r>
            <a:r>
              <a:rPr sz="2200" b="1" spc="-3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00" b="1" spc="-254" dirty="0">
                <a:solidFill>
                  <a:srgbClr val="444949"/>
                </a:solidFill>
                <a:latin typeface="Trebuchet MS"/>
                <a:cs typeface="Trebuchet MS"/>
              </a:rPr>
              <a:t>/</a:t>
            </a:r>
            <a:r>
              <a:rPr sz="2200" b="1" spc="-3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00" b="1" spc="120" dirty="0">
                <a:solidFill>
                  <a:srgbClr val="444949"/>
                </a:solidFill>
                <a:latin typeface="Trebuchet MS"/>
                <a:cs typeface="Trebuchet MS"/>
              </a:rPr>
              <a:t>UDP </a:t>
            </a:r>
            <a:r>
              <a:rPr sz="2200" b="1" spc="-10" dirty="0">
                <a:solidFill>
                  <a:srgbClr val="444949"/>
                </a:solidFill>
                <a:latin typeface="Trebuchet MS"/>
                <a:cs typeface="Trebuchet MS"/>
              </a:rPr>
              <a:t>(Capa</a:t>
            </a:r>
            <a:r>
              <a:rPr sz="2200" b="1" spc="-12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00" b="1" spc="-25" dirty="0">
                <a:solidFill>
                  <a:srgbClr val="444949"/>
                </a:solidFill>
                <a:latin typeface="Trebuchet MS"/>
                <a:cs typeface="Trebuchet MS"/>
              </a:rPr>
              <a:t>4)</a:t>
            </a:r>
            <a:endParaRPr sz="2200">
              <a:latin typeface="Trebuchet MS"/>
              <a:cs typeface="Trebuchet MS"/>
            </a:endParaRPr>
          </a:p>
          <a:p>
            <a:pPr marL="344170" marR="79375" indent="-228600">
              <a:lnSpc>
                <a:spcPct val="76200"/>
              </a:lnSpc>
              <a:spcBef>
                <a:spcPts val="1175"/>
              </a:spcBef>
              <a:buFont typeface="Arial MT"/>
              <a:buChar char="•"/>
              <a:tabLst>
                <a:tab pos="344170" algn="l"/>
              </a:tabLst>
            </a:pPr>
            <a:r>
              <a:rPr sz="2200" b="1" dirty="0">
                <a:solidFill>
                  <a:srgbClr val="444949"/>
                </a:solidFill>
                <a:latin typeface="Trebuchet MS"/>
                <a:cs typeface="Trebuchet MS"/>
              </a:rPr>
              <a:t>Alto</a:t>
            </a:r>
            <a:r>
              <a:rPr sz="2200" b="1" spc="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00" b="1" spc="-110" dirty="0">
                <a:solidFill>
                  <a:srgbClr val="444949"/>
                </a:solidFill>
                <a:latin typeface="Trebuchet MS"/>
                <a:cs typeface="Trebuchet MS"/>
              </a:rPr>
              <a:t>rendimiento</a:t>
            </a:r>
            <a:r>
              <a:rPr sz="22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: </a:t>
            </a:r>
            <a:r>
              <a:rPr sz="22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millones</a:t>
            </a:r>
            <a:r>
              <a:rPr sz="2200" spc="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de </a:t>
            </a:r>
            <a:r>
              <a:rPr sz="22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peticiones</a:t>
            </a:r>
            <a:r>
              <a:rPr sz="22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2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segundo</a:t>
            </a:r>
            <a:endParaRPr sz="2200">
              <a:latin typeface="Microsoft Sans Serif"/>
              <a:cs typeface="Microsoft Sans Serif"/>
            </a:endParaRPr>
          </a:p>
          <a:p>
            <a:pPr marL="344170" marR="730885" indent="-228600">
              <a:lnSpc>
                <a:spcPct val="76200"/>
              </a:lnSpc>
              <a:spcBef>
                <a:spcPts val="1185"/>
              </a:spcBef>
              <a:buFont typeface="Arial MT"/>
              <a:buChar char="•"/>
              <a:tabLst>
                <a:tab pos="344170" algn="l"/>
              </a:tabLst>
            </a:pPr>
            <a:r>
              <a:rPr sz="2200" b="1" dirty="0">
                <a:solidFill>
                  <a:srgbClr val="444949"/>
                </a:solidFill>
                <a:latin typeface="Trebuchet MS"/>
                <a:cs typeface="Trebuchet MS"/>
              </a:rPr>
              <a:t>IP</a:t>
            </a:r>
            <a:r>
              <a:rPr sz="2200" b="1" spc="-6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00" b="1" spc="-110" dirty="0">
                <a:solidFill>
                  <a:srgbClr val="444949"/>
                </a:solidFill>
                <a:latin typeface="Trebuchet MS"/>
                <a:cs typeface="Trebuchet MS"/>
              </a:rPr>
              <a:t>estática</a:t>
            </a:r>
            <a:r>
              <a:rPr sz="220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00" spc="-29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2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través</a:t>
            </a:r>
            <a:r>
              <a:rPr sz="22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0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IP </a:t>
            </a:r>
            <a:r>
              <a:rPr sz="22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elástica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917575">
              <a:lnSpc>
                <a:spcPct val="100000"/>
              </a:lnSpc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TCP/UDP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1800">
              <a:latin typeface="Calibri"/>
              <a:cs typeface="Calibri"/>
            </a:endParaRPr>
          </a:p>
          <a:p>
            <a:pPr marL="252729" algn="ctr">
              <a:lnSpc>
                <a:spcPct val="100000"/>
              </a:lnSpc>
            </a:pP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NLB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88164" y="4033866"/>
            <a:ext cx="3089910" cy="1690370"/>
            <a:chOff x="488164" y="4033866"/>
            <a:chExt cx="3089910" cy="1690370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6642" y="4650309"/>
              <a:ext cx="457200" cy="4572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0346" y="4033866"/>
              <a:ext cx="457200" cy="4572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6642" y="5266752"/>
              <a:ext cx="457200" cy="4572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164" y="4650845"/>
              <a:ext cx="473847" cy="46043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62011" y="4879052"/>
              <a:ext cx="828675" cy="2540"/>
            </a:xfrm>
            <a:custGeom>
              <a:avLst/>
              <a:gdLst/>
              <a:ahLst/>
              <a:cxnLst/>
              <a:rect l="l" t="t" r="r" b="b"/>
              <a:pathLst>
                <a:path w="828675" h="2539">
                  <a:moveTo>
                    <a:pt x="0" y="2011"/>
                  </a:moveTo>
                  <a:lnTo>
                    <a:pt x="822275" y="15"/>
                  </a:lnTo>
                  <a:lnTo>
                    <a:pt x="828625" y="0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94803" y="4851737"/>
              <a:ext cx="55244" cy="54610"/>
            </a:xfrm>
            <a:custGeom>
              <a:avLst/>
              <a:gdLst/>
              <a:ahLst/>
              <a:cxnLst/>
              <a:rect l="l" t="t" r="r" b="b"/>
              <a:pathLst>
                <a:path w="55244" h="54610">
                  <a:moveTo>
                    <a:pt x="0" y="0"/>
                  </a:moveTo>
                  <a:lnTo>
                    <a:pt x="66" y="27171"/>
                  </a:lnTo>
                  <a:lnTo>
                    <a:pt x="133" y="54609"/>
                  </a:lnTo>
                  <a:lnTo>
                    <a:pt x="54677" y="27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61479" y="4302667"/>
              <a:ext cx="615950" cy="576580"/>
            </a:xfrm>
            <a:custGeom>
              <a:avLst/>
              <a:gdLst/>
              <a:ahLst/>
              <a:cxnLst/>
              <a:rect l="l" t="t" r="r" b="b"/>
              <a:pathLst>
                <a:path w="615950" h="576579">
                  <a:moveTo>
                    <a:pt x="0" y="576241"/>
                  </a:moveTo>
                  <a:lnTo>
                    <a:pt x="611261" y="4338"/>
                  </a:lnTo>
                  <a:lnTo>
                    <a:pt x="615898" y="0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61813" y="4262465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5" h="57785">
                  <a:moveTo>
                    <a:pt x="58533" y="0"/>
                  </a:moveTo>
                  <a:lnTo>
                    <a:pt x="0" y="17372"/>
                  </a:lnTo>
                  <a:lnTo>
                    <a:pt x="37310" y="57249"/>
                  </a:lnTo>
                  <a:lnTo>
                    <a:pt x="58533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465185" y="4878909"/>
              <a:ext cx="593090" cy="0"/>
            </a:xfrm>
            <a:custGeom>
              <a:avLst/>
              <a:gdLst/>
              <a:ahLst/>
              <a:cxnLst/>
              <a:rect l="l" t="t" r="r" b="b"/>
              <a:pathLst>
                <a:path w="593089">
                  <a:moveTo>
                    <a:pt x="0" y="0"/>
                  </a:moveTo>
                  <a:lnTo>
                    <a:pt x="586263" y="0"/>
                  </a:lnTo>
                  <a:lnTo>
                    <a:pt x="592613" y="0"/>
                  </a:lnTo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62032" y="4851604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0" y="54610"/>
                  </a:lnTo>
                  <a:lnTo>
                    <a:pt x="54610" y="27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61479" y="4878909"/>
              <a:ext cx="612775" cy="576580"/>
            </a:xfrm>
            <a:custGeom>
              <a:avLst/>
              <a:gdLst/>
              <a:ahLst/>
              <a:cxnLst/>
              <a:rect l="l" t="t" r="r" b="b"/>
              <a:pathLst>
                <a:path w="612775" h="576579">
                  <a:moveTo>
                    <a:pt x="0" y="0"/>
                  </a:moveTo>
                  <a:lnTo>
                    <a:pt x="607681" y="571768"/>
                  </a:lnTo>
                  <a:lnTo>
                    <a:pt x="612306" y="576120"/>
                  </a:lnTo>
                </a:path>
              </a:pathLst>
            </a:custGeom>
            <a:ln w="12699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58158" y="5438044"/>
              <a:ext cx="59055" cy="57785"/>
            </a:xfrm>
            <a:custGeom>
              <a:avLst/>
              <a:gdLst/>
              <a:ahLst/>
              <a:cxnLst/>
              <a:rect l="l" t="t" r="r" b="b"/>
              <a:pathLst>
                <a:path w="59055" h="57785">
                  <a:moveTo>
                    <a:pt x="37421" y="0"/>
                  </a:moveTo>
                  <a:lnTo>
                    <a:pt x="0" y="39772"/>
                  </a:lnTo>
                  <a:lnTo>
                    <a:pt x="58483" y="57308"/>
                  </a:lnTo>
                  <a:lnTo>
                    <a:pt x="37421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0016" y="157153"/>
            <a:ext cx="3891279" cy="5923915"/>
          </a:xfrm>
          <a:prstGeom prst="rect">
            <a:avLst/>
          </a:prstGeom>
          <a:ln w="12700">
            <a:solidFill>
              <a:srgbClr val="A5A5A5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40"/>
              </a:spcBef>
            </a:pPr>
            <a:r>
              <a:rPr sz="2800" u="sng" spc="-14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Application</a:t>
            </a:r>
            <a:r>
              <a:rPr sz="2800" u="sng" spc="-16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sng" spc="-2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Load</a:t>
            </a:r>
            <a:r>
              <a:rPr sz="2800" u="sng" spc="9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800" u="sng" spc="-1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Balancer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95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367030" marR="303530" indent="-227329">
              <a:lnSpc>
                <a:spcPts val="2610"/>
              </a:lnSpc>
              <a:buFont typeface="Arial MT"/>
              <a:buChar char="•"/>
              <a:tabLst>
                <a:tab pos="368300" algn="l"/>
              </a:tabLst>
            </a:pPr>
            <a:r>
              <a:rPr sz="2400" b="1" spc="-45" dirty="0">
                <a:solidFill>
                  <a:srgbClr val="444949"/>
                </a:solidFill>
                <a:latin typeface="Trebuchet MS"/>
                <a:cs typeface="Trebuchet MS"/>
              </a:rPr>
              <a:t>Protocolos</a:t>
            </a:r>
            <a:r>
              <a:rPr sz="2400" b="1" spc="-9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400" b="1" spc="110" dirty="0">
                <a:solidFill>
                  <a:srgbClr val="444949"/>
                </a:solidFill>
                <a:latin typeface="Trebuchet MS"/>
                <a:cs typeface="Trebuchet MS"/>
              </a:rPr>
              <a:t>HTTP</a:t>
            </a:r>
            <a:r>
              <a:rPr sz="2400" b="1" spc="-8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400" b="1" spc="-325" dirty="0">
                <a:solidFill>
                  <a:srgbClr val="444949"/>
                </a:solidFill>
                <a:latin typeface="Trebuchet MS"/>
                <a:cs typeface="Trebuchet MS"/>
              </a:rPr>
              <a:t>/ 	</a:t>
            </a:r>
            <a:r>
              <a:rPr sz="2400" b="1" spc="90" dirty="0">
                <a:solidFill>
                  <a:srgbClr val="444949"/>
                </a:solidFill>
                <a:latin typeface="Trebuchet MS"/>
                <a:cs typeface="Trebuchet MS"/>
              </a:rPr>
              <a:t>HTTPS</a:t>
            </a:r>
            <a:r>
              <a:rPr sz="2400" b="1" spc="-9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400" b="1" spc="-275" dirty="0">
                <a:solidFill>
                  <a:srgbClr val="444949"/>
                </a:solidFill>
                <a:latin typeface="Trebuchet MS"/>
                <a:cs typeface="Trebuchet MS"/>
              </a:rPr>
              <a:t>/</a:t>
            </a:r>
            <a:r>
              <a:rPr sz="2400" b="1" spc="-6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400" b="1" spc="75" dirty="0">
                <a:solidFill>
                  <a:srgbClr val="444949"/>
                </a:solidFill>
                <a:latin typeface="Trebuchet MS"/>
                <a:cs typeface="Trebuchet MS"/>
              </a:rPr>
              <a:t>gRPC</a:t>
            </a:r>
            <a:r>
              <a:rPr sz="2400" b="1" spc="-7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44949"/>
                </a:solidFill>
                <a:latin typeface="Trebuchet MS"/>
                <a:cs typeface="Trebuchet MS"/>
              </a:rPr>
              <a:t>(Capa</a:t>
            </a:r>
            <a:r>
              <a:rPr sz="2400" b="1" spc="-7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444949"/>
                </a:solidFill>
                <a:latin typeface="Trebuchet MS"/>
                <a:cs typeface="Trebuchet MS"/>
              </a:rPr>
              <a:t>7)</a:t>
            </a:r>
            <a:endParaRPr sz="2400">
              <a:latin typeface="Trebuchet MS"/>
              <a:cs typeface="Trebuchet MS"/>
            </a:endParaRPr>
          </a:p>
          <a:p>
            <a:pPr marL="367030" indent="-227329">
              <a:lnSpc>
                <a:spcPts val="2725"/>
              </a:lnSpc>
              <a:spcBef>
                <a:spcPts val="640"/>
              </a:spcBef>
              <a:buFont typeface="Arial MT"/>
              <a:buChar char="•"/>
              <a:tabLst>
                <a:tab pos="367030" algn="l"/>
              </a:tabLst>
            </a:pPr>
            <a:r>
              <a:rPr sz="240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Funciones</a:t>
            </a:r>
            <a:r>
              <a:rPr sz="2400" spc="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endParaRPr sz="2400">
              <a:latin typeface="Microsoft Sans Serif"/>
              <a:cs typeface="Microsoft Sans Serif"/>
            </a:endParaRPr>
          </a:p>
          <a:p>
            <a:pPr marL="368300">
              <a:lnSpc>
                <a:spcPts val="2725"/>
              </a:lnSpc>
            </a:pPr>
            <a:r>
              <a:rPr sz="2400" b="1" spc="-100" dirty="0">
                <a:solidFill>
                  <a:srgbClr val="444949"/>
                </a:solidFill>
                <a:latin typeface="Trebuchet MS"/>
                <a:cs typeface="Trebuchet MS"/>
              </a:rPr>
              <a:t>enrutamiento</a:t>
            </a:r>
            <a:r>
              <a:rPr sz="2400" b="1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400" b="1" spc="90" dirty="0">
                <a:solidFill>
                  <a:srgbClr val="444949"/>
                </a:solidFill>
                <a:latin typeface="Trebuchet MS"/>
                <a:cs typeface="Trebuchet MS"/>
              </a:rPr>
              <a:t>HTTP</a:t>
            </a:r>
            <a:endParaRPr sz="2400">
              <a:latin typeface="Trebuchet MS"/>
              <a:cs typeface="Trebuchet MS"/>
            </a:endParaRPr>
          </a:p>
          <a:p>
            <a:pPr marL="367030" indent="-227329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67030" algn="l"/>
              </a:tabLst>
            </a:pPr>
            <a:r>
              <a:rPr sz="2400" b="1" spc="215" dirty="0">
                <a:solidFill>
                  <a:srgbClr val="444949"/>
                </a:solidFill>
                <a:latin typeface="Trebuchet MS"/>
                <a:cs typeface="Trebuchet MS"/>
              </a:rPr>
              <a:t>DNS</a:t>
            </a:r>
            <a:r>
              <a:rPr sz="2400" b="1" spc="-4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400" b="1" spc="-95" dirty="0">
                <a:solidFill>
                  <a:srgbClr val="444949"/>
                </a:solidFill>
                <a:latin typeface="Trebuchet MS"/>
                <a:cs typeface="Trebuchet MS"/>
              </a:rPr>
              <a:t>estático</a:t>
            </a:r>
            <a:r>
              <a:rPr sz="2400" b="1" spc="-4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444949"/>
                </a:solidFill>
                <a:latin typeface="Trebuchet MS"/>
                <a:cs typeface="Trebuchet MS"/>
              </a:rPr>
              <a:t>(URL)</a:t>
            </a:r>
            <a:endParaRPr sz="2400">
              <a:latin typeface="Trebuchet MS"/>
              <a:cs typeface="Trebuchet MS"/>
            </a:endParaRPr>
          </a:p>
          <a:p>
            <a:pPr marL="942975">
              <a:lnSpc>
                <a:spcPct val="100000"/>
              </a:lnSpc>
              <a:spcBef>
                <a:spcPts val="153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HTTP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/</a:t>
            </a:r>
            <a:r>
              <a:rPr sz="1800" spc="-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HTTPS</a:t>
            </a:r>
            <a:endParaRPr sz="1800">
              <a:latin typeface="Calibri"/>
              <a:cs typeface="Calibri"/>
            </a:endParaRPr>
          </a:p>
          <a:p>
            <a:pPr marL="942975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/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gRPC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alibri"/>
              <a:cs typeface="Calibri"/>
            </a:endParaRPr>
          </a:p>
          <a:p>
            <a:pPr marL="194945" algn="ctr">
              <a:lnSpc>
                <a:spcPct val="100000"/>
              </a:lnSpc>
            </a:pP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ALB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3" name="object 6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2358" y="4582793"/>
            <a:ext cx="612000" cy="612000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8289294" y="2118904"/>
            <a:ext cx="3548379" cy="17767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10185" marR="920115" indent="-198120">
              <a:lnSpc>
                <a:spcPct val="72600"/>
              </a:lnSpc>
              <a:spcBef>
                <a:spcPts val="735"/>
              </a:spcBef>
              <a:buFont typeface="Arial MT"/>
              <a:buChar char="•"/>
              <a:tabLst>
                <a:tab pos="211454" algn="l"/>
              </a:tabLst>
            </a:pPr>
            <a:r>
              <a:rPr sz="1900" b="1" spc="-25" dirty="0">
                <a:solidFill>
                  <a:srgbClr val="444949"/>
                </a:solidFill>
                <a:latin typeface="Trebuchet MS"/>
                <a:cs typeface="Trebuchet MS"/>
              </a:rPr>
              <a:t>Protocolo</a:t>
            </a:r>
            <a:r>
              <a:rPr sz="190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spc="95" dirty="0">
                <a:solidFill>
                  <a:srgbClr val="444949"/>
                </a:solidFill>
                <a:latin typeface="Trebuchet MS"/>
                <a:cs typeface="Trebuchet MS"/>
              </a:rPr>
              <a:t>GENEVE</a:t>
            </a:r>
            <a:r>
              <a:rPr sz="190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spc="-65" dirty="0">
                <a:solidFill>
                  <a:srgbClr val="444949"/>
                </a:solidFill>
                <a:latin typeface="Trebuchet MS"/>
                <a:cs typeface="Trebuchet MS"/>
              </a:rPr>
              <a:t>en 	</a:t>
            </a:r>
            <a:r>
              <a:rPr sz="1900" b="1" spc="-85" dirty="0">
                <a:solidFill>
                  <a:srgbClr val="444949"/>
                </a:solidFill>
                <a:latin typeface="Trebuchet MS"/>
                <a:cs typeface="Trebuchet MS"/>
              </a:rPr>
              <a:t>paquetes</a:t>
            </a:r>
            <a:r>
              <a:rPr sz="1900" b="1" spc="-4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444949"/>
                </a:solidFill>
                <a:latin typeface="Trebuchet MS"/>
                <a:cs typeface="Trebuchet MS"/>
              </a:rPr>
              <a:t>IP</a:t>
            </a:r>
            <a:r>
              <a:rPr sz="1900" b="1" spc="-3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444949"/>
                </a:solidFill>
                <a:latin typeface="Trebuchet MS"/>
                <a:cs typeface="Trebuchet MS"/>
              </a:rPr>
              <a:t>(Capa</a:t>
            </a:r>
            <a:r>
              <a:rPr sz="1900" b="1" spc="-4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spc="-25" dirty="0">
                <a:solidFill>
                  <a:srgbClr val="444949"/>
                </a:solidFill>
                <a:latin typeface="Trebuchet MS"/>
                <a:cs typeface="Trebuchet MS"/>
              </a:rPr>
              <a:t>3)</a:t>
            </a:r>
            <a:endParaRPr sz="1900">
              <a:latin typeface="Trebuchet MS"/>
              <a:cs typeface="Trebuchet MS"/>
            </a:endParaRPr>
          </a:p>
          <a:p>
            <a:pPr marL="210820" indent="-198120">
              <a:lnSpc>
                <a:spcPts val="1930"/>
              </a:lnSpc>
              <a:spcBef>
                <a:spcPts val="250"/>
              </a:spcBef>
              <a:buFont typeface="Arial MT"/>
              <a:buChar char="•"/>
              <a:tabLst>
                <a:tab pos="210820" algn="l"/>
              </a:tabLst>
            </a:pPr>
            <a:r>
              <a:rPr sz="1900" b="1" spc="-50" dirty="0">
                <a:solidFill>
                  <a:srgbClr val="444949"/>
                </a:solidFill>
                <a:latin typeface="Trebuchet MS"/>
                <a:cs typeface="Trebuchet MS"/>
              </a:rPr>
              <a:t>Enrutar</a:t>
            </a:r>
            <a:r>
              <a:rPr sz="1900" b="1" spc="-9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spc="-105" dirty="0">
                <a:solidFill>
                  <a:srgbClr val="444949"/>
                </a:solidFill>
                <a:latin typeface="Trebuchet MS"/>
                <a:cs typeface="Trebuchet MS"/>
              </a:rPr>
              <a:t>el</a:t>
            </a:r>
            <a:r>
              <a:rPr sz="1900" b="1" spc="-4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spc="-75" dirty="0">
                <a:solidFill>
                  <a:srgbClr val="444949"/>
                </a:solidFill>
                <a:latin typeface="Trebuchet MS"/>
                <a:cs typeface="Trebuchet MS"/>
              </a:rPr>
              <a:t>tráfico</a:t>
            </a:r>
            <a:r>
              <a:rPr sz="1900" b="1" spc="-7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dirty="0">
                <a:solidFill>
                  <a:srgbClr val="444949"/>
                </a:solidFill>
                <a:latin typeface="Trebuchet MS"/>
                <a:cs typeface="Trebuchet MS"/>
              </a:rPr>
              <a:t>a</a:t>
            </a:r>
            <a:r>
              <a:rPr sz="1900" b="1" spc="-114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spc="-20" dirty="0">
                <a:solidFill>
                  <a:srgbClr val="444949"/>
                </a:solidFill>
                <a:latin typeface="Trebuchet MS"/>
                <a:cs typeface="Trebuchet MS"/>
              </a:rPr>
              <a:t>los</a:t>
            </a:r>
            <a:r>
              <a:rPr sz="1900" b="1" spc="-8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spc="-55" dirty="0">
                <a:solidFill>
                  <a:srgbClr val="444949"/>
                </a:solidFill>
                <a:latin typeface="Trebuchet MS"/>
                <a:cs typeface="Trebuchet MS"/>
              </a:rPr>
              <a:t>firewalls</a:t>
            </a:r>
            <a:endParaRPr sz="1900">
              <a:latin typeface="Trebuchet MS"/>
              <a:cs typeface="Trebuchet MS"/>
            </a:endParaRPr>
          </a:p>
          <a:p>
            <a:pPr marL="211454">
              <a:lnSpc>
                <a:spcPts val="1930"/>
              </a:lnSpc>
            </a:pPr>
            <a:r>
              <a:rPr sz="19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19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19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gestionas</a:t>
            </a:r>
            <a:r>
              <a:rPr sz="19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19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19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19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19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19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19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19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endParaRPr sz="1900">
              <a:latin typeface="Microsoft Sans Serif"/>
              <a:cs typeface="Microsoft Sans Serif"/>
            </a:endParaRPr>
          </a:p>
          <a:p>
            <a:pPr marL="210820" indent="-19812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210820" algn="l"/>
              </a:tabLst>
            </a:pPr>
            <a:r>
              <a:rPr sz="1900" b="1" spc="-45" dirty="0">
                <a:solidFill>
                  <a:srgbClr val="444949"/>
                </a:solidFill>
                <a:latin typeface="Trebuchet MS"/>
                <a:cs typeface="Trebuchet MS"/>
              </a:rPr>
              <a:t>Detección</a:t>
            </a:r>
            <a:r>
              <a:rPr sz="1900" b="1" spc="-7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1900" b="1" spc="-65" dirty="0">
                <a:solidFill>
                  <a:srgbClr val="444949"/>
                </a:solidFill>
                <a:latin typeface="Trebuchet MS"/>
                <a:cs typeface="Trebuchet MS"/>
              </a:rPr>
              <a:t>de </a:t>
            </a:r>
            <a:r>
              <a:rPr sz="1900" b="1" spc="-10" dirty="0">
                <a:solidFill>
                  <a:srgbClr val="444949"/>
                </a:solidFill>
                <a:latin typeface="Trebuchet MS"/>
                <a:cs typeface="Trebuchet MS"/>
              </a:rPr>
              <a:t>intrusos</a:t>
            </a:r>
            <a:endParaRPr sz="1900">
              <a:latin typeface="Trebuchet MS"/>
              <a:cs typeface="Trebuchet MS"/>
            </a:endParaRPr>
          </a:p>
          <a:p>
            <a:pPr marR="61594" algn="ctr">
              <a:lnSpc>
                <a:spcPct val="100000"/>
              </a:lnSpc>
              <a:spcBef>
                <a:spcPts val="1045"/>
              </a:spcBef>
            </a:pPr>
            <a:r>
              <a:rPr sz="1800" b="1" spc="-20" dirty="0">
                <a:solidFill>
                  <a:srgbClr val="444949"/>
                </a:solidFill>
                <a:latin typeface="Calibri"/>
                <a:cs typeface="Calibri"/>
              </a:rPr>
              <a:t>GWLB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¿Qué</a:t>
            </a:r>
            <a:r>
              <a:rPr spc="50" dirty="0"/>
              <a:t> </a:t>
            </a:r>
            <a:r>
              <a:rPr spc="-515" dirty="0"/>
              <a:t>es</a:t>
            </a:r>
            <a:r>
              <a:rPr spc="50" dirty="0"/>
              <a:t> </a:t>
            </a:r>
            <a:r>
              <a:rPr spc="-300" dirty="0"/>
              <a:t>un</a:t>
            </a:r>
            <a:r>
              <a:rPr spc="-215" dirty="0"/>
              <a:t> </a:t>
            </a:r>
            <a:r>
              <a:rPr dirty="0"/>
              <a:t>Auto</a:t>
            </a:r>
            <a:r>
              <a:rPr spc="-210" dirty="0"/>
              <a:t> </a:t>
            </a:r>
            <a:r>
              <a:rPr spc="-450" dirty="0"/>
              <a:t>Scaling</a:t>
            </a:r>
            <a:r>
              <a:rPr spc="50" dirty="0"/>
              <a:t> </a:t>
            </a:r>
            <a:r>
              <a:rPr spc="-365" dirty="0"/>
              <a:t>Group?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4730" y="1517079"/>
            <a:ext cx="10645140" cy="406019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27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vida</a:t>
            </a:r>
            <a:r>
              <a:rPr sz="23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real,</a:t>
            </a:r>
            <a:r>
              <a:rPr sz="23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carga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tus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sitios</a:t>
            </a:r>
            <a:r>
              <a:rPr sz="23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web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aplicaciones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puede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cambiar</a:t>
            </a:r>
            <a:endParaRPr sz="2300">
              <a:latin typeface="Microsoft Sans Serif"/>
              <a:cs typeface="Microsoft Sans Serif"/>
            </a:endParaRPr>
          </a:p>
          <a:p>
            <a:pPr marL="201930" indent="-18923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27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3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Cloud,</a:t>
            </a:r>
            <a:r>
              <a:rPr sz="23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puedes</a:t>
            </a:r>
            <a:r>
              <a:rPr sz="23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crear</a:t>
            </a:r>
            <a:r>
              <a:rPr sz="23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deshacerte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servidores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muy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rápidamente</a:t>
            </a:r>
            <a:endParaRPr sz="2300">
              <a:latin typeface="Microsoft Sans Serif"/>
              <a:cs typeface="Microsoft Sans Serif"/>
            </a:endParaRPr>
          </a:p>
          <a:p>
            <a:pPr marL="201930" indent="-18923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objetivo</a:t>
            </a:r>
            <a:r>
              <a:rPr sz="230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0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3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dirty="0">
                <a:solidFill>
                  <a:srgbClr val="444949"/>
                </a:solidFill>
                <a:latin typeface="Microsoft Sans Serif"/>
                <a:cs typeface="Microsoft Sans Serif"/>
              </a:rPr>
              <a:t>Auto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Scaling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Group</a:t>
            </a:r>
            <a:r>
              <a:rPr sz="23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(ASG)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es:</a:t>
            </a:r>
            <a:endParaRPr sz="2300">
              <a:latin typeface="Microsoft Sans Serif"/>
              <a:cs typeface="Microsoft Sans Serif"/>
            </a:endParaRPr>
          </a:p>
          <a:p>
            <a:pPr marL="658495" lvl="1" indent="-18923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58495" algn="l"/>
              </a:tabLst>
            </a:pPr>
            <a:r>
              <a:rPr sz="230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Escalar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3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fuera</a:t>
            </a:r>
            <a:r>
              <a:rPr sz="23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(añadir</a:t>
            </a:r>
            <a:r>
              <a:rPr sz="23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EC2)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adaptarse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9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aumento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carga</a:t>
            </a:r>
            <a:endParaRPr sz="2300">
              <a:latin typeface="Microsoft Sans Serif"/>
              <a:cs typeface="Microsoft Sans Serif"/>
            </a:endParaRPr>
          </a:p>
          <a:p>
            <a:pPr marL="659130" marR="250825" lvl="1" indent="-189865">
              <a:lnSpc>
                <a:spcPts val="2410"/>
              </a:lnSpc>
              <a:spcBef>
                <a:spcPts val="869"/>
              </a:spcBef>
              <a:buFont typeface="Arial MT"/>
              <a:buChar char="•"/>
              <a:tabLst>
                <a:tab pos="659130" algn="l"/>
              </a:tabLst>
            </a:pPr>
            <a:r>
              <a:rPr sz="230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Escalar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3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dentro</a:t>
            </a:r>
            <a:r>
              <a:rPr sz="23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(eliminar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EC2)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coincida</a:t>
            </a:r>
            <a:r>
              <a:rPr sz="23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23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disminución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0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carga</a:t>
            </a:r>
            <a:endParaRPr sz="2300">
              <a:latin typeface="Microsoft Sans Serif"/>
              <a:cs typeface="Microsoft Sans Serif"/>
            </a:endParaRPr>
          </a:p>
          <a:p>
            <a:pPr marL="658495" lvl="1" indent="-18923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58495" algn="l"/>
              </a:tabLst>
            </a:pPr>
            <a:r>
              <a:rPr sz="23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Asegurar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3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tenemos</a:t>
            </a:r>
            <a:r>
              <a:rPr sz="23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3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número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mínimo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máximo</a:t>
            </a:r>
            <a:r>
              <a:rPr sz="23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máquinas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3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funcionamiento</a:t>
            </a:r>
            <a:endParaRPr sz="2300">
              <a:latin typeface="Microsoft Sans Serif"/>
              <a:cs typeface="Microsoft Sans Serif"/>
            </a:endParaRPr>
          </a:p>
          <a:p>
            <a:pPr marL="658495" lvl="1" indent="-18923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58495" algn="l"/>
              </a:tabLst>
            </a:pPr>
            <a:r>
              <a:rPr sz="23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Registrar</a:t>
            </a:r>
            <a:r>
              <a:rPr sz="23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automáticamente</a:t>
            </a:r>
            <a:r>
              <a:rPr sz="23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nuevas</a:t>
            </a:r>
            <a:r>
              <a:rPr sz="23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3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3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3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23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endParaRPr sz="2300">
              <a:latin typeface="Microsoft Sans Serif"/>
              <a:cs typeface="Microsoft Sans Serif"/>
            </a:endParaRPr>
          </a:p>
          <a:p>
            <a:pPr marL="658495" lvl="1" indent="-18923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658495" algn="l"/>
              </a:tabLst>
            </a:pPr>
            <a:r>
              <a:rPr sz="23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Reemplazar</a:t>
            </a:r>
            <a:r>
              <a:rPr sz="23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40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23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3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3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mal</a:t>
            </a:r>
            <a:r>
              <a:rPr sz="23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estado</a:t>
            </a:r>
            <a:endParaRPr sz="2300">
              <a:latin typeface="Microsoft Sans Serif"/>
              <a:cs typeface="Microsoft Sans Serif"/>
            </a:endParaRPr>
          </a:p>
          <a:p>
            <a:pPr marL="201930" indent="-18923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dirty="0">
                <a:solidFill>
                  <a:srgbClr val="444949"/>
                </a:solidFill>
                <a:latin typeface="Microsoft Sans Serif"/>
                <a:cs typeface="Microsoft Sans Serif"/>
              </a:rPr>
              <a:t>Ahorro</a:t>
            </a:r>
            <a:r>
              <a:rPr sz="23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costes:</a:t>
            </a:r>
            <a:r>
              <a:rPr sz="23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sólo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</a:t>
            </a:r>
            <a:r>
              <a:rPr sz="23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9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capacidad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óptima</a:t>
            </a:r>
            <a:r>
              <a:rPr sz="23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(principio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del</a:t>
            </a:r>
            <a:r>
              <a:rPr sz="23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Cloud)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5092" y="286177"/>
            <a:ext cx="1160373" cy="1160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26534" y="3952034"/>
            <a:ext cx="10727690" cy="1710689"/>
          </a:xfrm>
          <a:custGeom>
            <a:avLst/>
            <a:gdLst/>
            <a:ahLst/>
            <a:cxnLst/>
            <a:rect l="l" t="t" r="r" b="b"/>
            <a:pathLst>
              <a:path w="10727690" h="1710689">
                <a:moveTo>
                  <a:pt x="855133" y="1282700"/>
                </a:moveTo>
                <a:lnTo>
                  <a:pt x="855133" y="1710267"/>
                </a:lnTo>
                <a:lnTo>
                  <a:pt x="0" y="855133"/>
                </a:lnTo>
                <a:lnTo>
                  <a:pt x="855133" y="0"/>
                </a:lnTo>
                <a:lnTo>
                  <a:pt x="855133" y="427566"/>
                </a:lnTo>
                <a:lnTo>
                  <a:pt x="9872132" y="427566"/>
                </a:lnTo>
                <a:lnTo>
                  <a:pt x="9872132" y="0"/>
                </a:lnTo>
                <a:lnTo>
                  <a:pt x="10727265" y="855133"/>
                </a:lnTo>
                <a:lnTo>
                  <a:pt x="9872132" y="1710267"/>
                </a:lnTo>
                <a:lnTo>
                  <a:pt x="9872132" y="1282700"/>
                </a:lnTo>
                <a:lnTo>
                  <a:pt x="855133" y="1282700"/>
                </a:lnTo>
                <a:close/>
              </a:path>
            </a:pathLst>
          </a:custGeom>
          <a:ln w="12700">
            <a:solidFill>
              <a:srgbClr val="F698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dirty="0"/>
              <a:t>Auto</a:t>
            </a:r>
            <a:r>
              <a:rPr spc="-290" dirty="0"/>
              <a:t> </a:t>
            </a:r>
            <a:r>
              <a:rPr spc="-450" dirty="0"/>
              <a:t>Scaling</a:t>
            </a:r>
            <a:r>
              <a:rPr spc="50" dirty="0"/>
              <a:t> </a:t>
            </a:r>
            <a:r>
              <a:rPr spc="-140" dirty="0"/>
              <a:t>Group</a:t>
            </a:r>
            <a:r>
              <a:rPr spc="-70" dirty="0"/>
              <a:t> </a:t>
            </a:r>
            <a:r>
              <a:rPr spc="-215" dirty="0"/>
              <a:t>(ASG)</a:t>
            </a:r>
            <a:r>
              <a:rPr spc="-70" dirty="0"/>
              <a:t> </a:t>
            </a:r>
            <a:r>
              <a:rPr spc="-325" dirty="0"/>
              <a:t>en</a:t>
            </a:r>
            <a:r>
              <a:rPr spc="-215" dirty="0"/>
              <a:t> </a:t>
            </a:r>
            <a:r>
              <a:rPr spc="-280" dirty="0"/>
              <a:t>AWS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2" y="4469758"/>
            <a:ext cx="1185545" cy="658495"/>
          </a:xfrm>
          <a:prstGeom prst="rect">
            <a:avLst/>
          </a:prstGeom>
          <a:solidFill>
            <a:srgbClr val="F69802"/>
          </a:solidFill>
          <a:ln w="12700">
            <a:solidFill>
              <a:srgbClr val="B46F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4125" y="4469758"/>
            <a:ext cx="1185545" cy="658495"/>
          </a:xfrm>
          <a:prstGeom prst="rect">
            <a:avLst/>
          </a:prstGeom>
          <a:solidFill>
            <a:srgbClr val="F69802"/>
          </a:solidFill>
          <a:ln w="12700">
            <a:solidFill>
              <a:srgbClr val="B46F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1878" y="4469758"/>
            <a:ext cx="1185545" cy="658495"/>
          </a:xfrm>
          <a:prstGeom prst="rect">
            <a:avLst/>
          </a:prstGeom>
          <a:solidFill>
            <a:srgbClr val="F69802"/>
          </a:solidFill>
          <a:ln w="12700">
            <a:solidFill>
              <a:srgbClr val="B46F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2023" y="3931928"/>
            <a:ext cx="7362190" cy="1196340"/>
            <a:chOff x="1782023" y="3931928"/>
            <a:chExt cx="7362190" cy="1196340"/>
          </a:xfrm>
        </p:grpSpPr>
        <p:sp>
          <p:nvSpPr>
            <p:cNvPr id="10" name="object 10"/>
            <p:cNvSpPr/>
            <p:nvPr/>
          </p:nvSpPr>
          <p:spPr>
            <a:xfrm>
              <a:off x="1785198" y="3935103"/>
              <a:ext cx="1144270" cy="271145"/>
            </a:xfrm>
            <a:custGeom>
              <a:avLst/>
              <a:gdLst/>
              <a:ahLst/>
              <a:cxnLst/>
              <a:rect l="l" t="t" r="r" b="b"/>
              <a:pathLst>
                <a:path w="1144270" h="271145">
                  <a:moveTo>
                    <a:pt x="0" y="270925"/>
                  </a:moveTo>
                  <a:lnTo>
                    <a:pt x="1774" y="218196"/>
                  </a:lnTo>
                  <a:lnTo>
                    <a:pt x="6612" y="175138"/>
                  </a:lnTo>
                  <a:lnTo>
                    <a:pt x="13788" y="146107"/>
                  </a:lnTo>
                  <a:lnTo>
                    <a:pt x="22576" y="135462"/>
                  </a:lnTo>
                  <a:lnTo>
                    <a:pt x="549553" y="135463"/>
                  </a:lnTo>
                  <a:lnTo>
                    <a:pt x="558340" y="124817"/>
                  </a:lnTo>
                  <a:lnTo>
                    <a:pt x="565516" y="95786"/>
                  </a:lnTo>
                  <a:lnTo>
                    <a:pt x="570354" y="52728"/>
                  </a:lnTo>
                  <a:lnTo>
                    <a:pt x="572129" y="0"/>
                  </a:lnTo>
                  <a:lnTo>
                    <a:pt x="573903" y="52728"/>
                  </a:lnTo>
                  <a:lnTo>
                    <a:pt x="578741" y="95786"/>
                  </a:lnTo>
                  <a:lnTo>
                    <a:pt x="585917" y="124817"/>
                  </a:lnTo>
                  <a:lnTo>
                    <a:pt x="594705" y="135463"/>
                  </a:lnTo>
                  <a:lnTo>
                    <a:pt x="1121682" y="135463"/>
                  </a:lnTo>
                  <a:lnTo>
                    <a:pt x="1130469" y="146108"/>
                  </a:lnTo>
                  <a:lnTo>
                    <a:pt x="1137645" y="175139"/>
                  </a:lnTo>
                  <a:lnTo>
                    <a:pt x="1142483" y="218197"/>
                  </a:lnTo>
                  <a:lnTo>
                    <a:pt x="1144258" y="270926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8674" y="4469759"/>
              <a:ext cx="1185545" cy="658495"/>
            </a:xfrm>
            <a:custGeom>
              <a:avLst/>
              <a:gdLst/>
              <a:ahLst/>
              <a:cxnLst/>
              <a:rect l="l" t="t" r="r" b="b"/>
              <a:pathLst>
                <a:path w="1185545" h="658495">
                  <a:moveTo>
                    <a:pt x="1185333" y="0"/>
                  </a:moveTo>
                  <a:lnTo>
                    <a:pt x="0" y="0"/>
                  </a:lnTo>
                  <a:lnTo>
                    <a:pt x="0" y="657886"/>
                  </a:lnTo>
                  <a:lnTo>
                    <a:pt x="1185333" y="657886"/>
                  </a:lnTo>
                  <a:lnTo>
                    <a:pt x="1185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29600" y="3422822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Tamaño</a:t>
            </a:r>
            <a:r>
              <a:rPr sz="1800" spc="-7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mínimo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27300" y="3088584"/>
            <a:ext cx="3810000" cy="196850"/>
          </a:xfrm>
          <a:custGeom>
            <a:avLst/>
            <a:gdLst/>
            <a:ahLst/>
            <a:cxnLst/>
            <a:rect l="l" t="t" r="r" b="b"/>
            <a:pathLst>
              <a:path w="3810000" h="196850">
                <a:moveTo>
                  <a:pt x="0" y="196528"/>
                </a:moveTo>
                <a:lnTo>
                  <a:pt x="1286" y="158279"/>
                </a:lnTo>
                <a:lnTo>
                  <a:pt x="4796" y="127044"/>
                </a:lnTo>
                <a:lnTo>
                  <a:pt x="10001" y="105986"/>
                </a:lnTo>
                <a:lnTo>
                  <a:pt x="16376" y="98264"/>
                </a:lnTo>
                <a:lnTo>
                  <a:pt x="1888577" y="98264"/>
                </a:lnTo>
                <a:lnTo>
                  <a:pt x="1894952" y="90541"/>
                </a:lnTo>
                <a:lnTo>
                  <a:pt x="1900157" y="69483"/>
                </a:lnTo>
                <a:lnTo>
                  <a:pt x="1903667" y="38248"/>
                </a:lnTo>
                <a:lnTo>
                  <a:pt x="1904954" y="0"/>
                </a:lnTo>
                <a:lnTo>
                  <a:pt x="1906241" y="38248"/>
                </a:lnTo>
                <a:lnTo>
                  <a:pt x="1909751" y="69483"/>
                </a:lnTo>
                <a:lnTo>
                  <a:pt x="1914957" y="90541"/>
                </a:lnTo>
                <a:lnTo>
                  <a:pt x="1921332" y="98264"/>
                </a:lnTo>
                <a:lnTo>
                  <a:pt x="3793531" y="98264"/>
                </a:lnTo>
                <a:lnTo>
                  <a:pt x="3799906" y="105986"/>
                </a:lnTo>
                <a:lnTo>
                  <a:pt x="3805111" y="127044"/>
                </a:lnTo>
                <a:lnTo>
                  <a:pt x="3808621" y="158279"/>
                </a:lnTo>
                <a:lnTo>
                  <a:pt x="3809908" y="196528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06040" y="2559374"/>
            <a:ext cx="314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Tamaño</a:t>
            </a:r>
            <a:r>
              <a:rPr sz="1800" spc="-5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real</a:t>
            </a:r>
            <a:r>
              <a:rPr sz="1800" spc="-5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/</a:t>
            </a:r>
            <a:r>
              <a:rPr sz="1800" spc="-5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Capacidad</a:t>
            </a:r>
            <a:r>
              <a:rPr sz="1800" spc="-5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deseada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27299" y="2010209"/>
            <a:ext cx="8517890" cy="333375"/>
          </a:xfrm>
          <a:custGeom>
            <a:avLst/>
            <a:gdLst/>
            <a:ahLst/>
            <a:cxnLst/>
            <a:rect l="l" t="t" r="r" b="b"/>
            <a:pathLst>
              <a:path w="8517890" h="333375">
                <a:moveTo>
                  <a:pt x="0" y="333030"/>
                </a:moveTo>
                <a:lnTo>
                  <a:pt x="2180" y="268214"/>
                </a:lnTo>
                <a:lnTo>
                  <a:pt x="8128" y="215286"/>
                </a:lnTo>
                <a:lnTo>
                  <a:pt x="16949" y="179600"/>
                </a:lnTo>
                <a:lnTo>
                  <a:pt x="27752" y="166515"/>
                </a:lnTo>
                <a:lnTo>
                  <a:pt x="4230935" y="166515"/>
                </a:lnTo>
                <a:lnTo>
                  <a:pt x="4241737" y="153429"/>
                </a:lnTo>
                <a:lnTo>
                  <a:pt x="4250557" y="117743"/>
                </a:lnTo>
                <a:lnTo>
                  <a:pt x="4256505" y="64815"/>
                </a:lnTo>
                <a:lnTo>
                  <a:pt x="4258685" y="0"/>
                </a:lnTo>
                <a:lnTo>
                  <a:pt x="4260866" y="64815"/>
                </a:lnTo>
                <a:lnTo>
                  <a:pt x="4266813" y="117743"/>
                </a:lnTo>
                <a:lnTo>
                  <a:pt x="4275634" y="153429"/>
                </a:lnTo>
                <a:lnTo>
                  <a:pt x="4286436" y="166515"/>
                </a:lnTo>
                <a:lnTo>
                  <a:pt x="8489619" y="166515"/>
                </a:lnTo>
                <a:lnTo>
                  <a:pt x="8500421" y="179600"/>
                </a:lnTo>
                <a:lnTo>
                  <a:pt x="8509242" y="215286"/>
                </a:lnTo>
                <a:lnTo>
                  <a:pt x="8515189" y="268214"/>
                </a:lnTo>
                <a:lnTo>
                  <a:pt x="8517370" y="333030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94215" y="1468704"/>
            <a:ext cx="1557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Tamaño</a:t>
            </a:r>
            <a:r>
              <a:rPr sz="1800" spc="-7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máximo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58674" y="4469758"/>
            <a:ext cx="1185545" cy="658495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279477" y="4469760"/>
            <a:ext cx="1185545" cy="658495"/>
          </a:xfrm>
          <a:custGeom>
            <a:avLst/>
            <a:gdLst/>
            <a:ahLst/>
            <a:cxnLst/>
            <a:rect l="l" t="t" r="r" b="b"/>
            <a:pathLst>
              <a:path w="1185545" h="658495">
                <a:moveTo>
                  <a:pt x="1185333" y="0"/>
                </a:moveTo>
                <a:lnTo>
                  <a:pt x="0" y="0"/>
                </a:lnTo>
                <a:lnTo>
                  <a:pt x="0" y="657886"/>
                </a:lnTo>
                <a:lnTo>
                  <a:pt x="1185333" y="657886"/>
                </a:lnTo>
                <a:lnTo>
                  <a:pt x="1185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279477" y="4469759"/>
            <a:ext cx="1185545" cy="658495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25177" y="4469759"/>
            <a:ext cx="1185545" cy="658495"/>
          </a:xfrm>
          <a:custGeom>
            <a:avLst/>
            <a:gdLst/>
            <a:ahLst/>
            <a:cxnLst/>
            <a:rect l="l" t="t" r="r" b="b"/>
            <a:pathLst>
              <a:path w="1185545" h="658495">
                <a:moveTo>
                  <a:pt x="1185333" y="0"/>
                </a:moveTo>
                <a:lnTo>
                  <a:pt x="0" y="0"/>
                </a:lnTo>
                <a:lnTo>
                  <a:pt x="0" y="657886"/>
                </a:lnTo>
                <a:lnTo>
                  <a:pt x="1185333" y="657886"/>
                </a:lnTo>
                <a:lnTo>
                  <a:pt x="1185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25177" y="4469758"/>
            <a:ext cx="1185545" cy="658495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25178" y="3927765"/>
            <a:ext cx="3810000" cy="196850"/>
          </a:xfrm>
          <a:custGeom>
            <a:avLst/>
            <a:gdLst/>
            <a:ahLst/>
            <a:cxnLst/>
            <a:rect l="l" t="t" r="r" b="b"/>
            <a:pathLst>
              <a:path w="3810000" h="196850">
                <a:moveTo>
                  <a:pt x="0" y="196528"/>
                </a:moveTo>
                <a:lnTo>
                  <a:pt x="1286" y="158279"/>
                </a:lnTo>
                <a:lnTo>
                  <a:pt x="4796" y="127044"/>
                </a:lnTo>
                <a:lnTo>
                  <a:pt x="10001" y="105986"/>
                </a:lnTo>
                <a:lnTo>
                  <a:pt x="16376" y="98264"/>
                </a:lnTo>
                <a:lnTo>
                  <a:pt x="1888577" y="98264"/>
                </a:lnTo>
                <a:lnTo>
                  <a:pt x="1894952" y="90541"/>
                </a:lnTo>
                <a:lnTo>
                  <a:pt x="1900157" y="69483"/>
                </a:lnTo>
                <a:lnTo>
                  <a:pt x="1903667" y="38248"/>
                </a:lnTo>
                <a:lnTo>
                  <a:pt x="1904954" y="0"/>
                </a:lnTo>
                <a:lnTo>
                  <a:pt x="1906241" y="38248"/>
                </a:lnTo>
                <a:lnTo>
                  <a:pt x="1909751" y="69483"/>
                </a:lnTo>
                <a:lnTo>
                  <a:pt x="1914957" y="90541"/>
                </a:lnTo>
                <a:lnTo>
                  <a:pt x="1921332" y="98264"/>
                </a:lnTo>
                <a:lnTo>
                  <a:pt x="3793531" y="98264"/>
                </a:lnTo>
                <a:lnTo>
                  <a:pt x="3799906" y="105986"/>
                </a:lnTo>
                <a:lnTo>
                  <a:pt x="3805111" y="127044"/>
                </a:lnTo>
                <a:lnTo>
                  <a:pt x="3808621" y="158279"/>
                </a:lnTo>
                <a:lnTo>
                  <a:pt x="3809908" y="196528"/>
                </a:lnTo>
              </a:path>
            </a:pathLst>
          </a:custGeom>
          <a:ln w="6350">
            <a:solidFill>
              <a:srgbClr val="4449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34664" y="3374820"/>
            <a:ext cx="402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Reducción</a:t>
            </a:r>
            <a:r>
              <a:rPr sz="1800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la</a:t>
            </a:r>
            <a:r>
              <a:rPr sz="18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escala</a:t>
            </a:r>
            <a:r>
              <a:rPr sz="1800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según</a:t>
            </a:r>
            <a:r>
              <a:rPr sz="1800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sea</a:t>
            </a:r>
            <a:r>
              <a:rPr sz="18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necesario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61875" y="5222645"/>
            <a:ext cx="3879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44949"/>
                </a:solidFill>
                <a:latin typeface="Calibri"/>
                <a:cs typeface="Calibri"/>
              </a:rPr>
              <a:t>AUTO</a:t>
            </a:r>
            <a:r>
              <a:rPr sz="3200" b="1" spc="-10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44949"/>
                </a:solidFill>
                <a:latin typeface="Calibri"/>
                <a:cs typeface="Calibri"/>
              </a:rPr>
              <a:t>SCALING</a:t>
            </a:r>
            <a:r>
              <a:rPr sz="3200" b="1" spc="-10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444949"/>
                </a:solidFill>
                <a:latin typeface="Calibri"/>
                <a:cs typeface="Calibri"/>
              </a:rPr>
              <a:t>GROUP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20184" y="4217258"/>
            <a:ext cx="10740390" cy="1723389"/>
            <a:chOff x="620184" y="4217258"/>
            <a:chExt cx="10740390" cy="1723389"/>
          </a:xfrm>
        </p:grpSpPr>
        <p:sp>
          <p:nvSpPr>
            <p:cNvPr id="5" name="object 5"/>
            <p:cNvSpPr/>
            <p:nvPr/>
          </p:nvSpPr>
          <p:spPr>
            <a:xfrm>
              <a:off x="626534" y="4223608"/>
              <a:ext cx="10727690" cy="1710689"/>
            </a:xfrm>
            <a:custGeom>
              <a:avLst/>
              <a:gdLst/>
              <a:ahLst/>
              <a:cxnLst/>
              <a:rect l="l" t="t" r="r" b="b"/>
              <a:pathLst>
                <a:path w="10727690" h="1710689">
                  <a:moveTo>
                    <a:pt x="855133" y="1282700"/>
                  </a:moveTo>
                  <a:lnTo>
                    <a:pt x="855133" y="1710267"/>
                  </a:lnTo>
                  <a:lnTo>
                    <a:pt x="0" y="855133"/>
                  </a:lnTo>
                  <a:lnTo>
                    <a:pt x="855133" y="0"/>
                  </a:lnTo>
                  <a:lnTo>
                    <a:pt x="855133" y="427566"/>
                  </a:lnTo>
                  <a:lnTo>
                    <a:pt x="9872132" y="427566"/>
                  </a:lnTo>
                  <a:lnTo>
                    <a:pt x="9872132" y="0"/>
                  </a:lnTo>
                  <a:lnTo>
                    <a:pt x="10727265" y="855133"/>
                  </a:lnTo>
                  <a:lnTo>
                    <a:pt x="9872132" y="1710267"/>
                  </a:lnTo>
                  <a:lnTo>
                    <a:pt x="9872132" y="1282700"/>
                  </a:lnTo>
                  <a:lnTo>
                    <a:pt x="855133" y="128270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2" y="4741333"/>
              <a:ext cx="1185545" cy="658495"/>
            </a:xfrm>
            <a:custGeom>
              <a:avLst/>
              <a:gdLst/>
              <a:ahLst/>
              <a:cxnLst/>
              <a:rect l="l" t="t" r="r" b="b"/>
              <a:pathLst>
                <a:path w="1185545" h="658495">
                  <a:moveTo>
                    <a:pt x="1185333" y="0"/>
                  </a:moveTo>
                  <a:lnTo>
                    <a:pt x="0" y="0"/>
                  </a:lnTo>
                  <a:lnTo>
                    <a:pt x="0" y="657886"/>
                  </a:lnTo>
                  <a:lnTo>
                    <a:pt x="1185333" y="657886"/>
                  </a:lnTo>
                  <a:lnTo>
                    <a:pt x="1185333" y="0"/>
                  </a:lnTo>
                  <a:close/>
                </a:path>
              </a:pathLst>
            </a:custGeom>
            <a:solidFill>
              <a:srgbClr val="F698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dirty="0"/>
              <a:t>Auto</a:t>
            </a:r>
            <a:r>
              <a:rPr spc="-190" dirty="0"/>
              <a:t> </a:t>
            </a:r>
            <a:r>
              <a:rPr spc="-450" dirty="0"/>
              <a:t>Scaling</a:t>
            </a:r>
            <a:r>
              <a:rPr spc="50" dirty="0"/>
              <a:t> </a:t>
            </a:r>
            <a:r>
              <a:rPr spc="-140" dirty="0"/>
              <a:t>Group</a:t>
            </a:r>
            <a:r>
              <a:rPr spc="-15" dirty="0"/>
              <a:t> </a:t>
            </a:r>
            <a:r>
              <a:rPr spc="-325" dirty="0"/>
              <a:t>en</a:t>
            </a:r>
            <a:r>
              <a:rPr spc="-215" dirty="0"/>
              <a:t> </a:t>
            </a:r>
            <a:r>
              <a:rPr spc="-254" dirty="0"/>
              <a:t>AWS</a:t>
            </a:r>
            <a:r>
              <a:rPr spc="-20" dirty="0"/>
              <a:t> </a:t>
            </a:r>
            <a:r>
              <a:rPr spc="-265" dirty="0"/>
              <a:t>con</a:t>
            </a:r>
            <a:r>
              <a:rPr spc="-15" dirty="0"/>
              <a:t> </a:t>
            </a:r>
            <a:r>
              <a:rPr spc="-330" dirty="0"/>
              <a:t>Load</a:t>
            </a:r>
            <a:r>
              <a:rPr spc="35" dirty="0"/>
              <a:t> </a:t>
            </a:r>
            <a:r>
              <a:rPr spc="-385" dirty="0"/>
              <a:t>Balancer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48002" y="4741333"/>
            <a:ext cx="1185545" cy="658495"/>
          </a:xfrm>
          <a:prstGeom prst="rect">
            <a:avLst/>
          </a:prstGeom>
          <a:ln w="12700">
            <a:solidFill>
              <a:srgbClr val="B46F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44125" y="4741333"/>
            <a:ext cx="1185545" cy="658495"/>
          </a:xfrm>
          <a:custGeom>
            <a:avLst/>
            <a:gdLst/>
            <a:ahLst/>
            <a:cxnLst/>
            <a:rect l="l" t="t" r="r" b="b"/>
            <a:pathLst>
              <a:path w="1185545" h="658495">
                <a:moveTo>
                  <a:pt x="1185333" y="0"/>
                </a:moveTo>
                <a:lnTo>
                  <a:pt x="0" y="0"/>
                </a:lnTo>
                <a:lnTo>
                  <a:pt x="0" y="657886"/>
                </a:lnTo>
                <a:lnTo>
                  <a:pt x="1185333" y="657886"/>
                </a:lnTo>
                <a:lnTo>
                  <a:pt x="1185333" y="0"/>
                </a:lnTo>
                <a:close/>
              </a:path>
            </a:pathLst>
          </a:custGeom>
          <a:solidFill>
            <a:srgbClr val="F698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44125" y="4741333"/>
            <a:ext cx="1185545" cy="658495"/>
          </a:xfrm>
          <a:prstGeom prst="rect">
            <a:avLst/>
          </a:prstGeom>
          <a:ln w="12700">
            <a:solidFill>
              <a:srgbClr val="B46F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51878" y="4741333"/>
            <a:ext cx="1185545" cy="658495"/>
          </a:xfrm>
          <a:custGeom>
            <a:avLst/>
            <a:gdLst/>
            <a:ahLst/>
            <a:cxnLst/>
            <a:rect l="l" t="t" r="r" b="b"/>
            <a:pathLst>
              <a:path w="1185545" h="658495">
                <a:moveTo>
                  <a:pt x="1185333" y="0"/>
                </a:moveTo>
                <a:lnTo>
                  <a:pt x="0" y="0"/>
                </a:lnTo>
                <a:lnTo>
                  <a:pt x="0" y="657886"/>
                </a:lnTo>
                <a:lnTo>
                  <a:pt x="1185333" y="657886"/>
                </a:lnTo>
                <a:lnTo>
                  <a:pt x="1185333" y="0"/>
                </a:lnTo>
                <a:close/>
              </a:path>
            </a:pathLst>
          </a:custGeom>
          <a:solidFill>
            <a:srgbClr val="F698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51878" y="4741333"/>
            <a:ext cx="1185545" cy="658495"/>
          </a:xfrm>
          <a:prstGeom prst="rect">
            <a:avLst/>
          </a:prstGeom>
          <a:ln w="12700">
            <a:solidFill>
              <a:srgbClr val="B46F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8674" y="4741333"/>
            <a:ext cx="1185545" cy="658495"/>
          </a:xfrm>
          <a:custGeom>
            <a:avLst/>
            <a:gdLst/>
            <a:ahLst/>
            <a:cxnLst/>
            <a:rect l="l" t="t" r="r" b="b"/>
            <a:pathLst>
              <a:path w="1185545" h="658495">
                <a:moveTo>
                  <a:pt x="1185333" y="0"/>
                </a:moveTo>
                <a:lnTo>
                  <a:pt x="0" y="0"/>
                </a:lnTo>
                <a:lnTo>
                  <a:pt x="0" y="657886"/>
                </a:lnTo>
                <a:lnTo>
                  <a:pt x="1185333" y="657886"/>
                </a:lnTo>
                <a:lnTo>
                  <a:pt x="1185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58674" y="4741333"/>
            <a:ext cx="1185545" cy="658495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79477" y="4741333"/>
            <a:ext cx="1185545" cy="658495"/>
          </a:xfrm>
          <a:custGeom>
            <a:avLst/>
            <a:gdLst/>
            <a:ahLst/>
            <a:cxnLst/>
            <a:rect l="l" t="t" r="r" b="b"/>
            <a:pathLst>
              <a:path w="1185545" h="658495">
                <a:moveTo>
                  <a:pt x="1185333" y="0"/>
                </a:moveTo>
                <a:lnTo>
                  <a:pt x="0" y="0"/>
                </a:lnTo>
                <a:lnTo>
                  <a:pt x="0" y="657886"/>
                </a:lnTo>
                <a:lnTo>
                  <a:pt x="1185333" y="657886"/>
                </a:lnTo>
                <a:lnTo>
                  <a:pt x="1185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79477" y="4741334"/>
            <a:ext cx="1185545" cy="658495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5177" y="4741333"/>
            <a:ext cx="1185545" cy="658495"/>
          </a:xfrm>
          <a:custGeom>
            <a:avLst/>
            <a:gdLst/>
            <a:ahLst/>
            <a:cxnLst/>
            <a:rect l="l" t="t" r="r" b="b"/>
            <a:pathLst>
              <a:path w="1185545" h="658495">
                <a:moveTo>
                  <a:pt x="1185333" y="0"/>
                </a:moveTo>
                <a:lnTo>
                  <a:pt x="0" y="0"/>
                </a:lnTo>
                <a:lnTo>
                  <a:pt x="0" y="657886"/>
                </a:lnTo>
                <a:lnTo>
                  <a:pt x="1185333" y="657886"/>
                </a:lnTo>
                <a:lnTo>
                  <a:pt x="11853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25177" y="4741333"/>
            <a:ext cx="1185545" cy="658495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 marR="171450" indent="-240029">
              <a:lnSpc>
                <a:spcPct val="106500"/>
              </a:lnSpc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Instancia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1875" y="5494219"/>
            <a:ext cx="3879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44949"/>
                </a:solidFill>
                <a:latin typeface="Calibri"/>
                <a:cs typeface="Calibri"/>
              </a:rPr>
              <a:t>AUTO</a:t>
            </a:r>
            <a:r>
              <a:rPr sz="3200" b="1" spc="-10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444949"/>
                </a:solidFill>
                <a:latin typeface="Calibri"/>
                <a:cs typeface="Calibri"/>
              </a:rPr>
              <a:t>SCALING</a:t>
            </a:r>
            <a:r>
              <a:rPr sz="3200" b="1" spc="-10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444949"/>
                </a:solidFill>
                <a:latin typeface="Calibri"/>
                <a:cs typeface="Calibri"/>
              </a:rPr>
              <a:t>GROUP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36793" y="3219154"/>
            <a:ext cx="7581265" cy="1523365"/>
            <a:chOff x="2336793" y="3219154"/>
            <a:chExt cx="7581265" cy="1523365"/>
          </a:xfrm>
        </p:grpSpPr>
        <p:sp>
          <p:nvSpPr>
            <p:cNvPr id="21" name="object 21"/>
            <p:cNvSpPr/>
            <p:nvPr/>
          </p:nvSpPr>
          <p:spPr>
            <a:xfrm>
              <a:off x="2363373" y="3222329"/>
              <a:ext cx="3174365" cy="1506855"/>
            </a:xfrm>
            <a:custGeom>
              <a:avLst/>
              <a:gdLst/>
              <a:ahLst/>
              <a:cxnLst/>
              <a:rect l="l" t="t" r="r" b="b"/>
              <a:pathLst>
                <a:path w="3174365" h="1506854">
                  <a:moveTo>
                    <a:pt x="3173838" y="0"/>
                  </a:moveTo>
                  <a:lnTo>
                    <a:pt x="2868" y="1505027"/>
                  </a:lnTo>
                  <a:lnTo>
                    <a:pt x="0" y="1506389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36793" y="4717291"/>
              <a:ext cx="31115" cy="24765"/>
            </a:xfrm>
            <a:custGeom>
              <a:avLst/>
              <a:gdLst/>
              <a:ahLst/>
              <a:cxnLst/>
              <a:rect l="l" t="t" r="r" b="b"/>
              <a:pathLst>
                <a:path w="31114" h="24764">
                  <a:moveTo>
                    <a:pt x="18812" y="0"/>
                  </a:moveTo>
                  <a:lnTo>
                    <a:pt x="0" y="24041"/>
                  </a:lnTo>
                  <a:lnTo>
                    <a:pt x="30520" y="24667"/>
                  </a:lnTo>
                  <a:lnTo>
                    <a:pt x="18812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5144" y="3374729"/>
              <a:ext cx="2025014" cy="1350645"/>
            </a:xfrm>
            <a:custGeom>
              <a:avLst/>
              <a:gdLst/>
              <a:ahLst/>
              <a:cxnLst/>
              <a:rect l="l" t="t" r="r" b="b"/>
              <a:pathLst>
                <a:path w="2025014" h="1350645">
                  <a:moveTo>
                    <a:pt x="2024465" y="0"/>
                  </a:moveTo>
                  <a:lnTo>
                    <a:pt x="2641" y="1348517"/>
                  </a:lnTo>
                  <a:lnTo>
                    <a:pt x="0" y="1350278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40668" y="4714824"/>
              <a:ext cx="30480" cy="26670"/>
            </a:xfrm>
            <a:custGeom>
              <a:avLst/>
              <a:gdLst/>
              <a:ahLst/>
              <a:cxnLst/>
              <a:rect l="l" t="t" r="r" b="b"/>
              <a:pathLst>
                <a:path w="30479" h="26670">
                  <a:moveTo>
                    <a:pt x="15140" y="0"/>
                  </a:moveTo>
                  <a:lnTo>
                    <a:pt x="0" y="26508"/>
                  </a:lnTo>
                  <a:lnTo>
                    <a:pt x="30292" y="22715"/>
                  </a:lnTo>
                  <a:lnTo>
                    <a:pt x="1514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61459" y="3469966"/>
              <a:ext cx="876935" cy="1247775"/>
            </a:xfrm>
            <a:custGeom>
              <a:avLst/>
              <a:gdLst/>
              <a:ahLst/>
              <a:cxnLst/>
              <a:rect l="l" t="t" r="r" b="b"/>
              <a:pathLst>
                <a:path w="876935" h="1247775">
                  <a:moveTo>
                    <a:pt x="876316" y="0"/>
                  </a:moveTo>
                  <a:lnTo>
                    <a:pt x="1825" y="1244693"/>
                  </a:lnTo>
                  <a:lnTo>
                    <a:pt x="0" y="1247291"/>
                  </a:lnTo>
                </a:path>
              </a:pathLst>
            </a:custGeom>
            <a:ln w="6349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44545" y="4711142"/>
              <a:ext cx="27305" cy="30480"/>
            </a:xfrm>
            <a:custGeom>
              <a:avLst/>
              <a:gdLst/>
              <a:ahLst/>
              <a:cxnLst/>
              <a:rect l="l" t="t" r="r" b="b"/>
              <a:pathLst>
                <a:path w="27304" h="30479">
                  <a:moveTo>
                    <a:pt x="4526" y="0"/>
                  </a:moveTo>
                  <a:lnTo>
                    <a:pt x="0" y="30190"/>
                  </a:lnTo>
                  <a:lnTo>
                    <a:pt x="26868" y="15697"/>
                  </a:lnTo>
                  <a:lnTo>
                    <a:pt x="4526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30442" y="3481190"/>
              <a:ext cx="772160" cy="1235710"/>
            </a:xfrm>
            <a:custGeom>
              <a:avLst/>
              <a:gdLst/>
              <a:ahLst/>
              <a:cxnLst/>
              <a:rect l="l" t="t" r="r" b="b"/>
              <a:pathLst>
                <a:path w="772159" h="1235710">
                  <a:moveTo>
                    <a:pt x="0" y="0"/>
                  </a:moveTo>
                  <a:lnTo>
                    <a:pt x="770127" y="1232498"/>
                  </a:lnTo>
                  <a:lnTo>
                    <a:pt x="771810" y="1235190"/>
                  </a:lnTo>
                </a:path>
              </a:pathLst>
            </a:custGeom>
            <a:ln w="6350">
              <a:solidFill>
                <a:srgbClr val="44494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91796" y="4710941"/>
              <a:ext cx="26670" cy="30480"/>
            </a:xfrm>
            <a:custGeom>
              <a:avLst/>
              <a:gdLst/>
              <a:ahLst/>
              <a:cxnLst/>
              <a:rect l="l" t="t" r="r" b="b"/>
              <a:pathLst>
                <a:path w="26670" h="30479">
                  <a:moveTo>
                    <a:pt x="23155" y="0"/>
                  </a:moveTo>
                  <a:lnTo>
                    <a:pt x="0" y="14469"/>
                  </a:lnTo>
                  <a:lnTo>
                    <a:pt x="26047" y="30391"/>
                  </a:lnTo>
                  <a:lnTo>
                    <a:pt x="23155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48986" y="3374729"/>
              <a:ext cx="1978660" cy="1350645"/>
            </a:xfrm>
            <a:custGeom>
              <a:avLst/>
              <a:gdLst/>
              <a:ahLst/>
              <a:cxnLst/>
              <a:rect l="l" t="t" r="r" b="b"/>
              <a:pathLst>
                <a:path w="1978659" h="1350645">
                  <a:moveTo>
                    <a:pt x="0" y="0"/>
                  </a:moveTo>
                  <a:lnTo>
                    <a:pt x="1975432" y="1348227"/>
                  </a:lnTo>
                  <a:lnTo>
                    <a:pt x="1978054" y="1350017"/>
                  </a:lnTo>
                </a:path>
              </a:pathLst>
            </a:custGeom>
            <a:ln w="6349">
              <a:solidFill>
                <a:srgbClr val="44494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21092" y="4714664"/>
              <a:ext cx="30480" cy="26670"/>
            </a:xfrm>
            <a:custGeom>
              <a:avLst/>
              <a:gdLst/>
              <a:ahLst/>
              <a:cxnLst/>
              <a:rect l="l" t="t" r="r" b="b"/>
              <a:pathLst>
                <a:path w="30479" h="26670">
                  <a:moveTo>
                    <a:pt x="15392" y="0"/>
                  </a:moveTo>
                  <a:lnTo>
                    <a:pt x="0" y="22552"/>
                  </a:lnTo>
                  <a:lnTo>
                    <a:pt x="30250" y="26668"/>
                  </a:lnTo>
                  <a:lnTo>
                    <a:pt x="15392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17511" y="3222329"/>
              <a:ext cx="3174365" cy="1506855"/>
            </a:xfrm>
            <a:custGeom>
              <a:avLst/>
              <a:gdLst/>
              <a:ahLst/>
              <a:cxnLst/>
              <a:rect l="l" t="t" r="r" b="b"/>
              <a:pathLst>
                <a:path w="3174365" h="1506854">
                  <a:moveTo>
                    <a:pt x="0" y="0"/>
                  </a:moveTo>
                  <a:lnTo>
                    <a:pt x="3170970" y="1505026"/>
                  </a:lnTo>
                  <a:lnTo>
                    <a:pt x="3173838" y="1506388"/>
                  </a:lnTo>
                </a:path>
              </a:pathLst>
            </a:custGeom>
            <a:ln w="6350">
              <a:solidFill>
                <a:srgbClr val="44494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887407" y="4717290"/>
              <a:ext cx="31115" cy="24765"/>
            </a:xfrm>
            <a:custGeom>
              <a:avLst/>
              <a:gdLst/>
              <a:ahLst/>
              <a:cxnLst/>
              <a:rect l="l" t="t" r="r" b="b"/>
              <a:pathLst>
                <a:path w="31115" h="24764">
                  <a:moveTo>
                    <a:pt x="11708" y="0"/>
                  </a:moveTo>
                  <a:lnTo>
                    <a:pt x="0" y="24668"/>
                  </a:lnTo>
                  <a:lnTo>
                    <a:pt x="30521" y="24042"/>
                  </a:lnTo>
                  <a:lnTo>
                    <a:pt x="11708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632460" y="1440201"/>
            <a:ext cx="999490" cy="758190"/>
            <a:chOff x="5632460" y="1440201"/>
            <a:chExt cx="999490" cy="758190"/>
          </a:xfrm>
        </p:grpSpPr>
        <p:sp>
          <p:nvSpPr>
            <p:cNvPr id="34" name="object 34"/>
            <p:cNvSpPr/>
            <p:nvPr/>
          </p:nvSpPr>
          <p:spPr>
            <a:xfrm>
              <a:off x="5638810" y="1446551"/>
              <a:ext cx="986790" cy="745490"/>
            </a:xfrm>
            <a:custGeom>
              <a:avLst/>
              <a:gdLst/>
              <a:ahLst/>
              <a:cxnLst/>
              <a:rect l="l" t="t" r="r" b="b"/>
              <a:pathLst>
                <a:path w="986790" h="745489">
                  <a:moveTo>
                    <a:pt x="986367" y="372534"/>
                  </a:moveTo>
                  <a:lnTo>
                    <a:pt x="0" y="372534"/>
                  </a:lnTo>
                  <a:lnTo>
                    <a:pt x="493184" y="745067"/>
                  </a:lnTo>
                  <a:lnTo>
                    <a:pt x="986367" y="372534"/>
                  </a:lnTo>
                  <a:close/>
                </a:path>
                <a:path w="986790" h="745489">
                  <a:moveTo>
                    <a:pt x="739775" y="0"/>
                  </a:moveTo>
                  <a:lnTo>
                    <a:pt x="246592" y="0"/>
                  </a:lnTo>
                  <a:lnTo>
                    <a:pt x="246592" y="372534"/>
                  </a:lnTo>
                  <a:lnTo>
                    <a:pt x="739775" y="372534"/>
                  </a:lnTo>
                  <a:lnTo>
                    <a:pt x="739775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8810" y="1446551"/>
              <a:ext cx="986790" cy="745490"/>
            </a:xfrm>
            <a:custGeom>
              <a:avLst/>
              <a:gdLst/>
              <a:ahLst/>
              <a:cxnLst/>
              <a:rect l="l" t="t" r="r" b="b"/>
              <a:pathLst>
                <a:path w="986790" h="745489">
                  <a:moveTo>
                    <a:pt x="0" y="372534"/>
                  </a:moveTo>
                  <a:lnTo>
                    <a:pt x="246591" y="372534"/>
                  </a:lnTo>
                  <a:lnTo>
                    <a:pt x="246591" y="0"/>
                  </a:lnTo>
                  <a:lnTo>
                    <a:pt x="739775" y="0"/>
                  </a:lnTo>
                  <a:lnTo>
                    <a:pt x="739775" y="372534"/>
                  </a:lnTo>
                  <a:lnTo>
                    <a:pt x="986366" y="372534"/>
                  </a:lnTo>
                  <a:lnTo>
                    <a:pt x="493184" y="745066"/>
                  </a:lnTo>
                  <a:lnTo>
                    <a:pt x="0" y="372534"/>
                  </a:lnTo>
                  <a:close/>
                </a:path>
              </a:pathLst>
            </a:custGeom>
            <a:ln w="12700">
              <a:solidFill>
                <a:srgbClr val="3A6A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842678" y="1520409"/>
            <a:ext cx="5106670" cy="140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0" dirty="0">
                <a:solidFill>
                  <a:srgbClr val="444949"/>
                </a:solidFill>
                <a:latin typeface="Calibri"/>
                <a:cs typeface="Calibri"/>
              </a:rPr>
              <a:t>Tráfico</a:t>
            </a:r>
            <a:r>
              <a:rPr sz="2800" b="1" spc="-9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444949"/>
                </a:solidFill>
                <a:latin typeface="Calibri"/>
                <a:cs typeface="Calibri"/>
              </a:rPr>
              <a:t>web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800">
              <a:latin typeface="Calibri"/>
              <a:cs typeface="Calibri"/>
            </a:endParaRPr>
          </a:p>
          <a:p>
            <a:pPr marL="3022600">
              <a:lnSpc>
                <a:spcPct val="100000"/>
              </a:lnSpc>
            </a:pPr>
            <a:r>
              <a:rPr sz="2800" b="1" dirty="0">
                <a:solidFill>
                  <a:srgbClr val="444949"/>
                </a:solidFill>
                <a:latin typeface="Calibri"/>
                <a:cs typeface="Calibri"/>
              </a:rPr>
              <a:t>Load</a:t>
            </a:r>
            <a:r>
              <a:rPr sz="2800" b="1" spc="-6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44949"/>
                </a:solidFill>
                <a:latin typeface="Calibri"/>
                <a:cs typeface="Calibri"/>
              </a:rPr>
              <a:t>Balancer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3849" y="2325469"/>
            <a:ext cx="999425" cy="999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dirty="0"/>
              <a:t>Auto</a:t>
            </a:r>
            <a:r>
              <a:rPr spc="-70" dirty="0"/>
              <a:t> </a:t>
            </a:r>
            <a:r>
              <a:rPr spc="-450" dirty="0"/>
              <a:t>Scaling</a:t>
            </a:r>
            <a:r>
              <a:rPr spc="50" dirty="0"/>
              <a:t> </a:t>
            </a:r>
            <a:r>
              <a:rPr spc="-260" dirty="0"/>
              <a:t>Groups</a:t>
            </a:r>
            <a:r>
              <a:rPr spc="10" dirty="0"/>
              <a:t> </a:t>
            </a:r>
            <a:r>
              <a:rPr spc="900" dirty="0"/>
              <a:t>–</a:t>
            </a:r>
            <a:r>
              <a:rPr spc="10" dirty="0"/>
              <a:t> </a:t>
            </a:r>
            <a:r>
              <a:rPr spc="-375" dirty="0"/>
              <a:t>Estrategias</a:t>
            </a:r>
            <a:r>
              <a:rPr spc="50" dirty="0"/>
              <a:t> </a:t>
            </a:r>
            <a:r>
              <a:rPr spc="-285" dirty="0"/>
              <a:t>de</a:t>
            </a:r>
            <a:r>
              <a:rPr spc="10" dirty="0"/>
              <a:t> </a:t>
            </a:r>
            <a:r>
              <a:rPr spc="-390" dirty="0"/>
              <a:t>escalado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219" y="1231709"/>
            <a:ext cx="10262870" cy="4657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6055" algn="l"/>
              </a:tabLst>
            </a:pPr>
            <a:r>
              <a:rPr sz="3150" b="1" spc="-75" baseline="1322" dirty="0">
                <a:solidFill>
                  <a:srgbClr val="444949"/>
                </a:solidFill>
                <a:latin typeface="Trebuchet MS"/>
                <a:cs typeface="Trebuchet MS"/>
              </a:rPr>
              <a:t>Escalado</a:t>
            </a:r>
            <a:r>
              <a:rPr sz="3150" b="1" spc="-165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spc="-157" baseline="1322" dirty="0">
                <a:solidFill>
                  <a:srgbClr val="444949"/>
                </a:solidFill>
                <a:latin typeface="Trebuchet MS"/>
                <a:cs typeface="Trebuchet MS"/>
              </a:rPr>
              <a:t>manual</a:t>
            </a:r>
            <a:r>
              <a:rPr sz="3150" spc="-15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3150" spc="-39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6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Actualizar</a:t>
            </a:r>
            <a:r>
              <a:rPr sz="3150" spc="-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8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3150" spc="-3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7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tamaño</a:t>
            </a:r>
            <a:r>
              <a:rPr sz="315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9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150" spc="-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3150" spc="-14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6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ASG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5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manualmente</a:t>
            </a:r>
            <a:endParaRPr sz="3150" baseline="1322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Clr>
                <a:srgbClr val="444949"/>
              </a:buClr>
              <a:buFont typeface="Arial MT"/>
              <a:buChar char="•"/>
            </a:pPr>
            <a:endParaRPr sz="2100">
              <a:latin typeface="Microsoft Sans Serif"/>
              <a:cs typeface="Microsoft Sans Serif"/>
            </a:endParaRPr>
          </a:p>
          <a:p>
            <a:pPr marL="186055" indent="-173355">
              <a:lnSpc>
                <a:spcPct val="100000"/>
              </a:lnSpc>
              <a:buFont typeface="Arial MT"/>
              <a:buChar char="•"/>
              <a:tabLst>
                <a:tab pos="186055" algn="l"/>
              </a:tabLst>
            </a:pPr>
            <a:r>
              <a:rPr sz="3150" b="1" spc="-75" baseline="1322" dirty="0">
                <a:solidFill>
                  <a:srgbClr val="444949"/>
                </a:solidFill>
                <a:latin typeface="Trebuchet MS"/>
                <a:cs typeface="Trebuchet MS"/>
              </a:rPr>
              <a:t>Escalado</a:t>
            </a:r>
            <a:r>
              <a:rPr sz="3150" b="1" spc="-135" baseline="1322" dirty="0">
                <a:solidFill>
                  <a:srgbClr val="444949"/>
                </a:solidFill>
                <a:latin typeface="Trebuchet MS"/>
                <a:cs typeface="Trebuchet MS"/>
              </a:rPr>
              <a:t> dinámico</a:t>
            </a:r>
            <a:r>
              <a:rPr sz="3150" spc="-13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3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Responde</a:t>
            </a:r>
            <a:r>
              <a:rPr sz="3150" spc="2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9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7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3150" spc="3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1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cambios</a:t>
            </a:r>
            <a:r>
              <a:rPr sz="3150" spc="3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7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3150" spc="2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6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demanda</a:t>
            </a:r>
            <a:endParaRPr sz="3150" baseline="1322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643255" algn="l"/>
              </a:tabLst>
            </a:pPr>
            <a:r>
              <a:rPr sz="3150" b="1" spc="-75" baseline="1322" dirty="0">
                <a:solidFill>
                  <a:srgbClr val="444949"/>
                </a:solidFill>
                <a:latin typeface="Trebuchet MS"/>
                <a:cs typeface="Trebuchet MS"/>
              </a:rPr>
              <a:t>Escalado</a:t>
            </a:r>
            <a:r>
              <a:rPr sz="3150" b="1" spc="-157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spc="-104" baseline="1322" dirty="0">
                <a:solidFill>
                  <a:srgbClr val="444949"/>
                </a:solidFill>
                <a:latin typeface="Trebuchet MS"/>
                <a:cs typeface="Trebuchet MS"/>
              </a:rPr>
              <a:t>simple</a:t>
            </a:r>
            <a:r>
              <a:rPr sz="3150" b="1" spc="-112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spc="-359" baseline="1322" dirty="0">
                <a:solidFill>
                  <a:srgbClr val="444949"/>
                </a:solidFill>
                <a:latin typeface="Trebuchet MS"/>
                <a:cs typeface="Trebuchet MS"/>
              </a:rPr>
              <a:t>/</a:t>
            </a:r>
            <a:r>
              <a:rPr sz="3150" b="1" spc="-67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baseline="1322" dirty="0">
                <a:solidFill>
                  <a:srgbClr val="444949"/>
                </a:solidFill>
                <a:latin typeface="Trebuchet MS"/>
                <a:cs typeface="Trebuchet MS"/>
              </a:rPr>
              <a:t>por</a:t>
            </a:r>
            <a:r>
              <a:rPr sz="3150" b="1" spc="-112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spc="-15" baseline="1322" dirty="0">
                <a:solidFill>
                  <a:srgbClr val="444949"/>
                </a:solidFill>
                <a:latin typeface="Trebuchet MS"/>
                <a:cs typeface="Trebuchet MS"/>
              </a:rPr>
              <a:t>pasos</a:t>
            </a:r>
            <a:endParaRPr sz="3150" baseline="1322">
              <a:latin typeface="Trebuchet MS"/>
              <a:cs typeface="Trebuchet MS"/>
            </a:endParaRPr>
          </a:p>
          <a:p>
            <a:pPr marL="1100455" marR="5080" lvl="2" indent="-173990">
              <a:lnSpc>
                <a:spcPts val="2090"/>
              </a:lnSpc>
              <a:spcBef>
                <a:spcPts val="870"/>
              </a:spcBef>
              <a:buFont typeface="Arial MT"/>
              <a:buChar char="•"/>
              <a:tabLst>
                <a:tab pos="1100455" algn="l"/>
              </a:tabLst>
            </a:pPr>
            <a:r>
              <a:rPr sz="3150" spc="-16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Cuando</a:t>
            </a:r>
            <a:r>
              <a:rPr sz="3150" spc="-5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4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activa</a:t>
            </a:r>
            <a:r>
              <a:rPr sz="315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6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3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alarma</a:t>
            </a:r>
            <a:r>
              <a:rPr sz="3150" spc="2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9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150" spc="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0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sz="3150" spc="2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(por</a:t>
            </a:r>
            <a:r>
              <a:rPr sz="3150" spc="2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8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ejemplo,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9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CPU</a:t>
            </a:r>
            <a:r>
              <a:rPr sz="3150" spc="2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25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&gt;</a:t>
            </a:r>
            <a:r>
              <a:rPr sz="3150" spc="3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5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70%),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4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5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añaden</a:t>
            </a:r>
            <a:r>
              <a:rPr sz="3150" spc="3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7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2 </a:t>
            </a:r>
            <a:r>
              <a:rPr sz="21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unidades</a:t>
            </a:r>
            <a:endParaRPr sz="2100">
              <a:latin typeface="Microsoft Sans Serif"/>
              <a:cs typeface="Microsoft Sans Serif"/>
            </a:endParaRPr>
          </a:p>
          <a:p>
            <a:pPr marL="1100455" marR="329565" lvl="2" indent="-173990">
              <a:lnSpc>
                <a:spcPts val="2090"/>
              </a:lnSpc>
              <a:spcBef>
                <a:spcPts val="900"/>
              </a:spcBef>
              <a:buFont typeface="Arial MT"/>
              <a:buChar char="•"/>
              <a:tabLst>
                <a:tab pos="1100455" algn="l"/>
              </a:tabLst>
            </a:pPr>
            <a:r>
              <a:rPr sz="3150" spc="-16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Cuando</a:t>
            </a:r>
            <a:r>
              <a:rPr sz="3150" spc="-5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4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dispara</a:t>
            </a:r>
            <a:r>
              <a:rPr sz="315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6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3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alarma</a:t>
            </a:r>
            <a:r>
              <a:rPr sz="3150" spc="2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9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150" spc="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0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r>
              <a:rPr sz="3150" spc="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2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(ejemplo</a:t>
            </a:r>
            <a:r>
              <a:rPr sz="3150" spc="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9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CPU</a:t>
            </a:r>
            <a:r>
              <a:rPr sz="3150" spc="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25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&lt;</a:t>
            </a:r>
            <a:r>
              <a:rPr sz="3150" spc="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5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30%),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8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entonces</a:t>
            </a:r>
            <a:r>
              <a:rPr sz="3150" spc="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9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se </a:t>
            </a:r>
            <a:r>
              <a:rPr sz="21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elimina</a:t>
            </a:r>
            <a:r>
              <a:rPr sz="21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10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endParaRPr sz="2100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43255" algn="l"/>
              </a:tabLst>
            </a:pPr>
            <a:r>
              <a:rPr sz="3150" b="1" spc="-75" baseline="1322" dirty="0">
                <a:solidFill>
                  <a:srgbClr val="444949"/>
                </a:solidFill>
                <a:latin typeface="Trebuchet MS"/>
                <a:cs typeface="Trebuchet MS"/>
              </a:rPr>
              <a:t>Escalado</a:t>
            </a:r>
            <a:r>
              <a:rPr sz="3150" b="1" spc="-97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spc="-112" baseline="1322" dirty="0">
                <a:solidFill>
                  <a:srgbClr val="444949"/>
                </a:solidFill>
                <a:latin typeface="Trebuchet MS"/>
                <a:cs typeface="Trebuchet MS"/>
              </a:rPr>
              <a:t>de</a:t>
            </a:r>
            <a:r>
              <a:rPr sz="3150" b="1" spc="-89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spc="-112" baseline="1322" dirty="0">
                <a:solidFill>
                  <a:srgbClr val="444949"/>
                </a:solidFill>
                <a:latin typeface="Trebuchet MS"/>
                <a:cs typeface="Trebuchet MS"/>
              </a:rPr>
              <a:t>seguimiento</a:t>
            </a:r>
            <a:r>
              <a:rPr sz="3150" b="1" spc="-89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spc="-112" baseline="1322" dirty="0">
                <a:solidFill>
                  <a:srgbClr val="444949"/>
                </a:solidFill>
                <a:latin typeface="Trebuchet MS"/>
                <a:cs typeface="Trebuchet MS"/>
              </a:rPr>
              <a:t>de</a:t>
            </a:r>
            <a:r>
              <a:rPr sz="3150" b="1" spc="-89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spc="-15" baseline="1322" dirty="0">
                <a:solidFill>
                  <a:srgbClr val="444949"/>
                </a:solidFill>
                <a:latin typeface="Trebuchet MS"/>
                <a:cs typeface="Trebuchet MS"/>
              </a:rPr>
              <a:t>objetivos</a:t>
            </a:r>
            <a:endParaRPr sz="3150" baseline="1322">
              <a:latin typeface="Trebuchet MS"/>
              <a:cs typeface="Trebuchet MS"/>
            </a:endParaRPr>
          </a:p>
          <a:p>
            <a:pPr marL="1100455" lvl="2" indent="-17335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100455" algn="l"/>
              </a:tabLst>
            </a:pPr>
            <a:r>
              <a:rPr sz="3150" spc="-21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Ejemplo: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Quiero</a:t>
            </a:r>
            <a:r>
              <a:rPr sz="3150" spc="-17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5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3150" spc="-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6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0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media</a:t>
            </a:r>
            <a:r>
              <a:rPr sz="3150" spc="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9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150" spc="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6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9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CPU</a:t>
            </a:r>
            <a:r>
              <a:rPr sz="3150" spc="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8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150" spc="-14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6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ASG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4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4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mantenga</a:t>
            </a:r>
            <a:r>
              <a:rPr sz="3150" spc="3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7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3150" spc="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torno</a:t>
            </a:r>
            <a:r>
              <a:rPr sz="3150" spc="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5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sz="3150" spc="3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40%</a:t>
            </a:r>
            <a:endParaRPr sz="3150" baseline="1322">
              <a:latin typeface="Microsoft Sans Serif"/>
              <a:cs typeface="Microsoft Sans Serif"/>
            </a:endParaRPr>
          </a:p>
          <a:p>
            <a:pPr marL="643255" lvl="1" indent="-17335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643255" algn="l"/>
              </a:tabLst>
            </a:pPr>
            <a:r>
              <a:rPr sz="3150" b="1" spc="-75" baseline="1322" dirty="0">
                <a:solidFill>
                  <a:srgbClr val="444949"/>
                </a:solidFill>
                <a:latin typeface="Trebuchet MS"/>
                <a:cs typeface="Trebuchet MS"/>
              </a:rPr>
              <a:t>Escalado</a:t>
            </a:r>
            <a:r>
              <a:rPr sz="3150" b="1" spc="-150" baseline="1322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150" b="1" spc="-15" baseline="1322" dirty="0">
                <a:solidFill>
                  <a:srgbClr val="444949"/>
                </a:solidFill>
                <a:latin typeface="Trebuchet MS"/>
                <a:cs typeface="Trebuchet MS"/>
              </a:rPr>
              <a:t>programado</a:t>
            </a:r>
            <a:endParaRPr sz="3150" baseline="1322">
              <a:latin typeface="Trebuchet MS"/>
              <a:cs typeface="Trebuchet MS"/>
            </a:endParaRPr>
          </a:p>
          <a:p>
            <a:pPr marL="1100455" lvl="2" indent="-173355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1100455" algn="l"/>
              </a:tabLst>
            </a:pPr>
            <a:r>
              <a:rPr sz="3150" spc="-10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Anticipar</a:t>
            </a:r>
            <a:r>
              <a:rPr sz="3150" spc="-11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4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3150" spc="-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5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escalado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4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basado</a:t>
            </a:r>
            <a:r>
              <a:rPr sz="3150" spc="3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7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3150" spc="-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5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patrones</a:t>
            </a:r>
            <a:r>
              <a:rPr sz="3150" spc="-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9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150" spc="-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uso</a:t>
            </a:r>
            <a:r>
              <a:rPr sz="315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conocidos</a:t>
            </a:r>
            <a:endParaRPr sz="3150" baseline="1322">
              <a:latin typeface="Microsoft Sans Serif"/>
              <a:cs typeface="Microsoft Sans Serif"/>
            </a:endParaRPr>
          </a:p>
          <a:p>
            <a:pPr marL="1100455" lvl="2" indent="-17335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100455" algn="l"/>
              </a:tabLst>
            </a:pPr>
            <a:r>
              <a:rPr sz="3150" spc="-21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Ejemplo:</a:t>
            </a:r>
            <a:r>
              <a:rPr sz="3150" spc="-20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8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aumentar</a:t>
            </a:r>
            <a:r>
              <a:rPr sz="3150" spc="-3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6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24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capacidad</a:t>
            </a:r>
            <a:r>
              <a:rPr sz="3150" spc="3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7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mínima</a:t>
            </a:r>
            <a:r>
              <a:rPr sz="3150" spc="-3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9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6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10</a:t>
            </a:r>
            <a:r>
              <a:rPr sz="3150" spc="-142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9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33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3150" spc="44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6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17</a:t>
            </a:r>
            <a:r>
              <a:rPr sz="3150" spc="-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8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horas</a:t>
            </a:r>
            <a:r>
              <a:rPr sz="3150" spc="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9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150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79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3150" spc="7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150" spc="-15" baseline="1322" dirty="0">
                <a:solidFill>
                  <a:srgbClr val="444949"/>
                </a:solidFill>
                <a:latin typeface="Microsoft Sans Serif"/>
                <a:cs typeface="Microsoft Sans Serif"/>
              </a:rPr>
              <a:t>viernes</a:t>
            </a:r>
            <a:endParaRPr sz="3150" baseline="1322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dirty="0"/>
              <a:t>Auto</a:t>
            </a:r>
            <a:r>
              <a:rPr spc="-70" dirty="0"/>
              <a:t> </a:t>
            </a:r>
            <a:r>
              <a:rPr spc="-450" dirty="0"/>
              <a:t>Scaling</a:t>
            </a:r>
            <a:r>
              <a:rPr spc="50" dirty="0"/>
              <a:t> </a:t>
            </a:r>
            <a:r>
              <a:rPr spc="-260" dirty="0"/>
              <a:t>Groups</a:t>
            </a:r>
            <a:r>
              <a:rPr spc="10" dirty="0"/>
              <a:t> </a:t>
            </a:r>
            <a:r>
              <a:rPr spc="900" dirty="0"/>
              <a:t>–</a:t>
            </a:r>
            <a:r>
              <a:rPr spc="10" dirty="0"/>
              <a:t> </a:t>
            </a:r>
            <a:r>
              <a:rPr spc="-375" dirty="0"/>
              <a:t>Estrategias</a:t>
            </a:r>
            <a:r>
              <a:rPr spc="50" dirty="0"/>
              <a:t> </a:t>
            </a:r>
            <a:r>
              <a:rPr spc="-285" dirty="0"/>
              <a:t>de</a:t>
            </a:r>
            <a:r>
              <a:rPr spc="10" dirty="0"/>
              <a:t> </a:t>
            </a:r>
            <a:r>
              <a:rPr spc="-390" dirty="0"/>
              <a:t>escalado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219" y="1449278"/>
            <a:ext cx="3249295" cy="41884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20345" algn="l"/>
              </a:tabLst>
            </a:pPr>
            <a:r>
              <a:rPr sz="3375" b="1" spc="-89" baseline="1234" dirty="0">
                <a:solidFill>
                  <a:srgbClr val="444949"/>
                </a:solidFill>
                <a:latin typeface="Trebuchet MS"/>
                <a:cs typeface="Trebuchet MS"/>
              </a:rPr>
              <a:t>Escalado</a:t>
            </a:r>
            <a:r>
              <a:rPr sz="3375" b="1" spc="-142" baseline="1234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375" b="1" spc="-15" baseline="1234" dirty="0">
                <a:solidFill>
                  <a:srgbClr val="444949"/>
                </a:solidFill>
                <a:latin typeface="Trebuchet MS"/>
                <a:cs typeface="Trebuchet MS"/>
              </a:rPr>
              <a:t>predictivo</a:t>
            </a:r>
            <a:endParaRPr sz="3375" baseline="1234">
              <a:latin typeface="Trebuchet MS"/>
              <a:cs typeface="Trebuchet MS"/>
            </a:endParaRPr>
          </a:p>
          <a:p>
            <a:pPr marL="677545" lvl="1" indent="-207645">
              <a:lnSpc>
                <a:spcPts val="2365"/>
              </a:lnSpc>
              <a:spcBef>
                <a:spcPts val="170"/>
              </a:spcBef>
              <a:buFont typeface="Arial MT"/>
              <a:buChar char="•"/>
              <a:tabLst>
                <a:tab pos="677545" algn="l"/>
              </a:tabLst>
            </a:pPr>
            <a:r>
              <a:rPr sz="22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Utiliza</a:t>
            </a:r>
            <a:r>
              <a:rPr sz="225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25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Machine</a:t>
            </a:r>
            <a:endParaRPr sz="2250">
              <a:latin typeface="Microsoft Sans Serif"/>
              <a:cs typeface="Microsoft Sans Serif"/>
            </a:endParaRPr>
          </a:p>
          <a:p>
            <a:pPr marL="677545">
              <a:lnSpc>
                <a:spcPts val="2025"/>
              </a:lnSpc>
            </a:pP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Learning</a:t>
            </a:r>
            <a:r>
              <a:rPr sz="225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2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predecir</a:t>
            </a:r>
            <a:endParaRPr sz="2250">
              <a:latin typeface="Microsoft Sans Serif"/>
              <a:cs typeface="Microsoft Sans Serif"/>
            </a:endParaRPr>
          </a:p>
          <a:p>
            <a:pPr marL="677545" marR="316230">
              <a:lnSpc>
                <a:spcPct val="75000"/>
              </a:lnSpc>
              <a:spcBef>
                <a:spcPts val="340"/>
              </a:spcBef>
            </a:pPr>
            <a:r>
              <a:rPr sz="225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25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tráfico</a:t>
            </a:r>
            <a:r>
              <a:rPr sz="225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futuro</a:t>
            </a:r>
            <a:r>
              <a:rPr sz="225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con </a:t>
            </a:r>
            <a:r>
              <a:rPr sz="225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antelación</a:t>
            </a:r>
            <a:endParaRPr sz="2250">
              <a:latin typeface="Microsoft Sans Serif"/>
              <a:cs typeface="Microsoft Sans Serif"/>
            </a:endParaRPr>
          </a:p>
          <a:p>
            <a:pPr marL="677545" lvl="1" indent="-207645">
              <a:lnSpc>
                <a:spcPts val="2365"/>
              </a:lnSpc>
              <a:spcBef>
                <a:spcPts val="235"/>
              </a:spcBef>
              <a:buFont typeface="Arial MT"/>
              <a:buChar char="•"/>
              <a:tabLst>
                <a:tab pos="677545" algn="l"/>
              </a:tabLst>
            </a:pPr>
            <a:r>
              <a:rPr sz="225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Aprovisiona</a:t>
            </a:r>
            <a:endParaRPr sz="2250">
              <a:latin typeface="Microsoft Sans Serif"/>
              <a:cs typeface="Microsoft Sans Serif"/>
            </a:endParaRPr>
          </a:p>
          <a:p>
            <a:pPr marL="677545">
              <a:lnSpc>
                <a:spcPts val="2025"/>
              </a:lnSpc>
            </a:pPr>
            <a:r>
              <a:rPr sz="225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automáticamente</a:t>
            </a:r>
            <a:r>
              <a:rPr sz="2250" spc="1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endParaRPr sz="2250">
              <a:latin typeface="Microsoft Sans Serif"/>
              <a:cs typeface="Microsoft Sans Serif"/>
            </a:endParaRPr>
          </a:p>
          <a:p>
            <a:pPr marL="677545">
              <a:lnSpc>
                <a:spcPts val="2025"/>
              </a:lnSpc>
            </a:pPr>
            <a:r>
              <a:rPr sz="225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número</a:t>
            </a:r>
            <a:r>
              <a:rPr sz="225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correcto</a:t>
            </a:r>
            <a:r>
              <a:rPr sz="22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endParaRPr sz="2250">
              <a:latin typeface="Microsoft Sans Serif"/>
              <a:cs typeface="Microsoft Sans Serif"/>
            </a:endParaRPr>
          </a:p>
          <a:p>
            <a:pPr marL="677545" marR="469900">
              <a:lnSpc>
                <a:spcPct val="75000"/>
              </a:lnSpc>
              <a:spcBef>
                <a:spcPts val="335"/>
              </a:spcBef>
            </a:pPr>
            <a:r>
              <a:rPr sz="225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25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sz="2250" spc="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por </a:t>
            </a:r>
            <a:r>
              <a:rPr sz="225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adelantado</a:t>
            </a:r>
            <a:endParaRPr sz="2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250">
              <a:latin typeface="Microsoft Sans Serif"/>
              <a:cs typeface="Microsoft Sans Serif"/>
            </a:endParaRPr>
          </a:p>
          <a:p>
            <a:pPr marL="220345" marR="88265" indent="-208279">
              <a:lnSpc>
                <a:spcPct val="75000"/>
              </a:lnSpc>
              <a:buFont typeface="Arial MT"/>
              <a:buChar char="•"/>
              <a:tabLst>
                <a:tab pos="220345" algn="l"/>
              </a:tabLst>
            </a:pP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Útil</a:t>
            </a:r>
            <a:r>
              <a:rPr sz="22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cuando</a:t>
            </a:r>
            <a:r>
              <a:rPr sz="225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tu</a:t>
            </a:r>
            <a:r>
              <a:rPr sz="225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carga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tiene </a:t>
            </a:r>
            <a:r>
              <a:rPr sz="225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patrones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predecibles </a:t>
            </a:r>
            <a:r>
              <a:rPr sz="225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basados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2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2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</a:t>
            </a:r>
            <a:endParaRPr sz="22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4226" y="1207515"/>
            <a:ext cx="7269011" cy="48294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Resumen</a:t>
            </a:r>
            <a:r>
              <a:rPr spc="5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605" dirty="0"/>
              <a:t>ELB</a:t>
            </a:r>
            <a:r>
              <a:rPr spc="50" dirty="0"/>
              <a:t> </a:t>
            </a:r>
            <a:r>
              <a:rPr spc="-375" dirty="0"/>
              <a:t>y</a:t>
            </a:r>
            <a:r>
              <a:rPr spc="-215" dirty="0"/>
              <a:t> </a:t>
            </a:r>
            <a:r>
              <a:rPr spc="-415" dirty="0"/>
              <a:t>ASG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9789" y="1587638"/>
            <a:ext cx="10784840" cy="42367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98755" marR="5080" indent="-186690">
              <a:lnSpc>
                <a:spcPts val="2350"/>
              </a:lnSpc>
              <a:spcBef>
                <a:spcPts val="515"/>
              </a:spcBef>
              <a:buFont typeface="Arial MT"/>
              <a:buChar char="•"/>
              <a:tabLst>
                <a:tab pos="200025" algn="l"/>
              </a:tabLst>
            </a:pPr>
            <a:r>
              <a:rPr sz="2300" b="1" dirty="0">
                <a:solidFill>
                  <a:srgbClr val="444949"/>
                </a:solidFill>
                <a:latin typeface="Trebuchet MS"/>
                <a:cs typeface="Trebuchet MS"/>
              </a:rPr>
              <a:t>Alta</a:t>
            </a:r>
            <a:r>
              <a:rPr sz="2300" b="1" spc="-6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b="1" spc="-95" dirty="0">
                <a:solidFill>
                  <a:srgbClr val="444949"/>
                </a:solidFill>
                <a:latin typeface="Trebuchet MS"/>
                <a:cs typeface="Trebuchet MS"/>
              </a:rPr>
              <a:t>disponibilidad</a:t>
            </a:r>
            <a:r>
              <a:rPr sz="230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spc="-260" dirty="0">
                <a:solidFill>
                  <a:srgbClr val="444949"/>
                </a:solidFill>
                <a:latin typeface="Microsoft Sans Serif"/>
                <a:cs typeface="Microsoft Sans Serif"/>
              </a:rPr>
              <a:t>vs</a:t>
            </a:r>
            <a:r>
              <a:rPr sz="23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b="1" spc="-110" dirty="0">
                <a:solidFill>
                  <a:srgbClr val="444949"/>
                </a:solidFill>
                <a:latin typeface="Trebuchet MS"/>
                <a:cs typeface="Trebuchet MS"/>
              </a:rPr>
              <a:t>escalabilidad</a:t>
            </a:r>
            <a:r>
              <a:rPr sz="230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(vertical</a:t>
            </a:r>
            <a:r>
              <a:rPr sz="23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horizontal)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60" dirty="0">
                <a:solidFill>
                  <a:srgbClr val="444949"/>
                </a:solidFill>
                <a:latin typeface="Microsoft Sans Serif"/>
                <a:cs typeface="Microsoft Sans Serif"/>
              </a:rPr>
              <a:t>vs</a:t>
            </a:r>
            <a:r>
              <a:rPr sz="23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b="1" spc="-114" dirty="0">
                <a:solidFill>
                  <a:srgbClr val="444949"/>
                </a:solidFill>
                <a:latin typeface="Trebuchet MS"/>
                <a:cs typeface="Trebuchet MS"/>
              </a:rPr>
              <a:t>elasticidad</a:t>
            </a:r>
            <a:r>
              <a:rPr sz="230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spc="-260" dirty="0">
                <a:solidFill>
                  <a:srgbClr val="444949"/>
                </a:solidFill>
                <a:latin typeface="Microsoft Sans Serif"/>
                <a:cs typeface="Microsoft Sans Serif"/>
              </a:rPr>
              <a:t>vs</a:t>
            </a:r>
            <a:r>
              <a:rPr sz="23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b="1" spc="-105" dirty="0">
                <a:solidFill>
                  <a:srgbClr val="444949"/>
                </a:solidFill>
                <a:latin typeface="Trebuchet MS"/>
                <a:cs typeface="Trebuchet MS"/>
              </a:rPr>
              <a:t>agilidad</a:t>
            </a:r>
            <a:r>
              <a:rPr sz="230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3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el 	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</a:t>
            </a:r>
            <a:endParaRPr sz="2300">
              <a:latin typeface="Microsoft Sans Serif"/>
              <a:cs typeface="Microsoft Sans Serif"/>
            </a:endParaRPr>
          </a:p>
          <a:p>
            <a:pPr marL="199390" indent="-18669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199390" algn="l"/>
              </a:tabLst>
            </a:pPr>
            <a:r>
              <a:rPr sz="2300" b="1" spc="-90" dirty="0">
                <a:solidFill>
                  <a:srgbClr val="444949"/>
                </a:solidFill>
                <a:latin typeface="Trebuchet MS"/>
                <a:cs typeface="Trebuchet MS"/>
              </a:rPr>
              <a:t>Elastic</a:t>
            </a:r>
            <a:r>
              <a:rPr sz="2300" b="1" spc="-6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b="1" spc="-40" dirty="0">
                <a:solidFill>
                  <a:srgbClr val="444949"/>
                </a:solidFill>
                <a:latin typeface="Trebuchet MS"/>
                <a:cs typeface="Trebuchet MS"/>
              </a:rPr>
              <a:t>Load</a:t>
            </a:r>
            <a:r>
              <a:rPr sz="230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b="1" spc="-95" dirty="0">
                <a:solidFill>
                  <a:srgbClr val="444949"/>
                </a:solidFill>
                <a:latin typeface="Trebuchet MS"/>
                <a:cs typeface="Trebuchet MS"/>
              </a:rPr>
              <a:t>Balancers</a:t>
            </a:r>
            <a:r>
              <a:rPr sz="2300" b="1" spc="-6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b="1" spc="-10" dirty="0">
                <a:solidFill>
                  <a:srgbClr val="444949"/>
                </a:solidFill>
                <a:latin typeface="Trebuchet MS"/>
                <a:cs typeface="Trebuchet MS"/>
              </a:rPr>
              <a:t>(ELB)</a:t>
            </a:r>
            <a:endParaRPr sz="2300">
              <a:latin typeface="Trebuchet MS"/>
              <a:cs typeface="Trebuchet MS"/>
            </a:endParaRPr>
          </a:p>
          <a:p>
            <a:pPr marL="655955" lvl="1" indent="-18669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55955" algn="l"/>
              </a:tabLst>
            </a:pPr>
            <a:r>
              <a:rPr sz="3450" spc="-17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Distribuyen</a:t>
            </a:r>
            <a:r>
              <a:rPr sz="3450" spc="-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4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3450" spc="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4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tráfico</a:t>
            </a:r>
            <a:r>
              <a:rPr sz="3450" spc="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2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entre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8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6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del</a:t>
            </a:r>
            <a:r>
              <a:rPr sz="3450" spc="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9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backend,</a:t>
            </a:r>
            <a:r>
              <a:rPr sz="3450" spc="-24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1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pueden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8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ser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0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Multi-</a:t>
            </a:r>
            <a:r>
              <a:rPr sz="3450" spc="-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AZ</a:t>
            </a:r>
            <a:endParaRPr sz="3450" baseline="1207">
              <a:latin typeface="Microsoft Sans Serif"/>
              <a:cs typeface="Microsoft Sans Serif"/>
            </a:endParaRPr>
          </a:p>
          <a:p>
            <a:pPr marL="655955" lvl="1" indent="-18669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655955" algn="l"/>
              </a:tabLst>
            </a:pPr>
            <a:r>
              <a:rPr sz="3450" spc="-1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Soporta</a:t>
            </a:r>
            <a:r>
              <a:rPr sz="3450" spc="-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6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chequeos</a:t>
            </a:r>
            <a:r>
              <a:rPr sz="3450" spc="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450" spc="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salud</a:t>
            </a:r>
            <a:endParaRPr sz="3450" baseline="1207">
              <a:latin typeface="Microsoft Sans Serif"/>
              <a:cs typeface="Microsoft Sans Serif"/>
            </a:endParaRPr>
          </a:p>
          <a:p>
            <a:pPr marL="655955" lvl="1" indent="-18669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655955" algn="l"/>
              </a:tabLst>
            </a:pP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4</a:t>
            </a:r>
            <a:r>
              <a:rPr sz="3450" spc="-6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0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tipos:</a:t>
            </a:r>
            <a:r>
              <a:rPr sz="3450" spc="-24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Classic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9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(antiguo),</a:t>
            </a:r>
            <a:r>
              <a:rPr sz="3450" spc="-44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(HTTP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3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L7),</a:t>
            </a:r>
            <a:r>
              <a:rPr sz="3450" spc="-24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Network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0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(TCP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3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L4),</a:t>
            </a:r>
            <a:r>
              <a:rPr sz="3450" spc="-24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5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Gateway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(L3)</a:t>
            </a:r>
            <a:endParaRPr sz="3450" baseline="1207">
              <a:latin typeface="Microsoft Sans Serif"/>
              <a:cs typeface="Microsoft Sans Serif"/>
            </a:endParaRPr>
          </a:p>
          <a:p>
            <a:pPr marL="199390" indent="-18669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99390" algn="l"/>
              </a:tabLst>
            </a:pPr>
            <a:r>
              <a:rPr sz="2300" b="1" dirty="0">
                <a:solidFill>
                  <a:srgbClr val="444949"/>
                </a:solidFill>
                <a:latin typeface="Trebuchet MS"/>
                <a:cs typeface="Trebuchet MS"/>
              </a:rPr>
              <a:t>Auto</a:t>
            </a:r>
            <a:r>
              <a:rPr sz="2300" b="1" spc="-8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b="1" spc="-85" dirty="0">
                <a:solidFill>
                  <a:srgbClr val="444949"/>
                </a:solidFill>
                <a:latin typeface="Trebuchet MS"/>
                <a:cs typeface="Trebuchet MS"/>
              </a:rPr>
              <a:t>Scaling</a:t>
            </a:r>
            <a:r>
              <a:rPr sz="2300" b="1" spc="-8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b="1" spc="-20" dirty="0">
                <a:solidFill>
                  <a:srgbClr val="444949"/>
                </a:solidFill>
                <a:latin typeface="Trebuchet MS"/>
                <a:cs typeface="Trebuchet MS"/>
              </a:rPr>
              <a:t>Groups</a:t>
            </a:r>
            <a:r>
              <a:rPr sz="2300" b="1" spc="-7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300" b="1" spc="60" dirty="0">
                <a:solidFill>
                  <a:srgbClr val="444949"/>
                </a:solidFill>
                <a:latin typeface="Trebuchet MS"/>
                <a:cs typeface="Trebuchet MS"/>
              </a:rPr>
              <a:t>(ASG)</a:t>
            </a:r>
            <a:endParaRPr sz="2300">
              <a:latin typeface="Trebuchet MS"/>
              <a:cs typeface="Trebuchet MS"/>
            </a:endParaRPr>
          </a:p>
          <a:p>
            <a:pPr marL="655955" lvl="1" indent="-18669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55955" algn="l"/>
              </a:tabLst>
            </a:pPr>
            <a:r>
              <a:rPr sz="3450" spc="-21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Implementa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4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elasticidad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5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tu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7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aplicación,</a:t>
            </a:r>
            <a:r>
              <a:rPr sz="3450" spc="-24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46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4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través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0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múltiples</a:t>
            </a:r>
            <a:r>
              <a:rPr sz="3450" spc="-17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AZ</a:t>
            </a:r>
            <a:endParaRPr sz="3450" baseline="1207">
              <a:latin typeface="Microsoft Sans Serif"/>
              <a:cs typeface="Microsoft Sans Serif"/>
            </a:endParaRPr>
          </a:p>
          <a:p>
            <a:pPr marL="655955" marR="139065" lvl="1" indent="-186690">
              <a:lnSpc>
                <a:spcPts val="2270"/>
              </a:lnSpc>
              <a:spcBef>
                <a:spcPts val="885"/>
              </a:spcBef>
              <a:buFont typeface="Arial MT"/>
              <a:buChar char="•"/>
              <a:tabLst>
                <a:tab pos="657225" algn="l"/>
              </a:tabLst>
            </a:pPr>
            <a:r>
              <a:rPr sz="3450" spc="-41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8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4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3450" spc="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9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función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9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demanda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tu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sistema,</a:t>
            </a:r>
            <a:r>
              <a:rPr sz="3450" spc="-24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sustituye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8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3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 	</a:t>
            </a:r>
            <a:r>
              <a:rPr sz="23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3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mal</a:t>
            </a:r>
            <a:r>
              <a:rPr sz="23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estado</a:t>
            </a:r>
            <a:endParaRPr sz="2300">
              <a:latin typeface="Microsoft Sans Serif"/>
              <a:cs typeface="Microsoft Sans Serif"/>
            </a:endParaRPr>
          </a:p>
          <a:p>
            <a:pPr marL="655955" lvl="1" indent="-18669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655955" algn="l"/>
              </a:tabLst>
            </a:pPr>
            <a:r>
              <a:rPr sz="3450" spc="-19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Integrado</a:t>
            </a:r>
            <a:r>
              <a:rPr sz="3450" spc="-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3450" spc="-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4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3450" spc="-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51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ELB</a:t>
            </a:r>
            <a:endParaRPr sz="3450" baseline="120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Docker</a:t>
            </a:r>
            <a:r>
              <a:rPr spc="-40" dirty="0"/>
              <a:t> </a:t>
            </a:r>
            <a:r>
              <a:rPr spc="-325" dirty="0"/>
              <a:t>en</a:t>
            </a:r>
            <a:r>
              <a:rPr spc="30" dirty="0"/>
              <a:t> </a:t>
            </a:r>
            <a:r>
              <a:rPr spc="-300" dirty="0"/>
              <a:t>un</a:t>
            </a:r>
            <a:r>
              <a:rPr spc="15" dirty="0"/>
              <a:t> </a:t>
            </a:r>
            <a:r>
              <a:rPr spc="-409" dirty="0"/>
              <a:t>Sistema</a:t>
            </a:r>
            <a:r>
              <a:rPr spc="50" dirty="0"/>
              <a:t> </a:t>
            </a:r>
            <a:r>
              <a:rPr spc="-140" dirty="0"/>
              <a:t>Operativo</a:t>
            </a:r>
          </a:p>
        </p:txBody>
      </p:sp>
      <p:sp>
        <p:nvSpPr>
          <p:cNvPr id="5" name="object 5"/>
          <p:cNvSpPr/>
          <p:nvPr/>
        </p:nvSpPr>
        <p:spPr>
          <a:xfrm>
            <a:off x="3688976" y="1446551"/>
            <a:ext cx="4814570" cy="4515485"/>
          </a:xfrm>
          <a:custGeom>
            <a:avLst/>
            <a:gdLst/>
            <a:ahLst/>
            <a:cxnLst/>
            <a:rect l="l" t="t" r="r" b="b"/>
            <a:pathLst>
              <a:path w="4814570" h="4515485">
                <a:moveTo>
                  <a:pt x="4814045" y="0"/>
                </a:moveTo>
                <a:lnTo>
                  <a:pt x="0" y="0"/>
                </a:lnTo>
                <a:lnTo>
                  <a:pt x="0" y="4514977"/>
                </a:lnTo>
                <a:lnTo>
                  <a:pt x="4814045" y="4514977"/>
                </a:lnTo>
                <a:lnTo>
                  <a:pt x="4814045" y="0"/>
                </a:lnTo>
                <a:close/>
              </a:path>
            </a:pathLst>
          </a:custGeom>
          <a:solidFill>
            <a:srgbClr val="F698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8976" y="1446551"/>
            <a:ext cx="4814570" cy="4515485"/>
          </a:xfrm>
          <a:prstGeom prst="rect">
            <a:avLst/>
          </a:prstGeom>
          <a:ln w="12700">
            <a:solidFill>
              <a:srgbClr val="B46F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Servidor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(por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ejemplo: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Instancia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EC2)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38336" y="1490840"/>
            <a:ext cx="4861560" cy="3983354"/>
            <a:chOff x="3738336" y="1490840"/>
            <a:chExt cx="4861560" cy="3983354"/>
          </a:xfrm>
        </p:grpSpPr>
        <p:sp>
          <p:nvSpPr>
            <p:cNvPr id="8" name="object 8"/>
            <p:cNvSpPr/>
            <p:nvPr/>
          </p:nvSpPr>
          <p:spPr>
            <a:xfrm>
              <a:off x="3917576" y="1703293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1326776" y="0"/>
                  </a:moveTo>
                  <a:lnTo>
                    <a:pt x="0" y="0"/>
                  </a:lnTo>
                  <a:lnTo>
                    <a:pt x="0" y="1810871"/>
                  </a:lnTo>
                  <a:lnTo>
                    <a:pt x="1326776" y="1810871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7576" y="1703293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0" y="0"/>
                  </a:moveTo>
                  <a:lnTo>
                    <a:pt x="1326776" y="0"/>
                  </a:lnTo>
                  <a:lnTo>
                    <a:pt x="1326776" y="1810871"/>
                  </a:lnTo>
                  <a:lnTo>
                    <a:pt x="0" y="1810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2951" y="1703293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1326776" y="0"/>
                  </a:moveTo>
                  <a:lnTo>
                    <a:pt x="0" y="0"/>
                  </a:lnTo>
                  <a:lnTo>
                    <a:pt x="0" y="1810871"/>
                  </a:lnTo>
                  <a:lnTo>
                    <a:pt x="1326776" y="1810871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2951" y="1703293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0" y="0"/>
                  </a:moveTo>
                  <a:lnTo>
                    <a:pt x="1326776" y="0"/>
                  </a:lnTo>
                  <a:lnTo>
                    <a:pt x="1326776" y="1810871"/>
                  </a:lnTo>
                  <a:lnTo>
                    <a:pt x="0" y="1810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8328" y="1703292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1326776" y="0"/>
                  </a:moveTo>
                  <a:lnTo>
                    <a:pt x="0" y="0"/>
                  </a:lnTo>
                  <a:lnTo>
                    <a:pt x="0" y="1810871"/>
                  </a:lnTo>
                  <a:lnTo>
                    <a:pt x="1326776" y="1810871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8328" y="1703293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0" y="0"/>
                  </a:moveTo>
                  <a:lnTo>
                    <a:pt x="1326776" y="0"/>
                  </a:lnTo>
                  <a:lnTo>
                    <a:pt x="1326776" y="1810871"/>
                  </a:lnTo>
                  <a:lnTo>
                    <a:pt x="0" y="1810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8336" y="2373172"/>
              <a:ext cx="1734615" cy="9527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8221" y="2373172"/>
              <a:ext cx="1734615" cy="95273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6662" y="2340560"/>
              <a:ext cx="1734615" cy="9527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704" y="1490840"/>
              <a:ext cx="1185955" cy="11859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5927" y="1769836"/>
              <a:ext cx="693190" cy="6931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6474" y="1770151"/>
              <a:ext cx="627334" cy="6273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917589" y="3656462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1326776" y="0"/>
                  </a:moveTo>
                  <a:lnTo>
                    <a:pt x="0" y="0"/>
                  </a:lnTo>
                  <a:lnTo>
                    <a:pt x="0" y="1810871"/>
                  </a:lnTo>
                  <a:lnTo>
                    <a:pt x="1326776" y="1810871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17589" y="3656463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0" y="0"/>
                  </a:moveTo>
                  <a:lnTo>
                    <a:pt x="1326776" y="0"/>
                  </a:lnTo>
                  <a:lnTo>
                    <a:pt x="1326776" y="1810871"/>
                  </a:lnTo>
                  <a:lnTo>
                    <a:pt x="0" y="1810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8350" y="4326342"/>
              <a:ext cx="1734615" cy="95273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5941" y="3723005"/>
              <a:ext cx="693190" cy="69319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472951" y="3656462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1326776" y="0"/>
                  </a:moveTo>
                  <a:lnTo>
                    <a:pt x="0" y="0"/>
                  </a:lnTo>
                  <a:lnTo>
                    <a:pt x="0" y="1810871"/>
                  </a:lnTo>
                  <a:lnTo>
                    <a:pt x="1326776" y="1810871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72951" y="3656463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0" y="0"/>
                  </a:moveTo>
                  <a:lnTo>
                    <a:pt x="1326776" y="0"/>
                  </a:lnTo>
                  <a:lnTo>
                    <a:pt x="1326776" y="1810871"/>
                  </a:lnTo>
                  <a:lnTo>
                    <a:pt x="0" y="1810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3711" y="4326342"/>
              <a:ext cx="1734615" cy="95273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304" y="3723005"/>
              <a:ext cx="693190" cy="69319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28313" y="3656462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1326776" y="0"/>
                  </a:moveTo>
                  <a:lnTo>
                    <a:pt x="0" y="0"/>
                  </a:lnTo>
                  <a:lnTo>
                    <a:pt x="0" y="1810871"/>
                  </a:lnTo>
                  <a:lnTo>
                    <a:pt x="1326776" y="1810871"/>
                  </a:lnTo>
                  <a:lnTo>
                    <a:pt x="13267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28313" y="3656463"/>
              <a:ext cx="1327150" cy="1811020"/>
            </a:xfrm>
            <a:custGeom>
              <a:avLst/>
              <a:gdLst/>
              <a:ahLst/>
              <a:cxnLst/>
              <a:rect l="l" t="t" r="r" b="b"/>
              <a:pathLst>
                <a:path w="1327150" h="1811020">
                  <a:moveTo>
                    <a:pt x="0" y="0"/>
                  </a:moveTo>
                  <a:lnTo>
                    <a:pt x="1326776" y="0"/>
                  </a:lnTo>
                  <a:lnTo>
                    <a:pt x="1326776" y="1810871"/>
                  </a:lnTo>
                  <a:lnTo>
                    <a:pt x="0" y="181087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6980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4901" y="4326026"/>
              <a:ext cx="1734615" cy="95273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1835" y="3723321"/>
              <a:ext cx="627334" cy="6273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¿Dónde</a:t>
            </a:r>
            <a:r>
              <a:rPr spc="70" dirty="0"/>
              <a:t> </a:t>
            </a:r>
            <a:r>
              <a:rPr spc="-515" dirty="0"/>
              <a:t>se</a:t>
            </a:r>
            <a:r>
              <a:rPr spc="70" dirty="0"/>
              <a:t> </a:t>
            </a:r>
            <a:r>
              <a:rPr spc="-405" dirty="0"/>
              <a:t>almacenan</a:t>
            </a:r>
            <a:r>
              <a:rPr spc="70" dirty="0"/>
              <a:t> </a:t>
            </a:r>
            <a:r>
              <a:rPr spc="-475" dirty="0"/>
              <a:t>las</a:t>
            </a:r>
            <a:r>
              <a:rPr spc="70" dirty="0"/>
              <a:t> </a:t>
            </a:r>
            <a:r>
              <a:rPr spc="-420" dirty="0"/>
              <a:t>imágenes</a:t>
            </a:r>
            <a:r>
              <a:rPr spc="70" dirty="0"/>
              <a:t> </a:t>
            </a:r>
            <a:r>
              <a:rPr spc="-345" dirty="0"/>
              <a:t>Docker?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219" y="1451987"/>
            <a:ext cx="10369550" cy="4139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9235" indent="-2165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29235" algn="l"/>
              </a:tabLst>
            </a:pPr>
            <a:r>
              <a:rPr sz="3975" spc="-494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3975" spc="5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38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imágenes</a:t>
            </a:r>
            <a:r>
              <a:rPr sz="3975" spc="5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20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75" spc="-5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14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sz="3975" spc="3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44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3975" spc="5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367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almacenan</a:t>
            </a:r>
            <a:r>
              <a:rPr sz="3975" spc="5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27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3975" spc="3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16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repositorios</a:t>
            </a:r>
            <a:r>
              <a:rPr sz="3975" spc="3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20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75" spc="3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1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endParaRPr sz="3975" baseline="2096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Clr>
                <a:srgbClr val="444949"/>
              </a:buClr>
              <a:buFont typeface="Arial MT"/>
              <a:buChar char="•"/>
            </a:pPr>
            <a:endParaRPr sz="2650">
              <a:latin typeface="Microsoft Sans Serif"/>
              <a:cs typeface="Microsoft Sans Serif"/>
            </a:endParaRPr>
          </a:p>
          <a:p>
            <a:pPr marL="229235" indent="-216535">
              <a:lnSpc>
                <a:spcPct val="100000"/>
              </a:lnSpc>
              <a:buFont typeface="Arial MT"/>
              <a:buChar char="•"/>
              <a:tabLst>
                <a:tab pos="229235" algn="l"/>
              </a:tabLst>
            </a:pPr>
            <a:r>
              <a:rPr sz="3975" spc="-32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Públicos:</a:t>
            </a:r>
            <a:r>
              <a:rPr sz="3975" spc="-27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14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sz="3975" spc="-12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97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Hub</a:t>
            </a:r>
            <a:r>
              <a:rPr sz="3975" spc="-11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u="sng" spc="-157" baseline="2096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https://hub.docker.com/</a:t>
            </a:r>
            <a:endParaRPr sz="3975" baseline="2096">
              <a:latin typeface="Microsoft Sans Serif"/>
              <a:cs typeface="Microsoft Sans Serif"/>
            </a:endParaRPr>
          </a:p>
          <a:p>
            <a:pPr marL="686435" lvl="1" indent="-216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86435" algn="l"/>
              </a:tabLst>
            </a:pPr>
            <a:r>
              <a:rPr sz="3975" spc="-284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Encuentra</a:t>
            </a:r>
            <a:r>
              <a:rPr sz="3975" spc="6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38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imágenes</a:t>
            </a:r>
            <a:r>
              <a:rPr sz="3975" spc="8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40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base</a:t>
            </a:r>
            <a:r>
              <a:rPr sz="3975" spc="7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29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975" spc="7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39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muchas</a:t>
            </a:r>
            <a:r>
              <a:rPr sz="3975" spc="8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27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tecnologías</a:t>
            </a:r>
            <a:r>
              <a:rPr sz="3975" spc="7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sz="3975" spc="7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37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sistemas</a:t>
            </a:r>
            <a:r>
              <a:rPr sz="3975" spc="8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150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operativos:</a:t>
            </a:r>
            <a:endParaRPr sz="3975" baseline="2096">
              <a:latin typeface="Microsoft Sans Serif"/>
              <a:cs typeface="Microsoft Sans Serif"/>
            </a:endParaRPr>
          </a:p>
          <a:p>
            <a:pPr marL="686435" lvl="1" indent="-216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86435" algn="l"/>
              </a:tabLst>
            </a:pPr>
            <a:r>
              <a:rPr sz="3975" spc="-1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Ubuntu</a:t>
            </a:r>
            <a:endParaRPr sz="3975" baseline="2096">
              <a:latin typeface="Microsoft Sans Serif"/>
              <a:cs typeface="Microsoft Sans Serif"/>
            </a:endParaRPr>
          </a:p>
          <a:p>
            <a:pPr marL="686435" lvl="1" indent="-216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86435" algn="l"/>
              </a:tabLst>
            </a:pPr>
            <a:r>
              <a:rPr sz="3975" spc="-15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MySQL</a:t>
            </a:r>
            <a:endParaRPr sz="3975" baseline="2096">
              <a:latin typeface="Microsoft Sans Serif"/>
              <a:cs typeface="Microsoft Sans Serif"/>
            </a:endParaRPr>
          </a:p>
          <a:p>
            <a:pPr marL="686435" lvl="1" indent="-2165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86435" algn="l"/>
              </a:tabLst>
            </a:pPr>
            <a:r>
              <a:rPr sz="3975" spc="-397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NodeJS,</a:t>
            </a:r>
            <a:r>
              <a:rPr sz="3975" spc="-26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569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Java...</a:t>
            </a:r>
            <a:endParaRPr sz="3975" baseline="2096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120"/>
              </a:spcBef>
              <a:buClr>
                <a:srgbClr val="444949"/>
              </a:buClr>
              <a:buFont typeface="Arial MT"/>
              <a:buChar char="•"/>
            </a:pPr>
            <a:endParaRPr sz="2650">
              <a:latin typeface="Microsoft Sans Serif"/>
              <a:cs typeface="Microsoft Sans Serif"/>
            </a:endParaRPr>
          </a:p>
          <a:p>
            <a:pPr marL="229235" indent="-216535">
              <a:lnSpc>
                <a:spcPct val="100000"/>
              </a:lnSpc>
              <a:buFont typeface="Arial MT"/>
              <a:buChar char="•"/>
              <a:tabLst>
                <a:tab pos="229235" algn="l"/>
              </a:tabLst>
            </a:pPr>
            <a:r>
              <a:rPr sz="3975" spc="-284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Privado:</a:t>
            </a:r>
            <a:r>
              <a:rPr sz="3975" spc="-509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247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Amazon</a:t>
            </a:r>
            <a:r>
              <a:rPr sz="3975" spc="5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50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ECR</a:t>
            </a:r>
            <a:r>
              <a:rPr sz="3975" spc="44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307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(Elastic</a:t>
            </a:r>
            <a:r>
              <a:rPr sz="3975" spc="5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179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Container</a:t>
            </a:r>
            <a:r>
              <a:rPr sz="3975" spc="52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75" spc="-44" baseline="2096" dirty="0">
                <a:solidFill>
                  <a:srgbClr val="444949"/>
                </a:solidFill>
                <a:latin typeface="Microsoft Sans Serif"/>
                <a:cs typeface="Microsoft Sans Serif"/>
              </a:rPr>
              <a:t>Registry)</a:t>
            </a:r>
            <a:endParaRPr sz="3975" baseline="2096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Escalabilidad</a:t>
            </a:r>
            <a:r>
              <a:rPr spc="55" dirty="0"/>
              <a:t> </a:t>
            </a:r>
            <a:r>
              <a:rPr spc="-375" dirty="0"/>
              <a:t>y</a:t>
            </a:r>
            <a:r>
              <a:rPr spc="60" dirty="0"/>
              <a:t> </a:t>
            </a:r>
            <a:r>
              <a:rPr spc="-320" dirty="0"/>
              <a:t>alta</a:t>
            </a:r>
            <a:r>
              <a:rPr spc="60" dirty="0"/>
              <a:t> </a:t>
            </a:r>
            <a:r>
              <a:rPr spc="-275" dirty="0"/>
              <a:t>disponibilidad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9106" y="1486927"/>
            <a:ext cx="10758170" cy="31711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5080" indent="-228600">
              <a:lnSpc>
                <a:spcPts val="285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15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8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escalabilidad</a:t>
            </a:r>
            <a:r>
              <a:rPr sz="28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rgbClr val="444949"/>
                </a:solidFill>
                <a:latin typeface="Microsoft Sans Serif"/>
                <a:cs typeface="Microsoft Sans Serif"/>
              </a:rPr>
              <a:t>significa</a:t>
            </a:r>
            <a:r>
              <a:rPr sz="28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8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65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28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aplicación/sistema</a:t>
            </a:r>
            <a:r>
              <a:rPr sz="28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puede</a:t>
            </a:r>
            <a:r>
              <a:rPr sz="28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manejar</a:t>
            </a:r>
            <a:r>
              <a:rPr sz="28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mayores </a:t>
            </a:r>
            <a:r>
              <a:rPr sz="2800" spc="-290" dirty="0">
                <a:solidFill>
                  <a:srgbClr val="444949"/>
                </a:solidFill>
                <a:latin typeface="Microsoft Sans Serif"/>
                <a:cs typeface="Microsoft Sans Serif"/>
              </a:rPr>
              <a:t>cargas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adaptándose.</a:t>
            </a:r>
            <a:endParaRPr sz="2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Hay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dos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tipos</a:t>
            </a:r>
            <a:r>
              <a:rPr sz="28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escalabilidad:</a:t>
            </a:r>
            <a:endParaRPr sz="28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28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Escalabilidad</a:t>
            </a:r>
            <a:r>
              <a:rPr sz="2800" spc="9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vertical</a:t>
            </a:r>
            <a:endParaRPr sz="28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</a:tabLst>
            </a:pPr>
            <a:r>
              <a:rPr sz="28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Escalabilidad</a:t>
            </a:r>
            <a:r>
              <a:rPr sz="28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horizontal</a:t>
            </a:r>
            <a:r>
              <a:rPr sz="28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444949"/>
                </a:solidFill>
                <a:latin typeface="Microsoft Sans Serif"/>
                <a:cs typeface="Microsoft Sans Serif"/>
              </a:rPr>
              <a:t>(=</a:t>
            </a:r>
            <a:r>
              <a:rPr sz="28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elasticidad)</a:t>
            </a:r>
            <a:endParaRPr sz="2800">
              <a:latin typeface="Microsoft Sans Serif"/>
              <a:cs typeface="Microsoft Sans Serif"/>
            </a:endParaRPr>
          </a:p>
          <a:p>
            <a:pPr marL="241300" marR="1803400" indent="-228600">
              <a:lnSpc>
                <a:spcPts val="29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0" dirty="0">
                <a:solidFill>
                  <a:srgbClr val="444949"/>
                </a:solidFill>
                <a:latin typeface="Trebuchet MS"/>
                <a:cs typeface="Trebuchet MS"/>
              </a:rPr>
              <a:t>La</a:t>
            </a:r>
            <a:r>
              <a:rPr sz="2800" b="1" spc="-8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40" dirty="0">
                <a:solidFill>
                  <a:srgbClr val="444949"/>
                </a:solidFill>
                <a:latin typeface="Trebuchet MS"/>
                <a:cs typeface="Trebuchet MS"/>
              </a:rPr>
              <a:t>escalabilidad</a:t>
            </a:r>
            <a:r>
              <a:rPr sz="2800" b="1" spc="-7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25" dirty="0">
                <a:solidFill>
                  <a:srgbClr val="444949"/>
                </a:solidFill>
                <a:latin typeface="Trebuchet MS"/>
                <a:cs typeface="Trebuchet MS"/>
              </a:rPr>
              <a:t>está</a:t>
            </a:r>
            <a:r>
              <a:rPr sz="2800" b="1" spc="-6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45" dirty="0">
                <a:solidFill>
                  <a:srgbClr val="444949"/>
                </a:solidFill>
                <a:latin typeface="Trebuchet MS"/>
                <a:cs typeface="Trebuchet MS"/>
              </a:rPr>
              <a:t>vinculada</a:t>
            </a:r>
            <a:r>
              <a:rPr sz="2800" b="1" spc="-7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75" dirty="0">
                <a:solidFill>
                  <a:srgbClr val="444949"/>
                </a:solidFill>
                <a:latin typeface="Trebuchet MS"/>
                <a:cs typeface="Trebuchet MS"/>
              </a:rPr>
              <a:t>pero</a:t>
            </a:r>
            <a:r>
              <a:rPr sz="2800" b="1" spc="-6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14" dirty="0">
                <a:solidFill>
                  <a:srgbClr val="444949"/>
                </a:solidFill>
                <a:latin typeface="Trebuchet MS"/>
                <a:cs typeface="Trebuchet MS"/>
              </a:rPr>
              <a:t>es</a:t>
            </a:r>
            <a:r>
              <a:rPr sz="2800" b="1" spc="-7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60" dirty="0">
                <a:solidFill>
                  <a:srgbClr val="444949"/>
                </a:solidFill>
                <a:latin typeface="Trebuchet MS"/>
                <a:cs typeface="Trebuchet MS"/>
              </a:rPr>
              <a:t>diferente</a:t>
            </a:r>
            <a:r>
              <a:rPr sz="2800" b="1" spc="-6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50" dirty="0">
                <a:solidFill>
                  <a:srgbClr val="444949"/>
                </a:solidFill>
                <a:latin typeface="Trebuchet MS"/>
                <a:cs typeface="Trebuchet MS"/>
              </a:rPr>
              <a:t>a</a:t>
            </a:r>
            <a:r>
              <a:rPr sz="2800" b="1" spc="-7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45" dirty="0">
                <a:solidFill>
                  <a:srgbClr val="444949"/>
                </a:solidFill>
                <a:latin typeface="Trebuchet MS"/>
                <a:cs typeface="Trebuchet MS"/>
              </a:rPr>
              <a:t>la</a:t>
            </a:r>
            <a:r>
              <a:rPr sz="2800" b="1" spc="-6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444949"/>
                </a:solidFill>
                <a:latin typeface="Trebuchet MS"/>
                <a:cs typeface="Trebuchet MS"/>
              </a:rPr>
              <a:t>alta </a:t>
            </a:r>
            <a:r>
              <a:rPr sz="2800" b="1" spc="-45" dirty="0">
                <a:solidFill>
                  <a:srgbClr val="444949"/>
                </a:solidFill>
                <a:latin typeface="Trebuchet MS"/>
                <a:cs typeface="Trebuchet MS"/>
              </a:rPr>
              <a:t>disponibilidad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Docker</a:t>
            </a:r>
            <a:r>
              <a:rPr spc="-145" dirty="0"/>
              <a:t> </a:t>
            </a:r>
            <a:r>
              <a:rPr spc="-150" dirty="0"/>
              <a:t>frente</a:t>
            </a:r>
            <a:r>
              <a:rPr spc="-110" dirty="0"/>
              <a:t> </a:t>
            </a:r>
            <a:r>
              <a:rPr spc="-590" dirty="0"/>
              <a:t>a</a:t>
            </a:r>
            <a:r>
              <a:rPr spc="50" dirty="0"/>
              <a:t> </a:t>
            </a:r>
            <a:r>
              <a:rPr spc="-475" dirty="0"/>
              <a:t>las</a:t>
            </a:r>
            <a:r>
              <a:rPr spc="50" dirty="0"/>
              <a:t> </a:t>
            </a:r>
            <a:r>
              <a:rPr spc="-390" dirty="0"/>
              <a:t>máquinas</a:t>
            </a:r>
            <a:r>
              <a:rPr spc="50" dirty="0"/>
              <a:t> </a:t>
            </a:r>
            <a:r>
              <a:rPr spc="-210" dirty="0"/>
              <a:t>virtuales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219" y="1403717"/>
            <a:ext cx="10350500" cy="85851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05740" indent="-19304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5740" algn="l"/>
              </a:tabLst>
            </a:pPr>
            <a:r>
              <a:rPr sz="3525" spc="-10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sz="3525" spc="-13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397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3525" spc="60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32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3525" spc="5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277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"especie"</a:t>
            </a:r>
            <a:r>
              <a:rPr sz="3525" spc="4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150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525" spc="-89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19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tecnología</a:t>
            </a:r>
            <a:r>
              <a:rPr sz="3525" spc="-37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150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525" spc="-37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20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virtualización,</a:t>
            </a:r>
            <a:r>
              <a:rPr sz="3525" spc="-23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67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pero</a:t>
            </a:r>
            <a:r>
              <a:rPr sz="3525" spc="-1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sz="3525" spc="-1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4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exactamente</a:t>
            </a:r>
            <a:endParaRPr sz="3525" baseline="1182">
              <a:latin typeface="Microsoft Sans Serif"/>
              <a:cs typeface="Microsoft Sans Serif"/>
            </a:endParaRPr>
          </a:p>
          <a:p>
            <a:pPr marL="205740" indent="-19304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05740" algn="l"/>
              </a:tabLst>
            </a:pPr>
            <a:r>
              <a:rPr sz="3525" spc="-300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3525" spc="5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209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recursos</a:t>
            </a:r>
            <a:r>
              <a:rPr sz="3525" spc="-2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397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3525" spc="5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13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comparten</a:t>
            </a:r>
            <a:r>
              <a:rPr sz="3525" spc="-30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157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3525" spc="2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13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3525" spc="1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13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anfitrión</a:t>
            </a:r>
            <a:r>
              <a:rPr sz="3525" spc="1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284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=&gt;</a:t>
            </a:r>
            <a:r>
              <a:rPr sz="3525" spc="2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270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muchos</a:t>
            </a:r>
            <a:r>
              <a:rPr sz="3525" spc="37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19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contenedores</a:t>
            </a:r>
            <a:r>
              <a:rPr sz="3525" spc="1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23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3525" spc="2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202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3525" spc="1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525" spc="-15" baseline="1182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</a:t>
            </a:r>
            <a:endParaRPr sz="3525" baseline="1182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4658" y="5359680"/>
            <a:ext cx="3343910" cy="439420"/>
          </a:xfrm>
          <a:prstGeom prst="rect">
            <a:avLst/>
          </a:prstGeom>
          <a:solidFill>
            <a:srgbClr val="444949"/>
          </a:solidFill>
          <a:ln w="12700">
            <a:solidFill>
              <a:srgbClr val="323535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03251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4658" y="4848693"/>
            <a:ext cx="3343910" cy="439420"/>
          </a:xfrm>
          <a:prstGeom prst="rect">
            <a:avLst/>
          </a:prstGeom>
          <a:solidFill>
            <a:srgbClr val="444949"/>
          </a:solidFill>
          <a:ln w="12700">
            <a:solidFill>
              <a:srgbClr val="323535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658" y="4337705"/>
            <a:ext cx="3343910" cy="439420"/>
          </a:xfrm>
          <a:prstGeom prst="rect">
            <a:avLst/>
          </a:prstGeom>
          <a:solidFill>
            <a:srgbClr val="F69802"/>
          </a:solidFill>
          <a:ln w="12700">
            <a:solidFill>
              <a:srgbClr val="B46F01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4658" y="2645393"/>
            <a:ext cx="1049020" cy="419734"/>
          </a:xfrm>
          <a:prstGeom prst="rect">
            <a:avLst/>
          </a:prstGeom>
          <a:solidFill>
            <a:srgbClr val="FFC000"/>
          </a:solidFill>
          <a:ln w="12700">
            <a:solidFill>
              <a:srgbClr val="BA8C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35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Apps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4658" y="3136432"/>
            <a:ext cx="1049020" cy="1129665"/>
          </a:xfrm>
          <a:prstGeom prst="rect">
            <a:avLst/>
          </a:prstGeom>
          <a:solidFill>
            <a:srgbClr val="FFC000"/>
          </a:solidFill>
          <a:ln w="12700">
            <a:solidFill>
              <a:srgbClr val="BA8C00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292100" marR="91440" indent="-193040">
              <a:lnSpc>
                <a:spcPct val="106500"/>
              </a:lnSpc>
              <a:spcBef>
                <a:spcPts val="18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(VM)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2140" y="2645393"/>
            <a:ext cx="1049020" cy="419734"/>
          </a:xfrm>
          <a:prstGeom prst="rect">
            <a:avLst/>
          </a:prstGeom>
          <a:solidFill>
            <a:srgbClr val="70AD47"/>
          </a:solidFill>
          <a:ln w="12700">
            <a:solidFill>
              <a:srgbClr val="527E34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35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Apps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12140" y="3136432"/>
            <a:ext cx="1049020" cy="1129665"/>
          </a:xfrm>
          <a:prstGeom prst="rect">
            <a:avLst/>
          </a:prstGeom>
          <a:solidFill>
            <a:srgbClr val="70AD47"/>
          </a:solidFill>
          <a:ln w="12700">
            <a:solidFill>
              <a:srgbClr val="527E34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292100" marR="91440" indent="-193040">
              <a:lnSpc>
                <a:spcPct val="106500"/>
              </a:lnSpc>
              <a:spcBef>
                <a:spcPts val="18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(VM)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9622" y="2645393"/>
            <a:ext cx="1049020" cy="419734"/>
          </a:xfrm>
          <a:prstGeom prst="rect">
            <a:avLst/>
          </a:prstGeom>
          <a:solidFill>
            <a:srgbClr val="3B67BC"/>
          </a:solidFill>
          <a:ln w="12700">
            <a:solidFill>
              <a:srgbClr val="2B4B89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294005">
              <a:lnSpc>
                <a:spcPct val="100000"/>
              </a:lnSpc>
              <a:spcBef>
                <a:spcPts val="35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Apps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9622" y="3136432"/>
            <a:ext cx="1049020" cy="1129665"/>
          </a:xfrm>
          <a:prstGeom prst="rect">
            <a:avLst/>
          </a:prstGeom>
          <a:solidFill>
            <a:srgbClr val="3B67BC"/>
          </a:solidFill>
          <a:ln w="12700">
            <a:solidFill>
              <a:srgbClr val="2B4B89"/>
            </a:solidFill>
          </a:ln>
        </p:spPr>
        <p:txBody>
          <a:bodyPr vert="horz" wrap="square" lIns="0" tIns="235585" rIns="0" bIns="0" rtlCol="0">
            <a:spAutoFit/>
          </a:bodyPr>
          <a:lstStyle/>
          <a:p>
            <a:pPr marL="292100" marR="91440" indent="-193040">
              <a:lnSpc>
                <a:spcPct val="106500"/>
              </a:lnSpc>
              <a:spcBef>
                <a:spcPts val="185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OS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(VM)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71128" y="5331573"/>
            <a:ext cx="3343910" cy="439420"/>
          </a:xfrm>
          <a:prstGeom prst="rect">
            <a:avLst/>
          </a:prstGeom>
          <a:solidFill>
            <a:srgbClr val="444949"/>
          </a:solidFill>
          <a:ln w="12700">
            <a:solidFill>
              <a:srgbClr val="323535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03251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71128" y="4820584"/>
            <a:ext cx="3343910" cy="439420"/>
          </a:xfrm>
          <a:prstGeom prst="rect">
            <a:avLst/>
          </a:prstGeom>
          <a:solidFill>
            <a:srgbClr val="444949"/>
          </a:solidFill>
          <a:ln w="12700">
            <a:solidFill>
              <a:srgbClr val="323535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Host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(EC2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Instance)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71128" y="4309596"/>
            <a:ext cx="3343910" cy="439420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28369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Daemon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1128" y="2818550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1128" y="3309589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1128" y="3793685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18610" y="2818550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18610" y="3309589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18610" y="3793685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66092" y="2818550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66092" y="3309589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66092" y="3793685"/>
            <a:ext cx="1049020" cy="419734"/>
          </a:xfrm>
          <a:prstGeom prst="rect">
            <a:avLst/>
          </a:prstGeom>
          <a:solidFill>
            <a:srgbClr val="5091D0"/>
          </a:solidFill>
          <a:ln w="12700">
            <a:solidFill>
              <a:srgbClr val="3A6A98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47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1219" y="389157"/>
            <a:ext cx="93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65" dirty="0"/>
              <a:t>ECS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219" y="1419734"/>
            <a:ext cx="4766945" cy="397954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405" dirty="0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195" dirty="0">
                <a:solidFill>
                  <a:srgbClr val="444949"/>
                </a:solidFill>
                <a:latin typeface="Microsoft Sans Serif"/>
                <a:cs typeface="Microsoft Sans Serif"/>
              </a:rPr>
              <a:t>=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Elastic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Container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Service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763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Lanzar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contenedores</a:t>
            </a:r>
            <a:r>
              <a:rPr sz="28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en 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endParaRPr sz="2800">
              <a:latin typeface="Microsoft Sans Serif"/>
              <a:cs typeface="Microsoft Sans Serif"/>
            </a:endParaRPr>
          </a:p>
          <a:p>
            <a:pPr marL="241300" marR="250825" indent="-228600">
              <a:lnSpc>
                <a:spcPct val="794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444949"/>
                </a:solidFill>
                <a:latin typeface="Trebuchet MS"/>
                <a:cs typeface="Trebuchet MS"/>
              </a:rPr>
              <a:t>Debes</a:t>
            </a:r>
            <a:r>
              <a:rPr sz="2800" b="1" spc="-19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95" dirty="0">
                <a:solidFill>
                  <a:srgbClr val="444949"/>
                </a:solidFill>
                <a:latin typeface="Trebuchet MS"/>
                <a:cs typeface="Trebuchet MS"/>
              </a:rPr>
              <a:t>aprovisionar</a:t>
            </a:r>
            <a:r>
              <a:rPr sz="2800" b="1" spc="-114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444949"/>
                </a:solidFill>
                <a:latin typeface="Trebuchet MS"/>
                <a:cs typeface="Trebuchet MS"/>
              </a:rPr>
              <a:t>y </a:t>
            </a:r>
            <a:r>
              <a:rPr sz="2800" b="1" spc="-125" dirty="0">
                <a:solidFill>
                  <a:srgbClr val="444949"/>
                </a:solidFill>
                <a:latin typeface="Trebuchet MS"/>
                <a:cs typeface="Trebuchet MS"/>
              </a:rPr>
              <a:t>mantener</a:t>
            </a:r>
            <a:r>
              <a:rPr sz="280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45" dirty="0">
                <a:solidFill>
                  <a:srgbClr val="444949"/>
                </a:solidFill>
                <a:latin typeface="Trebuchet MS"/>
                <a:cs typeface="Trebuchet MS"/>
              </a:rPr>
              <a:t>la</a:t>
            </a:r>
            <a:r>
              <a:rPr sz="2800" b="1" spc="-5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10" dirty="0">
                <a:solidFill>
                  <a:srgbClr val="444949"/>
                </a:solidFill>
                <a:latin typeface="Trebuchet MS"/>
                <a:cs typeface="Trebuchet MS"/>
              </a:rPr>
              <a:t>infraestructura </a:t>
            </a:r>
            <a:r>
              <a:rPr sz="2800" b="1" spc="-85" dirty="0">
                <a:solidFill>
                  <a:srgbClr val="444949"/>
                </a:solidFill>
                <a:latin typeface="Trebuchet MS"/>
                <a:cs typeface="Trebuchet MS"/>
              </a:rPr>
              <a:t>(las</a:t>
            </a:r>
            <a:r>
              <a:rPr sz="2800" b="1" spc="-8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30" dirty="0">
                <a:solidFill>
                  <a:srgbClr val="444949"/>
                </a:solidFill>
                <a:latin typeface="Trebuchet MS"/>
                <a:cs typeface="Trebuchet MS"/>
              </a:rPr>
              <a:t>instancias</a:t>
            </a:r>
            <a:r>
              <a:rPr sz="2800" b="1" spc="-8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444949"/>
                </a:solidFill>
                <a:latin typeface="Trebuchet MS"/>
                <a:cs typeface="Trebuchet MS"/>
              </a:rPr>
              <a:t>EC2)</a:t>
            </a:r>
            <a:endParaRPr sz="2800">
              <a:latin typeface="Trebuchet MS"/>
              <a:cs typeface="Trebuchet MS"/>
            </a:endParaRPr>
          </a:p>
          <a:p>
            <a:pPr marL="241300" marR="21590" indent="-228600">
              <a:lnSpc>
                <a:spcPct val="7630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80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30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encarga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iniciar/parar </a:t>
            </a:r>
            <a:r>
              <a:rPr sz="28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28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contenedores</a:t>
            </a:r>
            <a:endParaRPr sz="2800">
              <a:latin typeface="Microsoft Sans Serif"/>
              <a:cs typeface="Microsoft Sans Serif"/>
            </a:endParaRPr>
          </a:p>
          <a:p>
            <a:pPr marL="241300" marR="855344" indent="-228600">
              <a:lnSpc>
                <a:spcPct val="763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Tiene</a:t>
            </a:r>
            <a:r>
              <a:rPr sz="28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integraciones</a:t>
            </a:r>
            <a:r>
              <a:rPr sz="28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28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el </a:t>
            </a:r>
            <a:r>
              <a:rPr sz="28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Application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7400" y="719140"/>
            <a:ext cx="1003300" cy="1003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68092" y="3429002"/>
            <a:ext cx="1457325" cy="2663825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Instancia</a:t>
            </a:r>
            <a:r>
              <a:rPr sz="1800" b="1" spc="-8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3429001"/>
            <a:ext cx="1460500" cy="2663825"/>
          </a:xfrm>
          <a:custGeom>
            <a:avLst/>
            <a:gdLst/>
            <a:ahLst/>
            <a:cxnLst/>
            <a:rect l="l" t="t" r="r" b="b"/>
            <a:pathLst>
              <a:path w="1460500" h="2663825">
                <a:moveTo>
                  <a:pt x="0" y="0"/>
                </a:moveTo>
                <a:lnTo>
                  <a:pt x="1460500" y="0"/>
                </a:lnTo>
                <a:lnTo>
                  <a:pt x="1460500" y="2663484"/>
                </a:lnTo>
                <a:lnTo>
                  <a:pt x="0" y="266348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698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73281" y="3424267"/>
            <a:ext cx="127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Instancia</a:t>
            </a:r>
            <a:r>
              <a:rPr sz="1800" b="1" spc="-8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3300" y="3429000"/>
            <a:ext cx="1460500" cy="2663825"/>
          </a:xfrm>
          <a:prstGeom prst="rect">
            <a:avLst/>
          </a:prstGeom>
          <a:ln w="12700">
            <a:solidFill>
              <a:srgbClr val="F69802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Instancia</a:t>
            </a:r>
            <a:r>
              <a:rPr sz="1800" b="1" spc="-8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98754" y="2044702"/>
            <a:ext cx="4247515" cy="3900170"/>
            <a:chOff x="6798754" y="2044702"/>
            <a:chExt cx="4247515" cy="39001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0750" y="2044702"/>
              <a:ext cx="736600" cy="736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948277" y="2621287"/>
              <a:ext cx="804545" cy="1106170"/>
            </a:xfrm>
            <a:custGeom>
              <a:avLst/>
              <a:gdLst/>
              <a:ahLst/>
              <a:cxnLst/>
              <a:rect l="l" t="t" r="r" b="b"/>
              <a:pathLst>
                <a:path w="804545" h="1106170">
                  <a:moveTo>
                    <a:pt x="803954" y="0"/>
                  </a:moveTo>
                  <a:lnTo>
                    <a:pt x="1870" y="1102996"/>
                  </a:lnTo>
                  <a:lnTo>
                    <a:pt x="0" y="1105567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30973" y="3720537"/>
              <a:ext cx="27305" cy="30480"/>
            </a:xfrm>
            <a:custGeom>
              <a:avLst/>
              <a:gdLst/>
              <a:ahLst/>
              <a:cxnLst/>
              <a:rect l="l" t="t" r="r" b="b"/>
              <a:pathLst>
                <a:path w="27304" h="30479">
                  <a:moveTo>
                    <a:pt x="5016" y="0"/>
                  </a:moveTo>
                  <a:lnTo>
                    <a:pt x="0" y="30112"/>
                  </a:lnTo>
                  <a:lnTo>
                    <a:pt x="27100" y="16059"/>
                  </a:lnTo>
                  <a:lnTo>
                    <a:pt x="5016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09050" y="2622972"/>
              <a:ext cx="0" cy="770255"/>
            </a:xfrm>
            <a:custGeom>
              <a:avLst/>
              <a:gdLst/>
              <a:ahLst/>
              <a:cxnLst/>
              <a:rect l="l" t="t" r="r" b="b"/>
              <a:pathLst>
                <a:path h="770254">
                  <a:moveTo>
                    <a:pt x="0" y="0"/>
                  </a:moveTo>
                  <a:lnTo>
                    <a:pt x="0" y="0"/>
                  </a:lnTo>
                  <a:lnTo>
                    <a:pt x="0" y="767081"/>
                  </a:lnTo>
                  <a:lnTo>
                    <a:pt x="0" y="770256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95397" y="339534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305" y="0"/>
                  </a:moveTo>
                  <a:lnTo>
                    <a:pt x="0" y="0"/>
                  </a:lnTo>
                  <a:lnTo>
                    <a:pt x="13652" y="27304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8517" y="2624688"/>
              <a:ext cx="801370" cy="1100455"/>
            </a:xfrm>
            <a:custGeom>
              <a:avLst/>
              <a:gdLst/>
              <a:ahLst/>
              <a:cxnLst/>
              <a:rect l="l" t="t" r="r" b="b"/>
              <a:pathLst>
                <a:path w="801370" h="1100454">
                  <a:moveTo>
                    <a:pt x="0" y="0"/>
                  </a:moveTo>
                  <a:lnTo>
                    <a:pt x="799244" y="1097874"/>
                  </a:lnTo>
                  <a:lnTo>
                    <a:pt x="801116" y="1100444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59842" y="3718808"/>
              <a:ext cx="27305" cy="30480"/>
            </a:xfrm>
            <a:custGeom>
              <a:avLst/>
              <a:gdLst/>
              <a:ahLst/>
              <a:cxnLst/>
              <a:rect l="l" t="t" r="r" b="b"/>
              <a:pathLst>
                <a:path w="27304" h="30479">
                  <a:moveTo>
                    <a:pt x="22075" y="0"/>
                  </a:moveTo>
                  <a:lnTo>
                    <a:pt x="0" y="16070"/>
                  </a:lnTo>
                  <a:lnTo>
                    <a:pt x="27108" y="30110"/>
                  </a:lnTo>
                  <a:lnTo>
                    <a:pt x="22075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9907" y="5175253"/>
              <a:ext cx="752473" cy="7524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3622" y="5167657"/>
              <a:ext cx="752473" cy="7524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234" y="4545187"/>
              <a:ext cx="752473" cy="7524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1720" y="5175253"/>
              <a:ext cx="769501" cy="76950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1720" y="3911308"/>
              <a:ext cx="769501" cy="76950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76594" y="4520097"/>
              <a:ext cx="769501" cy="7695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8754" y="4520096"/>
              <a:ext cx="736600" cy="7366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366454" y="2228086"/>
            <a:ext cx="250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Nuevo</a:t>
            </a:r>
            <a:r>
              <a:rPr sz="1800" b="1" spc="-6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contenedor</a:t>
            </a:r>
            <a:r>
              <a:rPr sz="1800" b="1" spc="-6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Docker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18040" y="943006"/>
            <a:ext cx="1537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4949"/>
                </a:solidFill>
                <a:latin typeface="Calibri"/>
                <a:cs typeface="Calibri"/>
              </a:rPr>
              <a:t>Servicio</a:t>
            </a:r>
            <a:r>
              <a:rPr sz="2400" b="1" spc="-25" dirty="0">
                <a:solidFill>
                  <a:srgbClr val="444949"/>
                </a:solidFill>
                <a:latin typeface="Calibri"/>
                <a:cs typeface="Calibri"/>
              </a:rPr>
              <a:t> ECS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Fargate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449" y="1449198"/>
            <a:ext cx="5281295" cy="41789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637540" indent="-228600">
              <a:lnSpc>
                <a:spcPts val="285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5" dirty="0">
                <a:solidFill>
                  <a:srgbClr val="444949"/>
                </a:solidFill>
                <a:latin typeface="Microsoft Sans Serif"/>
                <a:cs typeface="Microsoft Sans Serif"/>
              </a:rPr>
              <a:t>Lanza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contenedores</a:t>
            </a:r>
            <a:r>
              <a:rPr sz="28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en 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endParaRPr sz="2800">
              <a:latin typeface="Microsoft Sans Serif"/>
              <a:cs typeface="Microsoft Sans Serif"/>
            </a:endParaRPr>
          </a:p>
          <a:p>
            <a:pPr marL="241300" marR="248285" indent="-228600">
              <a:lnSpc>
                <a:spcPct val="882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185" dirty="0">
                <a:solidFill>
                  <a:srgbClr val="444949"/>
                </a:solidFill>
                <a:latin typeface="Trebuchet MS"/>
                <a:cs typeface="Trebuchet MS"/>
              </a:rPr>
              <a:t>No</a:t>
            </a:r>
            <a:r>
              <a:rPr sz="2800" b="1" spc="-5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05" dirty="0">
                <a:solidFill>
                  <a:srgbClr val="444949"/>
                </a:solidFill>
                <a:latin typeface="Trebuchet MS"/>
                <a:cs typeface="Trebuchet MS"/>
              </a:rPr>
              <a:t>aprovisionas</a:t>
            </a:r>
            <a:r>
              <a:rPr sz="2800" b="1" spc="-4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444949"/>
                </a:solidFill>
                <a:latin typeface="Trebuchet MS"/>
                <a:cs typeface="Trebuchet MS"/>
              </a:rPr>
              <a:t>la </a:t>
            </a:r>
            <a:r>
              <a:rPr sz="2800" b="1" spc="-130" dirty="0">
                <a:solidFill>
                  <a:srgbClr val="444949"/>
                </a:solidFill>
                <a:latin typeface="Trebuchet MS"/>
                <a:cs typeface="Trebuchet MS"/>
              </a:rPr>
              <a:t>infraestructura</a:t>
            </a:r>
            <a:r>
              <a:rPr sz="2800" b="1" spc="-7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20" dirty="0">
                <a:solidFill>
                  <a:srgbClr val="444949"/>
                </a:solidFill>
                <a:latin typeface="Trebuchet MS"/>
                <a:cs typeface="Trebuchet MS"/>
              </a:rPr>
              <a:t>(no</a:t>
            </a:r>
            <a:r>
              <a:rPr sz="2800" b="1" spc="-7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444949"/>
                </a:solidFill>
                <a:latin typeface="Trebuchet MS"/>
                <a:cs typeface="Trebuchet MS"/>
              </a:rPr>
              <a:t>hay </a:t>
            </a:r>
            <a:r>
              <a:rPr sz="2800" b="1" spc="-130" dirty="0">
                <a:solidFill>
                  <a:srgbClr val="444949"/>
                </a:solidFill>
                <a:latin typeface="Trebuchet MS"/>
                <a:cs typeface="Trebuchet MS"/>
              </a:rPr>
              <a:t>instancias</a:t>
            </a:r>
            <a:r>
              <a:rPr sz="2800" b="1" spc="-2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444949"/>
                </a:solidFill>
                <a:latin typeface="Trebuchet MS"/>
                <a:cs typeface="Trebuchet MS"/>
              </a:rPr>
              <a:t>EC2</a:t>
            </a:r>
            <a:r>
              <a:rPr sz="2800" b="1" spc="-2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55" dirty="0">
                <a:solidFill>
                  <a:srgbClr val="444949"/>
                </a:solidFill>
                <a:latin typeface="Trebuchet MS"/>
                <a:cs typeface="Trebuchet MS"/>
              </a:rPr>
              <a:t>que</a:t>
            </a:r>
            <a:r>
              <a:rPr sz="2800" b="1" spc="-2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444949"/>
                </a:solidFill>
                <a:latin typeface="Trebuchet MS"/>
                <a:cs typeface="Trebuchet MS"/>
              </a:rPr>
              <a:t>gestionar)</a:t>
            </a:r>
            <a:r>
              <a:rPr sz="2800" b="1" spc="-2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50" dirty="0">
                <a:solidFill>
                  <a:srgbClr val="444949"/>
                </a:solidFill>
                <a:latin typeface="Trebuchet MS"/>
                <a:cs typeface="Trebuchet MS"/>
              </a:rPr>
              <a:t>-</a:t>
            </a:r>
            <a:endParaRPr sz="2800">
              <a:latin typeface="Trebuchet MS"/>
              <a:cs typeface="Trebuchet MS"/>
            </a:endParaRPr>
          </a:p>
          <a:p>
            <a:pPr marL="241300">
              <a:lnSpc>
                <a:spcPts val="2970"/>
              </a:lnSpc>
            </a:pPr>
            <a:r>
              <a:rPr sz="2800" b="1" spc="-140" dirty="0">
                <a:solidFill>
                  <a:srgbClr val="444949"/>
                </a:solidFill>
                <a:latin typeface="Trebuchet MS"/>
                <a:cs typeface="Trebuchet MS"/>
              </a:rPr>
              <a:t>¡más</a:t>
            </a:r>
            <a:r>
              <a:rPr sz="2800" b="1" spc="-5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35" dirty="0">
                <a:solidFill>
                  <a:srgbClr val="444949"/>
                </a:solidFill>
                <a:latin typeface="Trebuchet MS"/>
                <a:cs typeface="Trebuchet MS"/>
              </a:rPr>
              <a:t>sencillo!</a:t>
            </a:r>
            <a:endParaRPr sz="28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50" dirty="0">
                <a:solidFill>
                  <a:srgbClr val="444949"/>
                </a:solidFill>
                <a:latin typeface="Trebuchet MS"/>
                <a:cs typeface="Trebuchet MS"/>
              </a:rPr>
              <a:t>Oferta</a:t>
            </a:r>
            <a:r>
              <a:rPr sz="2800" b="1" spc="-12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444949"/>
                </a:solidFill>
                <a:latin typeface="Trebuchet MS"/>
                <a:cs typeface="Trebuchet MS"/>
              </a:rPr>
              <a:t>serverless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ct val="853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80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sólo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28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contenedores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8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ti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función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CPU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RAM </a:t>
            </a:r>
            <a:r>
              <a:rPr sz="28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necesites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80362" y="1183265"/>
            <a:ext cx="4714875" cy="4361815"/>
            <a:chOff x="6480362" y="1183265"/>
            <a:chExt cx="4714875" cy="4361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5135" y="1183265"/>
              <a:ext cx="736600" cy="736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3434" y="1919865"/>
              <a:ext cx="0" cy="1402080"/>
            </a:xfrm>
            <a:custGeom>
              <a:avLst/>
              <a:gdLst/>
              <a:ahLst/>
              <a:cxnLst/>
              <a:rect l="l" t="t" r="r" b="b"/>
              <a:pathLst>
                <a:path h="1402079">
                  <a:moveTo>
                    <a:pt x="0" y="0"/>
                  </a:moveTo>
                  <a:lnTo>
                    <a:pt x="0" y="1398504"/>
                  </a:lnTo>
                  <a:lnTo>
                    <a:pt x="0" y="1401679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59781" y="332366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305" y="0"/>
                  </a:moveTo>
                  <a:lnTo>
                    <a:pt x="0" y="0"/>
                  </a:lnTo>
                  <a:lnTo>
                    <a:pt x="13652" y="27305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4808" y="4768604"/>
              <a:ext cx="752473" cy="7524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8521" y="4761007"/>
              <a:ext cx="752473" cy="7524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5135" y="4138538"/>
              <a:ext cx="752473" cy="7524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6620" y="4768604"/>
              <a:ext cx="769501" cy="7695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6620" y="3504659"/>
              <a:ext cx="769501" cy="7695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1494" y="4113448"/>
              <a:ext cx="769501" cy="7695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3655" y="4113448"/>
              <a:ext cx="736600" cy="736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6712" y="2635417"/>
              <a:ext cx="769501" cy="76950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86712" y="2635417"/>
              <a:ext cx="4702175" cy="2903220"/>
            </a:xfrm>
            <a:custGeom>
              <a:avLst/>
              <a:gdLst/>
              <a:ahLst/>
              <a:cxnLst/>
              <a:rect l="l" t="t" r="r" b="b"/>
              <a:pathLst>
                <a:path w="4702175" h="2903220">
                  <a:moveTo>
                    <a:pt x="0" y="0"/>
                  </a:moveTo>
                  <a:lnTo>
                    <a:pt x="4701987" y="0"/>
                  </a:lnTo>
                  <a:lnTo>
                    <a:pt x="4701987" y="2902689"/>
                  </a:lnTo>
                  <a:lnTo>
                    <a:pt x="0" y="29026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239150" y="1369614"/>
            <a:ext cx="250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Nuevo</a:t>
            </a:r>
            <a:r>
              <a:rPr sz="1800" b="1" spc="-6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contenedor</a:t>
            </a:r>
            <a:r>
              <a:rPr sz="1800" b="1" spc="-6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Docker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61115" y="2850170"/>
            <a:ext cx="70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Fargate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590" dirty="0"/>
              <a:t>ECR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6767" y="1708520"/>
            <a:ext cx="5417820" cy="22548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360" dirty="0">
                <a:solidFill>
                  <a:srgbClr val="444949"/>
                </a:solidFill>
                <a:latin typeface="Microsoft Sans Serif"/>
                <a:cs typeface="Microsoft Sans Serif"/>
              </a:rPr>
              <a:t>ECR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195" dirty="0">
                <a:solidFill>
                  <a:srgbClr val="444949"/>
                </a:solidFill>
                <a:latin typeface="Microsoft Sans Serif"/>
                <a:cs typeface="Microsoft Sans Serif"/>
              </a:rPr>
              <a:t>=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Elastic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Container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Registry</a:t>
            </a:r>
            <a:endParaRPr sz="2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Registro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privado</a:t>
            </a:r>
            <a:r>
              <a:rPr sz="28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872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Aquí</a:t>
            </a:r>
            <a:r>
              <a:rPr sz="28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30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donde</a:t>
            </a:r>
            <a:r>
              <a:rPr sz="28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135" dirty="0">
                <a:solidFill>
                  <a:srgbClr val="444949"/>
                </a:solidFill>
                <a:latin typeface="Trebuchet MS"/>
                <a:cs typeface="Trebuchet MS"/>
              </a:rPr>
              <a:t>almacenas</a:t>
            </a:r>
            <a:r>
              <a:rPr sz="2800" b="1" spc="-7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444949"/>
                </a:solidFill>
                <a:latin typeface="Trebuchet MS"/>
                <a:cs typeface="Trebuchet MS"/>
              </a:rPr>
              <a:t>tus </a:t>
            </a:r>
            <a:r>
              <a:rPr sz="2800" b="1" spc="-125" dirty="0">
                <a:solidFill>
                  <a:srgbClr val="444949"/>
                </a:solidFill>
                <a:latin typeface="Trebuchet MS"/>
                <a:cs typeface="Trebuchet MS"/>
              </a:rPr>
              <a:t>imágenes</a:t>
            </a:r>
            <a:r>
              <a:rPr sz="2800" b="1" spc="-8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444949"/>
                </a:solidFill>
                <a:latin typeface="Trebuchet MS"/>
                <a:cs typeface="Trebuchet MS"/>
              </a:rPr>
              <a:t>Docker</a:t>
            </a:r>
            <a:r>
              <a:rPr sz="2800" b="1" spc="-11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8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8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puedan </a:t>
            </a:r>
            <a:r>
              <a:rPr sz="28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ser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ejecutadas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80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405" dirty="0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Fargate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30074" y="1844305"/>
            <a:ext cx="2200275" cy="2915920"/>
            <a:chOff x="9030074" y="1844305"/>
            <a:chExt cx="2200275" cy="29159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40601" y="3273332"/>
              <a:ext cx="752473" cy="7524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2088" y="3903399"/>
              <a:ext cx="769501" cy="7695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2088" y="2639454"/>
              <a:ext cx="769501" cy="7695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6424" y="1850655"/>
              <a:ext cx="769501" cy="7695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36424" y="1850655"/>
              <a:ext cx="2187575" cy="2903220"/>
            </a:xfrm>
            <a:custGeom>
              <a:avLst/>
              <a:gdLst/>
              <a:ahLst/>
              <a:cxnLst/>
              <a:rect l="l" t="t" r="r" b="b"/>
              <a:pathLst>
                <a:path w="2187575" h="2903220">
                  <a:moveTo>
                    <a:pt x="0" y="0"/>
                  </a:moveTo>
                  <a:lnTo>
                    <a:pt x="2187387" y="0"/>
                  </a:lnTo>
                  <a:lnTo>
                    <a:pt x="2187387" y="2902689"/>
                  </a:lnTo>
                  <a:lnTo>
                    <a:pt x="0" y="29026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910828" y="2065408"/>
            <a:ext cx="70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Fargate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0344" y="1850655"/>
            <a:ext cx="711200" cy="7112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138064" y="2010506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03994" y="1844305"/>
            <a:ext cx="2200275" cy="2915920"/>
            <a:chOff x="6203994" y="1844305"/>
            <a:chExt cx="2200275" cy="2915920"/>
          </a:xfrm>
        </p:grpSpPr>
        <p:sp>
          <p:nvSpPr>
            <p:cNvPr id="15" name="object 15"/>
            <p:cNvSpPr/>
            <p:nvPr/>
          </p:nvSpPr>
          <p:spPr>
            <a:xfrm>
              <a:off x="6210344" y="1850655"/>
              <a:ext cx="2187575" cy="2903220"/>
            </a:xfrm>
            <a:custGeom>
              <a:avLst/>
              <a:gdLst/>
              <a:ahLst/>
              <a:cxnLst/>
              <a:rect l="l" t="t" r="r" b="b"/>
              <a:pathLst>
                <a:path w="2187575" h="2903220">
                  <a:moveTo>
                    <a:pt x="0" y="0"/>
                  </a:moveTo>
                  <a:lnTo>
                    <a:pt x="2187387" y="0"/>
                  </a:lnTo>
                  <a:lnTo>
                    <a:pt x="2187387" y="2902689"/>
                  </a:lnTo>
                  <a:lnTo>
                    <a:pt x="0" y="29026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4689" y="2720018"/>
              <a:ext cx="619700" cy="6197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4096" y="3837684"/>
              <a:ext cx="619700" cy="6197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49449" y="2800981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Imagen</a:t>
            </a:r>
            <a:r>
              <a:rPr sz="1800" spc="-6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444949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49449" y="3907734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Imagen</a:t>
            </a:r>
            <a:r>
              <a:rPr sz="1800" spc="-6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444949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93621" y="3004953"/>
            <a:ext cx="1872614" cy="1095375"/>
            <a:chOff x="7993621" y="3004953"/>
            <a:chExt cx="1872614" cy="1095375"/>
          </a:xfrm>
        </p:grpSpPr>
        <p:sp>
          <p:nvSpPr>
            <p:cNvPr id="21" name="object 21"/>
            <p:cNvSpPr/>
            <p:nvPr/>
          </p:nvSpPr>
          <p:spPr>
            <a:xfrm>
              <a:off x="8017085" y="3018617"/>
              <a:ext cx="1812925" cy="10160"/>
            </a:xfrm>
            <a:custGeom>
              <a:avLst/>
              <a:gdLst/>
              <a:ahLst/>
              <a:cxnLst/>
              <a:rect l="l" t="t" r="r" b="b"/>
              <a:pathLst>
                <a:path w="1812925" h="10160">
                  <a:moveTo>
                    <a:pt x="0" y="9860"/>
                  </a:moveTo>
                  <a:lnTo>
                    <a:pt x="1809240" y="17"/>
                  </a:lnTo>
                  <a:lnTo>
                    <a:pt x="1812415" y="0"/>
                  </a:lnTo>
                </a:path>
              </a:pathLst>
            </a:custGeom>
            <a:ln w="6349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31543" y="3004953"/>
              <a:ext cx="27940" cy="27305"/>
            </a:xfrm>
            <a:custGeom>
              <a:avLst/>
              <a:gdLst/>
              <a:ahLst/>
              <a:cxnLst/>
              <a:rect l="l" t="t" r="r" b="b"/>
              <a:pathLst>
                <a:path w="27940" h="27305">
                  <a:moveTo>
                    <a:pt x="0" y="0"/>
                  </a:moveTo>
                  <a:lnTo>
                    <a:pt x="73" y="13503"/>
                  </a:lnTo>
                  <a:lnTo>
                    <a:pt x="148" y="27303"/>
                  </a:lnTo>
                  <a:lnTo>
                    <a:pt x="27378" y="13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16290" y="3159668"/>
              <a:ext cx="1819910" cy="927100"/>
            </a:xfrm>
            <a:custGeom>
              <a:avLst/>
              <a:gdLst/>
              <a:ahLst/>
              <a:cxnLst/>
              <a:rect l="l" t="t" r="r" b="b"/>
              <a:pathLst>
                <a:path w="1819909" h="927100">
                  <a:moveTo>
                    <a:pt x="0" y="0"/>
                  </a:moveTo>
                  <a:lnTo>
                    <a:pt x="1816674" y="925270"/>
                  </a:lnTo>
                  <a:lnTo>
                    <a:pt x="1819511" y="926715"/>
                  </a:lnTo>
                </a:path>
              </a:pathLst>
            </a:custGeom>
            <a:ln w="6349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31491" y="4075179"/>
              <a:ext cx="31115" cy="24765"/>
            </a:xfrm>
            <a:custGeom>
              <a:avLst/>
              <a:gdLst/>
              <a:ahLst/>
              <a:cxnLst/>
              <a:rect l="l" t="t" r="r" b="b"/>
              <a:pathLst>
                <a:path w="31115" h="24764">
                  <a:moveTo>
                    <a:pt x="12391" y="0"/>
                  </a:moveTo>
                  <a:lnTo>
                    <a:pt x="0" y="24330"/>
                  </a:lnTo>
                  <a:lnTo>
                    <a:pt x="30526" y="24556"/>
                  </a:lnTo>
                  <a:lnTo>
                    <a:pt x="12391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96796" y="3725993"/>
              <a:ext cx="1840230" cy="370205"/>
            </a:xfrm>
            <a:custGeom>
              <a:avLst/>
              <a:gdLst/>
              <a:ahLst/>
              <a:cxnLst/>
              <a:rect l="l" t="t" r="r" b="b"/>
              <a:pathLst>
                <a:path w="1840229" h="370204">
                  <a:moveTo>
                    <a:pt x="0" y="370064"/>
                  </a:moveTo>
                  <a:lnTo>
                    <a:pt x="1836921" y="627"/>
                  </a:lnTo>
                  <a:lnTo>
                    <a:pt x="1840036" y="0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36217" y="3712192"/>
              <a:ext cx="29845" cy="27305"/>
            </a:xfrm>
            <a:custGeom>
              <a:avLst/>
              <a:gdLst/>
              <a:ahLst/>
              <a:cxnLst/>
              <a:rect l="l" t="t" r="r" b="b"/>
              <a:pathLst>
                <a:path w="29845" h="27304">
                  <a:moveTo>
                    <a:pt x="0" y="0"/>
                  </a:moveTo>
                  <a:lnTo>
                    <a:pt x="5382" y="26769"/>
                  </a:lnTo>
                  <a:lnTo>
                    <a:pt x="29460" y="8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¿Qué</a:t>
            </a:r>
            <a:r>
              <a:rPr spc="55" dirty="0"/>
              <a:t> </a:t>
            </a:r>
            <a:r>
              <a:rPr spc="-515" dirty="0"/>
              <a:t>es</a:t>
            </a:r>
            <a:r>
              <a:rPr spc="60" dirty="0"/>
              <a:t> </a:t>
            </a:r>
            <a:r>
              <a:rPr spc="-260" dirty="0"/>
              <a:t>el</a:t>
            </a:r>
            <a:r>
              <a:rPr spc="60" dirty="0"/>
              <a:t> </a:t>
            </a:r>
            <a:r>
              <a:rPr spc="-415" dirty="0"/>
              <a:t>serverless?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453567"/>
            <a:ext cx="10436860" cy="40106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7490" marR="544830" indent="-225425">
              <a:lnSpc>
                <a:spcPts val="2850"/>
              </a:lnSpc>
              <a:spcBef>
                <a:spcPts val="590"/>
              </a:spcBef>
              <a:buFont typeface="Arial MT"/>
              <a:buChar char="•"/>
              <a:tabLst>
                <a:tab pos="238760" algn="l"/>
              </a:tabLst>
            </a:pPr>
            <a:r>
              <a:rPr sz="4125" spc="-30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Serverless</a:t>
            </a:r>
            <a:r>
              <a:rPr sz="4125" spc="3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45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4125" spc="5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8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4125" spc="-8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4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nuevo</a:t>
            </a:r>
            <a:r>
              <a:rPr sz="4125" spc="-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0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paradigma</a:t>
            </a:r>
            <a:r>
              <a:rPr sz="4125" spc="3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4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4125" spc="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6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4125" spc="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09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4125" spc="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4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4125" spc="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4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desarrolladores</a:t>
            </a:r>
            <a:r>
              <a:rPr sz="4125" spc="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45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ya</a:t>
            </a:r>
            <a:r>
              <a:rPr sz="4125" spc="5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no 	</a:t>
            </a:r>
            <a:r>
              <a:rPr sz="275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tienen</a:t>
            </a:r>
            <a:r>
              <a:rPr sz="275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7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gestionar</a:t>
            </a:r>
            <a:r>
              <a:rPr sz="27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servidores...</a:t>
            </a:r>
            <a:endParaRPr sz="2750">
              <a:latin typeface="Microsoft Sans Serif"/>
              <a:cs typeface="Microsoft Sans Serif"/>
            </a:endParaRPr>
          </a:p>
          <a:p>
            <a:pPr marL="238125" indent="-22542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38125" algn="l"/>
              </a:tabLst>
            </a:pPr>
            <a:r>
              <a:rPr sz="4125" spc="-27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Sólo</a:t>
            </a:r>
            <a:r>
              <a:rPr sz="4125" spc="44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2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despliegan</a:t>
            </a:r>
            <a:r>
              <a:rPr sz="4125" spc="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código</a:t>
            </a:r>
            <a:endParaRPr sz="4125" baseline="1010">
              <a:latin typeface="Microsoft Sans Serif"/>
              <a:cs typeface="Microsoft Sans Serif"/>
            </a:endParaRPr>
          </a:p>
          <a:p>
            <a:pPr marL="238125" indent="-22542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38125" algn="l"/>
              </a:tabLst>
            </a:pPr>
            <a:r>
              <a:rPr sz="4125" spc="-27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Sólo</a:t>
            </a:r>
            <a:r>
              <a:rPr sz="4125" spc="12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5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despliegan...</a:t>
            </a:r>
            <a:r>
              <a:rPr sz="4125" spc="-23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5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¡funciones!</a:t>
            </a:r>
            <a:endParaRPr sz="4125" baseline="1010">
              <a:latin typeface="Microsoft Sans Serif"/>
              <a:cs typeface="Microsoft Sans Serif"/>
            </a:endParaRPr>
          </a:p>
          <a:p>
            <a:pPr marL="238125" indent="-22542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38125" algn="l"/>
              </a:tabLst>
            </a:pPr>
            <a:r>
              <a:rPr sz="4125" spc="-284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Inicialmente... </a:t>
            </a:r>
            <a:r>
              <a:rPr sz="4125" spc="-30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Serverless</a:t>
            </a:r>
            <a:r>
              <a:rPr sz="4125" spc="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33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==</a:t>
            </a:r>
            <a:r>
              <a:rPr sz="4125" spc="6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65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FaaS</a:t>
            </a:r>
            <a:r>
              <a:rPr sz="4125" spc="6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54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(Función</a:t>
            </a:r>
            <a:r>
              <a:rPr sz="4125" spc="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2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como</a:t>
            </a:r>
            <a:r>
              <a:rPr sz="4125" spc="6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servicio)</a:t>
            </a:r>
            <a:endParaRPr sz="4125" baseline="1010">
              <a:latin typeface="Microsoft Sans Serif"/>
              <a:cs typeface="Microsoft Sans Serif"/>
            </a:endParaRPr>
          </a:p>
          <a:p>
            <a:pPr marL="237490" marR="5080" indent="-225425">
              <a:lnSpc>
                <a:spcPts val="2850"/>
              </a:lnSpc>
              <a:spcBef>
                <a:spcPts val="1040"/>
              </a:spcBef>
              <a:buFont typeface="Arial MT"/>
              <a:buChar char="•"/>
              <a:tabLst>
                <a:tab pos="238760" algn="l"/>
              </a:tabLst>
            </a:pPr>
            <a:r>
              <a:rPr sz="4125" spc="-30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Serverless</a:t>
            </a:r>
            <a:r>
              <a:rPr sz="4125" spc="3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9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fue</a:t>
            </a:r>
            <a:r>
              <a:rPr sz="4125" spc="-7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2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pionero</a:t>
            </a:r>
            <a:r>
              <a:rPr sz="4125" spc="-15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7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4125" spc="-19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8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4125" spc="-2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5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Lambda,</a:t>
            </a:r>
            <a:r>
              <a:rPr sz="4125" spc="-284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8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pero</a:t>
            </a:r>
            <a:r>
              <a:rPr sz="4125" spc="-2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3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ahora</a:t>
            </a:r>
            <a:r>
              <a:rPr sz="4125" spc="-2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09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también</a:t>
            </a:r>
            <a:r>
              <a:rPr sz="4125" spc="-3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incluye 	</a:t>
            </a:r>
            <a:r>
              <a:rPr sz="2750" dirty="0">
                <a:solidFill>
                  <a:srgbClr val="444949"/>
                </a:solidFill>
                <a:latin typeface="Microsoft Sans Serif"/>
                <a:cs typeface="Microsoft Sans Serif"/>
              </a:rPr>
              <a:t>todo</a:t>
            </a:r>
            <a:r>
              <a:rPr sz="275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444949"/>
                </a:solidFill>
                <a:latin typeface="Microsoft Sans Serif"/>
                <a:cs typeface="Microsoft Sans Serif"/>
              </a:rPr>
              <a:t>lo</a:t>
            </a:r>
            <a:r>
              <a:rPr sz="27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7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305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27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gestiona</a:t>
            </a:r>
            <a:r>
              <a:rPr sz="27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290" dirty="0">
                <a:solidFill>
                  <a:srgbClr val="444949"/>
                </a:solidFill>
                <a:latin typeface="Microsoft Sans Serif"/>
                <a:cs typeface="Microsoft Sans Serif"/>
              </a:rPr>
              <a:t>"bases</a:t>
            </a:r>
            <a:r>
              <a:rPr sz="27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7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datos,</a:t>
            </a:r>
            <a:r>
              <a:rPr sz="275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mensajería,</a:t>
            </a:r>
            <a:r>
              <a:rPr sz="275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almacenamiento,</a:t>
            </a:r>
            <a:r>
              <a:rPr sz="27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etc."</a:t>
            </a:r>
            <a:endParaRPr sz="2750">
              <a:latin typeface="Microsoft Sans Serif"/>
              <a:cs typeface="Microsoft Sans Serif"/>
            </a:endParaRPr>
          </a:p>
          <a:p>
            <a:pPr marL="237490" marR="1210310" indent="-225425">
              <a:lnSpc>
                <a:spcPts val="2890"/>
              </a:lnSpc>
              <a:spcBef>
                <a:spcPts val="1070"/>
              </a:spcBef>
              <a:buFont typeface="Arial MT"/>
              <a:buChar char="•"/>
              <a:tabLst>
                <a:tab pos="238760" algn="l"/>
              </a:tabLst>
            </a:pPr>
            <a:r>
              <a:rPr sz="2750" b="1" spc="-90" dirty="0">
                <a:solidFill>
                  <a:srgbClr val="444949"/>
                </a:solidFill>
                <a:latin typeface="Trebuchet MS"/>
                <a:cs typeface="Trebuchet MS"/>
              </a:rPr>
              <a:t>Serverless</a:t>
            </a:r>
            <a:r>
              <a:rPr sz="2750" b="1" spc="-10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444949"/>
                </a:solidFill>
                <a:latin typeface="Trebuchet MS"/>
                <a:cs typeface="Trebuchet MS"/>
              </a:rPr>
              <a:t>no</a:t>
            </a:r>
            <a:r>
              <a:rPr sz="2750" b="1" spc="-7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spc="-135" dirty="0">
                <a:solidFill>
                  <a:srgbClr val="444949"/>
                </a:solidFill>
                <a:latin typeface="Trebuchet MS"/>
                <a:cs typeface="Trebuchet MS"/>
              </a:rPr>
              <a:t>significa</a:t>
            </a:r>
            <a:r>
              <a:rPr sz="2750" b="1" spc="-6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spc="-120" dirty="0">
                <a:solidFill>
                  <a:srgbClr val="444949"/>
                </a:solidFill>
                <a:latin typeface="Trebuchet MS"/>
                <a:cs typeface="Trebuchet MS"/>
              </a:rPr>
              <a:t>que</a:t>
            </a:r>
            <a:r>
              <a:rPr sz="2750" b="1" spc="-7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444949"/>
                </a:solidFill>
                <a:latin typeface="Trebuchet MS"/>
                <a:cs typeface="Trebuchet MS"/>
              </a:rPr>
              <a:t>no</a:t>
            </a:r>
            <a:r>
              <a:rPr sz="2750" b="1" spc="-6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spc="-140" dirty="0">
                <a:solidFill>
                  <a:srgbClr val="444949"/>
                </a:solidFill>
                <a:latin typeface="Trebuchet MS"/>
                <a:cs typeface="Trebuchet MS"/>
              </a:rPr>
              <a:t>haya</a:t>
            </a:r>
            <a:r>
              <a:rPr sz="2750" b="1" spc="-6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spc="-155" dirty="0">
                <a:solidFill>
                  <a:srgbClr val="444949"/>
                </a:solidFill>
                <a:latin typeface="Trebuchet MS"/>
                <a:cs typeface="Trebuchet MS"/>
              </a:rPr>
              <a:t>servidores...</a:t>
            </a:r>
            <a:r>
              <a:rPr sz="2750" b="1" spc="-6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significa</a:t>
            </a:r>
            <a:r>
              <a:rPr sz="27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que 	</a:t>
            </a:r>
            <a:r>
              <a:rPr sz="275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simplemente</a:t>
            </a:r>
            <a:r>
              <a:rPr sz="27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sz="27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27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gestionas</a:t>
            </a:r>
            <a:r>
              <a:rPr sz="27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27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aprovisionas</a:t>
            </a:r>
            <a:r>
              <a:rPr sz="27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27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310" dirty="0">
                <a:solidFill>
                  <a:srgbClr val="444949"/>
                </a:solidFill>
                <a:latin typeface="Microsoft Sans Serif"/>
                <a:cs typeface="Microsoft Sans Serif"/>
              </a:rPr>
              <a:t>ves</a:t>
            </a:r>
            <a:endParaRPr sz="2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Hasta</a:t>
            </a:r>
            <a:r>
              <a:rPr spc="60" dirty="0"/>
              <a:t> </a:t>
            </a:r>
            <a:r>
              <a:rPr spc="-290" dirty="0"/>
              <a:t>ahora</a:t>
            </a:r>
            <a:r>
              <a:rPr spc="60" dirty="0"/>
              <a:t> </a:t>
            </a:r>
            <a:r>
              <a:rPr spc="-325" dirty="0"/>
              <a:t>en</a:t>
            </a:r>
            <a:r>
              <a:rPr spc="60" dirty="0"/>
              <a:t> </a:t>
            </a:r>
            <a:r>
              <a:rPr spc="-325" dirty="0"/>
              <a:t>este</a:t>
            </a:r>
            <a:r>
              <a:rPr spc="60" dirty="0"/>
              <a:t> </a:t>
            </a:r>
            <a:r>
              <a:rPr spc="-355" dirty="0"/>
              <a:t>curso...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1160" y="2741909"/>
            <a:ext cx="1227877" cy="12278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3535" y="2741908"/>
            <a:ext cx="1227877" cy="12278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80338" y="4023523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Lambda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3967" y="4023523"/>
            <a:ext cx="72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444949"/>
                </a:solidFill>
                <a:latin typeface="Calibri"/>
                <a:cs typeface="Calibri"/>
              </a:rPr>
              <a:t>Fargate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6332" y="2741909"/>
            <a:ext cx="1227877" cy="122787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4277" y="4023523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sz="1800" b="1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92087" y="2741910"/>
            <a:ext cx="1227876" cy="12278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148047" y="4023524"/>
            <a:ext cx="1095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DynamoDB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Por</a:t>
            </a:r>
            <a:r>
              <a:rPr spc="55" dirty="0"/>
              <a:t> </a:t>
            </a:r>
            <a:r>
              <a:rPr spc="-290" dirty="0"/>
              <a:t>qué</a:t>
            </a:r>
            <a:r>
              <a:rPr spc="-210" dirty="0"/>
              <a:t> </a:t>
            </a:r>
            <a:r>
              <a:rPr spc="-254" dirty="0"/>
              <a:t>AWS</a:t>
            </a:r>
            <a:r>
              <a:rPr spc="60" dirty="0"/>
              <a:t> </a:t>
            </a:r>
            <a:r>
              <a:rPr spc="-395" dirty="0"/>
              <a:t>Lambda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0712" y="1442162"/>
            <a:ext cx="4689475" cy="14998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38125" algn="l"/>
              </a:tabLst>
            </a:pPr>
            <a:r>
              <a:rPr sz="4125" spc="-24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Servidores</a:t>
            </a:r>
            <a:r>
              <a:rPr sz="4125" spc="-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0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virtuales</a:t>
            </a:r>
            <a:r>
              <a:rPr sz="4125" spc="-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4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4125" spc="-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6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4125" spc="-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89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</a:t>
            </a:r>
            <a:endParaRPr sz="4125" baseline="1010">
              <a:latin typeface="Microsoft Sans Serif"/>
              <a:cs typeface="Microsoft Sans Serif"/>
            </a:endParaRPr>
          </a:p>
          <a:p>
            <a:pPr marL="238125" indent="-22542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38125" algn="l"/>
              </a:tabLst>
            </a:pPr>
            <a:r>
              <a:rPr sz="4125" spc="-18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Limitado</a:t>
            </a:r>
            <a:r>
              <a:rPr sz="4125" spc="-89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4125" spc="-8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4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4125" spc="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4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RAM</a:t>
            </a:r>
            <a:r>
              <a:rPr sz="4125" spc="-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3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4125" spc="5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4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4125" spc="5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CPU</a:t>
            </a:r>
            <a:endParaRPr sz="4125" baseline="1010">
              <a:latin typeface="Microsoft Sans Serif"/>
              <a:cs typeface="Microsoft Sans Serif"/>
            </a:endParaRPr>
          </a:p>
          <a:p>
            <a:pPr marL="238125" indent="-22542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38125" algn="l"/>
              </a:tabLst>
            </a:pPr>
            <a:r>
              <a:rPr sz="4125" spc="-26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Funcionamiento</a:t>
            </a:r>
            <a:r>
              <a:rPr sz="4125" spc="13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continuo</a:t>
            </a:r>
            <a:endParaRPr sz="4125" baseline="101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0712" y="2985669"/>
            <a:ext cx="7780020" cy="4483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38125" algn="l"/>
              </a:tabLst>
            </a:pPr>
            <a:r>
              <a:rPr sz="4125" spc="-419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Escalar</a:t>
            </a:r>
            <a:r>
              <a:rPr sz="4125" spc="44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33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significa</a:t>
            </a:r>
            <a:r>
              <a:rPr sz="4125" spc="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3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intervenir</a:t>
            </a:r>
            <a:r>
              <a:rPr sz="4125" spc="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7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4125" spc="67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202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añadir/quitar</a:t>
            </a:r>
            <a:r>
              <a:rPr sz="4125" spc="60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4125" spc="-165" baseline="101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servidores</a:t>
            </a:r>
            <a:endParaRPr sz="4125" baseline="101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4290" y="5404204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sz="1800" b="1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Lambda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7621" y="3060882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sz="1800" b="1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89445" y="3667902"/>
            <a:ext cx="6275070" cy="0"/>
          </a:xfrm>
          <a:custGeom>
            <a:avLst/>
            <a:gdLst/>
            <a:ahLst/>
            <a:cxnLst/>
            <a:rect l="l" t="t" r="r" b="b"/>
            <a:pathLst>
              <a:path w="6275070">
                <a:moveTo>
                  <a:pt x="0" y="0"/>
                </a:moveTo>
                <a:lnTo>
                  <a:pt x="6274675" y="0"/>
                </a:lnTo>
              </a:path>
            </a:pathLst>
          </a:custGeom>
          <a:ln w="635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6273" y="1645320"/>
            <a:ext cx="1227877" cy="12278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6272" y="4019990"/>
            <a:ext cx="1227877" cy="122787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06432" y="3800299"/>
            <a:ext cx="7710805" cy="20370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38125" algn="l"/>
              </a:tabLst>
            </a:pPr>
            <a:r>
              <a:rPr sz="2750" b="1" spc="-120" dirty="0">
                <a:solidFill>
                  <a:srgbClr val="444949"/>
                </a:solidFill>
                <a:latin typeface="Trebuchet MS"/>
                <a:cs typeface="Trebuchet MS"/>
              </a:rPr>
              <a:t>Funciones</a:t>
            </a:r>
            <a:r>
              <a:rPr sz="2750" b="1" spc="-9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virtuales:</a:t>
            </a:r>
            <a:r>
              <a:rPr sz="27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¡no</a:t>
            </a:r>
            <a:r>
              <a:rPr sz="27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265" dirty="0">
                <a:solidFill>
                  <a:srgbClr val="444949"/>
                </a:solidFill>
                <a:latin typeface="Microsoft Sans Serif"/>
                <a:cs typeface="Microsoft Sans Serif"/>
              </a:rPr>
              <a:t>hay</a:t>
            </a:r>
            <a:r>
              <a:rPr sz="27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servidores</a:t>
            </a:r>
            <a:r>
              <a:rPr sz="27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7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gestionar!</a:t>
            </a:r>
            <a:endParaRPr sz="2750">
              <a:latin typeface="Microsoft Sans Serif"/>
              <a:cs typeface="Microsoft Sans Serif"/>
            </a:endParaRPr>
          </a:p>
          <a:p>
            <a:pPr marL="238125" indent="-22542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38125" algn="l"/>
              </a:tabLst>
            </a:pPr>
            <a:r>
              <a:rPr sz="275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Limitado</a:t>
            </a:r>
            <a:r>
              <a:rPr sz="275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75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7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</a:t>
            </a:r>
            <a:r>
              <a:rPr sz="275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27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b="1" spc="-150" dirty="0">
                <a:solidFill>
                  <a:srgbClr val="444949"/>
                </a:solidFill>
                <a:latin typeface="Trebuchet MS"/>
                <a:cs typeface="Trebuchet MS"/>
              </a:rPr>
              <a:t>ejecuciones</a:t>
            </a:r>
            <a:r>
              <a:rPr sz="2750" b="1" spc="-6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444949"/>
                </a:solidFill>
                <a:latin typeface="Trebuchet MS"/>
                <a:cs typeface="Trebuchet MS"/>
              </a:rPr>
              <a:t>cortas</a:t>
            </a:r>
            <a:endParaRPr sz="275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38125" algn="l"/>
              </a:tabLst>
            </a:pPr>
            <a:r>
              <a:rPr sz="275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Ejecución</a:t>
            </a:r>
            <a:r>
              <a:rPr sz="275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750" b="1" spc="-135" dirty="0">
                <a:solidFill>
                  <a:srgbClr val="444949"/>
                </a:solidFill>
                <a:latin typeface="Trebuchet MS"/>
                <a:cs typeface="Trebuchet MS"/>
              </a:rPr>
              <a:t>bajo</a:t>
            </a:r>
            <a:r>
              <a:rPr sz="275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444949"/>
                </a:solidFill>
                <a:latin typeface="Trebuchet MS"/>
                <a:cs typeface="Trebuchet MS"/>
              </a:rPr>
              <a:t>demanda</a:t>
            </a:r>
            <a:endParaRPr sz="2750">
              <a:latin typeface="Trebuchet MS"/>
              <a:cs typeface="Trebuchet MS"/>
            </a:endParaRPr>
          </a:p>
          <a:p>
            <a:pPr marL="238125" indent="-22542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38125" algn="l"/>
              </a:tabLst>
            </a:pPr>
            <a:r>
              <a:rPr sz="2750" b="1" dirty="0">
                <a:solidFill>
                  <a:srgbClr val="444949"/>
                </a:solidFill>
                <a:latin typeface="Trebuchet MS"/>
                <a:cs typeface="Trebuchet MS"/>
              </a:rPr>
              <a:t>El</a:t>
            </a:r>
            <a:r>
              <a:rPr sz="2750" b="1" spc="-13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spc="-105" dirty="0">
                <a:solidFill>
                  <a:srgbClr val="444949"/>
                </a:solidFill>
                <a:latin typeface="Trebuchet MS"/>
                <a:cs typeface="Trebuchet MS"/>
              </a:rPr>
              <a:t>escalado </a:t>
            </a:r>
            <a:r>
              <a:rPr sz="2750" b="1" spc="-95" dirty="0">
                <a:solidFill>
                  <a:srgbClr val="444949"/>
                </a:solidFill>
                <a:latin typeface="Trebuchet MS"/>
                <a:cs typeface="Trebuchet MS"/>
              </a:rPr>
              <a:t>está</a:t>
            </a:r>
            <a:r>
              <a:rPr sz="2750" b="1" spc="-11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444949"/>
                </a:solidFill>
                <a:latin typeface="Trebuchet MS"/>
                <a:cs typeface="Trebuchet MS"/>
              </a:rPr>
              <a:t>automatizado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Beneficios</a:t>
            </a:r>
            <a:r>
              <a:rPr spc="60" dirty="0"/>
              <a:t> </a:t>
            </a:r>
            <a:r>
              <a:rPr spc="-285" dirty="0"/>
              <a:t>de</a:t>
            </a:r>
            <a:r>
              <a:rPr spc="-204" dirty="0"/>
              <a:t> </a:t>
            </a:r>
            <a:r>
              <a:rPr spc="-254" dirty="0"/>
              <a:t>AWS</a:t>
            </a:r>
            <a:r>
              <a:rPr spc="65" dirty="0"/>
              <a:t> </a:t>
            </a:r>
            <a:r>
              <a:rPr spc="-395" dirty="0"/>
              <a:t>Lambda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4634" y="1248850"/>
            <a:ext cx="11007090" cy="45516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27329" algn="l"/>
              </a:tabLst>
            </a:pPr>
            <a:r>
              <a:rPr sz="3900" spc="-27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Precios</a:t>
            </a:r>
            <a:r>
              <a:rPr sz="3900" spc="44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4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sencillos:</a:t>
            </a:r>
            <a:endParaRPr sz="3900" baseline="2136">
              <a:latin typeface="Microsoft Sans Serif"/>
              <a:cs typeface="Microsoft Sans Serif"/>
            </a:endParaRPr>
          </a:p>
          <a:p>
            <a:pPr marL="684530" lvl="1" indent="-21462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684530" algn="l"/>
              </a:tabLst>
            </a:pPr>
            <a:r>
              <a:rPr sz="3900" spc="-54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Paga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3900" spc="-26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7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solicitud</a:t>
            </a:r>
            <a:r>
              <a:rPr sz="3900" spc="-7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900" spc="-104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tiempo</a:t>
            </a:r>
            <a:r>
              <a:rPr sz="3900" spc="-8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6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8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44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computación</a:t>
            </a:r>
            <a:endParaRPr sz="3900" baseline="2136">
              <a:latin typeface="Microsoft Sans Serif"/>
              <a:cs typeface="Microsoft Sans Serif"/>
            </a:endParaRPr>
          </a:p>
          <a:p>
            <a:pPr marL="684530" marR="241300" lvl="1" indent="-215265">
              <a:lnSpc>
                <a:spcPts val="2620"/>
              </a:lnSpc>
              <a:spcBef>
                <a:spcPts val="1025"/>
              </a:spcBef>
              <a:buFont typeface="Arial MT"/>
              <a:buChar char="•"/>
              <a:tabLst>
                <a:tab pos="684530" algn="l"/>
              </a:tabLst>
            </a:pPr>
            <a:r>
              <a:rPr sz="3900" spc="-34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Capa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9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gratuita</a:t>
            </a:r>
            <a:r>
              <a:rPr sz="3900" spc="-6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6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8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6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1.000.000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6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8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3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solicitudes</a:t>
            </a:r>
            <a:r>
              <a:rPr sz="3900" spc="-2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4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17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3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3900" spc="-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1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sz="3900" spc="5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y </a:t>
            </a:r>
            <a:r>
              <a:rPr sz="3900" spc="-24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400.000</a:t>
            </a:r>
            <a:r>
              <a:rPr sz="3900" spc="-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8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GB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 </a:t>
            </a:r>
            <a:r>
              <a:rPr sz="2600" spc="-70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 </a:t>
            </a:r>
            <a:r>
              <a:rPr sz="26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6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computación</a:t>
            </a:r>
            <a:endParaRPr sz="2600">
              <a:latin typeface="Microsoft Sans Serif"/>
              <a:cs typeface="Microsoft Sans Serif"/>
            </a:endParaRPr>
          </a:p>
          <a:p>
            <a:pPr marL="227329" indent="-214629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27329" algn="l"/>
              </a:tabLst>
            </a:pPr>
            <a:r>
              <a:rPr sz="3900" spc="-19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Integrado</a:t>
            </a:r>
            <a:r>
              <a:rPr sz="3900" spc="-6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7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3900" spc="-8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todo</a:t>
            </a:r>
            <a:r>
              <a:rPr sz="3900" spc="-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2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3900" spc="-44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5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conjunto</a:t>
            </a:r>
            <a:r>
              <a:rPr sz="3900" spc="-3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6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44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2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servicios</a:t>
            </a:r>
            <a:r>
              <a:rPr sz="3900" spc="-3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4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17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endParaRPr sz="3900" baseline="2136">
              <a:latin typeface="Microsoft Sans Serif"/>
              <a:cs typeface="Microsoft Sans Serif"/>
            </a:endParaRPr>
          </a:p>
          <a:p>
            <a:pPr marL="227329" indent="-214629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27329" algn="l"/>
              </a:tabLst>
            </a:pPr>
            <a:r>
              <a:rPr sz="2600" b="1" dirty="0">
                <a:solidFill>
                  <a:srgbClr val="444949"/>
                </a:solidFill>
                <a:latin typeface="Trebuchet MS"/>
                <a:cs typeface="Trebuchet MS"/>
              </a:rPr>
              <a:t>Dirigido</a:t>
            </a:r>
            <a:r>
              <a:rPr sz="2600" b="1" spc="-20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600" b="1" dirty="0">
                <a:solidFill>
                  <a:srgbClr val="444949"/>
                </a:solidFill>
                <a:latin typeface="Trebuchet MS"/>
                <a:cs typeface="Trebuchet MS"/>
              </a:rPr>
              <a:t>por</a:t>
            </a:r>
            <a:r>
              <a:rPr sz="2600" b="1" spc="-8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600" b="1" spc="-120" dirty="0">
                <a:solidFill>
                  <a:srgbClr val="444949"/>
                </a:solidFill>
                <a:latin typeface="Trebuchet MS"/>
                <a:cs typeface="Trebuchet MS"/>
              </a:rPr>
              <a:t>eventos</a:t>
            </a:r>
            <a:r>
              <a:rPr sz="26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6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70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26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funciones</a:t>
            </a:r>
            <a:r>
              <a:rPr sz="26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son</a:t>
            </a:r>
            <a:r>
              <a:rPr sz="26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invocadas</a:t>
            </a:r>
            <a:r>
              <a:rPr sz="26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6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6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cuando</a:t>
            </a:r>
            <a:r>
              <a:rPr sz="26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90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26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necesitan</a:t>
            </a:r>
            <a:endParaRPr sz="2600">
              <a:latin typeface="Microsoft Sans Serif"/>
              <a:cs typeface="Microsoft Sans Serif"/>
            </a:endParaRPr>
          </a:p>
          <a:p>
            <a:pPr marL="227329" indent="-214629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27329" algn="l"/>
              </a:tabLst>
            </a:pPr>
            <a:r>
              <a:rPr sz="3900" spc="-19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Integrado</a:t>
            </a:r>
            <a:r>
              <a:rPr sz="3900" spc="-6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7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3900" spc="-3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9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muchos</a:t>
            </a:r>
            <a:r>
              <a:rPr sz="3900" spc="3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3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lenguajes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6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6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programación</a:t>
            </a:r>
            <a:endParaRPr sz="3900" baseline="2136">
              <a:latin typeface="Microsoft Sans Serif"/>
              <a:cs typeface="Microsoft Sans Serif"/>
            </a:endParaRPr>
          </a:p>
          <a:p>
            <a:pPr marL="227329" indent="-21462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27329" algn="l"/>
              </a:tabLst>
            </a:pPr>
            <a:r>
              <a:rPr sz="3900" spc="-35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Fácil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5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monitorización</a:t>
            </a:r>
            <a:r>
              <a:rPr sz="3900" spc="-104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50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4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través</a:t>
            </a:r>
            <a:r>
              <a:rPr sz="3900" spc="-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4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17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3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CloudWatch</a:t>
            </a:r>
            <a:endParaRPr sz="3900" baseline="2136">
              <a:latin typeface="Microsoft Sans Serif"/>
              <a:cs typeface="Microsoft Sans Serif"/>
            </a:endParaRPr>
          </a:p>
          <a:p>
            <a:pPr marL="227329" indent="-21462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27329" algn="l"/>
              </a:tabLst>
            </a:pPr>
            <a:r>
              <a:rPr sz="3900" spc="-35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Fácil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6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9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2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obtener</a:t>
            </a:r>
            <a:r>
              <a:rPr sz="3900" spc="-13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42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más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2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recursos</a:t>
            </a:r>
            <a:r>
              <a:rPr sz="3900" spc="-3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3900" spc="-8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54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funciones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(¡hasta</a:t>
            </a:r>
            <a:r>
              <a:rPr sz="3900" spc="3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2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10</a:t>
            </a:r>
            <a:r>
              <a:rPr sz="3900" spc="-1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8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GB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6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1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RAM!)</a:t>
            </a:r>
            <a:endParaRPr sz="3900" baseline="2136">
              <a:latin typeface="Microsoft Sans Serif"/>
              <a:cs typeface="Microsoft Sans Serif"/>
            </a:endParaRPr>
          </a:p>
          <a:p>
            <a:pPr marL="227329" indent="-214629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27329" algn="l"/>
              </a:tabLst>
            </a:pPr>
            <a:r>
              <a:rPr sz="3900" spc="-41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¡El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0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aumento</a:t>
            </a:r>
            <a:r>
              <a:rPr sz="3900" spc="-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65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900" spc="-89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3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1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RAM</a:t>
            </a:r>
            <a:r>
              <a:rPr sz="3900" spc="-44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0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también</a:t>
            </a:r>
            <a:r>
              <a:rPr sz="3900" spc="-52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18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mejorará</a:t>
            </a:r>
            <a:r>
              <a:rPr sz="3900" spc="-6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3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254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CPU</a:t>
            </a:r>
            <a:r>
              <a:rPr sz="3900" spc="-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900" spc="-7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3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900" spc="6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900" spc="-30" baseline="2136" dirty="0">
                <a:solidFill>
                  <a:srgbClr val="444949"/>
                </a:solidFill>
                <a:latin typeface="Microsoft Sans Serif"/>
                <a:cs typeface="Microsoft Sans Serif"/>
              </a:rPr>
              <a:t>red!</a:t>
            </a:r>
            <a:endParaRPr sz="3900" baseline="2136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Soporte</a:t>
            </a:r>
            <a:r>
              <a:rPr spc="-85" dirty="0"/>
              <a:t> </a:t>
            </a:r>
            <a:r>
              <a:rPr spc="-204" dirty="0"/>
              <a:t>del</a:t>
            </a:r>
            <a:r>
              <a:rPr spc="-25" dirty="0"/>
              <a:t> </a:t>
            </a:r>
            <a:r>
              <a:rPr spc="-355" dirty="0"/>
              <a:t>lenguaje</a:t>
            </a:r>
            <a:r>
              <a:rPr spc="-215" dirty="0"/>
              <a:t> </a:t>
            </a:r>
            <a:r>
              <a:rPr spc="-254" dirty="0"/>
              <a:t>AWS</a:t>
            </a:r>
            <a:r>
              <a:rPr spc="-25" dirty="0"/>
              <a:t> </a:t>
            </a:r>
            <a:r>
              <a:rPr spc="-395" dirty="0"/>
              <a:t>Lambda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219" y="1457343"/>
            <a:ext cx="10390505" cy="427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22250" algn="l"/>
              </a:tabLst>
            </a:pPr>
            <a:r>
              <a:rPr sz="3450" spc="-17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Node.js</a:t>
            </a: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6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(JavaScript)</a:t>
            </a:r>
            <a:endParaRPr sz="3450" baseline="1207">
              <a:latin typeface="Microsoft Sans Serif"/>
              <a:cs typeface="Microsoft Sans Serif"/>
            </a:endParaRPr>
          </a:p>
          <a:p>
            <a:pPr marL="222250" indent="-20955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22250" algn="l"/>
              </a:tabLst>
            </a:pPr>
            <a:r>
              <a:rPr sz="3450" spc="-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Python</a:t>
            </a:r>
            <a:endParaRPr sz="3450" baseline="1207">
              <a:latin typeface="Microsoft Sans Serif"/>
              <a:cs typeface="Microsoft Sans Serif"/>
            </a:endParaRPr>
          </a:p>
          <a:p>
            <a:pPr marL="222250" indent="-20955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22250" algn="l"/>
              </a:tabLst>
            </a:pPr>
            <a:r>
              <a:rPr sz="3450" spc="-56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Java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(compatible</a:t>
            </a:r>
            <a:r>
              <a:rPr sz="3450" spc="-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56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Java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8)</a:t>
            </a:r>
            <a:endParaRPr sz="3450" baseline="1207">
              <a:latin typeface="Microsoft Sans Serif"/>
              <a:cs typeface="Microsoft Sans Serif"/>
            </a:endParaRPr>
          </a:p>
          <a:p>
            <a:pPr marL="222250" indent="-20955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22250" algn="l"/>
              </a:tabLst>
            </a:pPr>
            <a:r>
              <a:rPr sz="3450" spc="8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C#</a:t>
            </a: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(.NET</a:t>
            </a: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Core)</a:t>
            </a:r>
            <a:endParaRPr sz="3450" baseline="1207">
              <a:latin typeface="Microsoft Sans Serif"/>
              <a:cs typeface="Microsoft Sans Serif"/>
            </a:endParaRPr>
          </a:p>
          <a:p>
            <a:pPr marL="222250" indent="-20955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22250" algn="l"/>
              </a:tabLst>
            </a:pPr>
            <a:r>
              <a:rPr sz="3450" spc="-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Golang</a:t>
            </a:r>
            <a:endParaRPr sz="3450" baseline="1207">
              <a:latin typeface="Microsoft Sans Serif"/>
              <a:cs typeface="Microsoft Sans Serif"/>
            </a:endParaRPr>
          </a:p>
          <a:p>
            <a:pPr marL="222250" indent="-20955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22250" algn="l"/>
              </a:tabLst>
            </a:pPr>
            <a:r>
              <a:rPr sz="3450" spc="8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C#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9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Powershell</a:t>
            </a:r>
            <a:endParaRPr sz="3450" baseline="1207">
              <a:latin typeface="Microsoft Sans Serif"/>
              <a:cs typeface="Microsoft Sans Serif"/>
            </a:endParaRPr>
          </a:p>
          <a:p>
            <a:pPr marL="222250" indent="-20955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22250" algn="l"/>
              </a:tabLst>
            </a:pPr>
            <a:r>
              <a:rPr sz="3450" spc="-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Ruby</a:t>
            </a:r>
            <a:endParaRPr sz="3450" baseline="1207">
              <a:latin typeface="Microsoft Sans Serif"/>
              <a:cs typeface="Microsoft Sans Serif"/>
            </a:endParaRPr>
          </a:p>
          <a:p>
            <a:pPr marL="222250" indent="-20955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22250" algn="l"/>
              </a:tabLst>
            </a:pPr>
            <a:r>
              <a:rPr sz="3450" spc="-27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450" spc="-5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1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450" spc="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2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ejecución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2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personalizado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(compatible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4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comunidad,</a:t>
            </a:r>
            <a:r>
              <a:rPr sz="3450" spc="-24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6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ejemplo</a:t>
            </a:r>
            <a:r>
              <a:rPr sz="3450" spc="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Rust)</a:t>
            </a:r>
            <a:endParaRPr sz="3450" baseline="1207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Clr>
                <a:srgbClr val="444949"/>
              </a:buClr>
              <a:buFont typeface="Arial MT"/>
              <a:buChar char="•"/>
            </a:pPr>
            <a:endParaRPr sz="2300">
              <a:latin typeface="Microsoft Sans Serif"/>
              <a:cs typeface="Microsoft Sans Serif"/>
            </a:endParaRPr>
          </a:p>
          <a:p>
            <a:pPr marL="222250" indent="-2095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22250" algn="l"/>
              </a:tabLst>
            </a:pPr>
            <a:r>
              <a:rPr sz="3450" spc="-3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Imagen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6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del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</a:t>
            </a:r>
            <a:r>
              <a:rPr sz="3450" spc="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endParaRPr sz="3450" baseline="1207">
              <a:latin typeface="Microsoft Sans Serif"/>
              <a:cs typeface="Microsoft Sans Serif"/>
            </a:endParaRPr>
          </a:p>
          <a:p>
            <a:pPr marL="679450" lvl="1" indent="-20955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679450" algn="l"/>
              </a:tabLst>
            </a:pPr>
            <a:r>
              <a:rPr sz="3450" spc="-39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imagen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6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del</a:t>
            </a:r>
            <a:r>
              <a:rPr sz="3450" spc="-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0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debe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9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implementar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450" spc="-16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7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sz="3450" spc="3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1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</a:t>
            </a:r>
            <a:r>
              <a:rPr sz="3450" spc="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7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2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ejecución</a:t>
            </a:r>
            <a:r>
              <a:rPr sz="3450" spc="2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endParaRPr sz="3450" baseline="1207">
              <a:latin typeface="Microsoft Sans Serif"/>
              <a:cs typeface="Microsoft Sans Serif"/>
            </a:endParaRPr>
          </a:p>
          <a:p>
            <a:pPr marL="679450" lvl="1" indent="-20955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679450" algn="l"/>
              </a:tabLst>
            </a:pPr>
            <a:r>
              <a:rPr sz="3450" spc="-48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6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prefiere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50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ECS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3450" spc="5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0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Fargate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5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209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ejecutar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330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imágenes</a:t>
            </a:r>
            <a:r>
              <a:rPr sz="3450" spc="52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27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sz="3450" spc="44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450" spc="-15" baseline="1207" dirty="0">
                <a:solidFill>
                  <a:srgbClr val="444949"/>
                </a:solidFill>
                <a:latin typeface="Microsoft Sans Serif"/>
                <a:cs typeface="Microsoft Sans Serif"/>
              </a:rPr>
              <a:t>arbitrarias</a:t>
            </a:r>
            <a:endParaRPr sz="3450" baseline="120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Ejemplo:</a:t>
            </a:r>
            <a:r>
              <a:rPr spc="-295" dirty="0"/>
              <a:t> </a:t>
            </a:r>
            <a:r>
              <a:rPr spc="-275" dirty="0"/>
              <a:t>Creación</a:t>
            </a:r>
            <a:r>
              <a:rPr spc="65" dirty="0"/>
              <a:t> </a:t>
            </a:r>
            <a:r>
              <a:rPr spc="-285" dirty="0"/>
              <a:t>de</a:t>
            </a:r>
            <a:r>
              <a:rPr spc="65" dirty="0"/>
              <a:t> </a:t>
            </a:r>
            <a:r>
              <a:rPr spc="-290" dirty="0"/>
              <a:t>miniaturas</a:t>
            </a:r>
            <a:r>
              <a:rPr spc="65" dirty="0"/>
              <a:t> </a:t>
            </a:r>
            <a:r>
              <a:rPr spc="-345" dirty="0"/>
              <a:t>Serverless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06419" y="4014694"/>
            <a:ext cx="1945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Nueva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imagen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en</a:t>
            </a:r>
            <a:r>
              <a:rPr sz="1800" b="1" spc="-3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1812" y="3850864"/>
            <a:ext cx="259207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marR="5080" indent="-390525">
              <a:lnSpc>
                <a:spcPct val="1065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La</a:t>
            </a:r>
            <a:r>
              <a:rPr sz="1800" b="1" spc="-1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función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Lambda</a:t>
            </a:r>
            <a:r>
              <a:rPr sz="1800" b="1" spc="-1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de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AWS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crea</a:t>
            </a:r>
            <a:r>
              <a:rPr sz="1800" b="1" spc="-1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una</a:t>
            </a:r>
            <a:r>
              <a:rPr sz="1800" b="1" spc="-1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miniatura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13173" y="2586954"/>
            <a:ext cx="1674495" cy="772795"/>
          </a:xfrm>
          <a:custGeom>
            <a:avLst/>
            <a:gdLst/>
            <a:ahLst/>
            <a:cxnLst/>
            <a:rect l="l" t="t" r="r" b="b"/>
            <a:pathLst>
              <a:path w="1674495" h="772795">
                <a:moveTo>
                  <a:pt x="1288173" y="579383"/>
                </a:moveTo>
                <a:lnTo>
                  <a:pt x="1288173" y="772511"/>
                </a:lnTo>
                <a:lnTo>
                  <a:pt x="1674428" y="386255"/>
                </a:lnTo>
                <a:lnTo>
                  <a:pt x="1288173" y="0"/>
                </a:lnTo>
                <a:lnTo>
                  <a:pt x="1288173" y="193127"/>
                </a:lnTo>
                <a:lnTo>
                  <a:pt x="0" y="193127"/>
                </a:lnTo>
                <a:lnTo>
                  <a:pt x="0" y="579383"/>
                </a:lnTo>
                <a:lnTo>
                  <a:pt x="1288173" y="579383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2324" y="2795582"/>
            <a:ext cx="64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trigger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0728" y="1695009"/>
            <a:ext cx="1406525" cy="1272540"/>
          </a:xfrm>
          <a:custGeom>
            <a:avLst/>
            <a:gdLst/>
            <a:ahLst/>
            <a:cxnLst/>
            <a:rect l="l" t="t" r="r" b="b"/>
            <a:pathLst>
              <a:path w="1406525" h="1272539">
                <a:moveTo>
                  <a:pt x="1234761" y="443611"/>
                </a:moveTo>
                <a:lnTo>
                  <a:pt x="1358989" y="591482"/>
                </a:lnTo>
                <a:lnTo>
                  <a:pt x="1406274" y="47285"/>
                </a:lnTo>
                <a:lnTo>
                  <a:pt x="862077" y="0"/>
                </a:lnTo>
                <a:lnTo>
                  <a:pt x="986305" y="147870"/>
                </a:lnTo>
                <a:lnTo>
                  <a:pt x="0" y="976479"/>
                </a:lnTo>
                <a:lnTo>
                  <a:pt x="248456" y="1272220"/>
                </a:lnTo>
                <a:lnTo>
                  <a:pt x="1234761" y="44361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9200000">
            <a:off x="6743997" y="2233683"/>
            <a:ext cx="5049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push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3898" y="2480905"/>
            <a:ext cx="2169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Nueva</a:t>
            </a:r>
            <a:r>
              <a:rPr sz="1800" b="1" spc="-5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miniatura</a:t>
            </a:r>
            <a:r>
              <a:rPr sz="1800" b="1" spc="-4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en</a:t>
            </a:r>
            <a:r>
              <a:rPr sz="1800" b="1" spc="-4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095" y="4526057"/>
            <a:ext cx="1771379" cy="11830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7092" y="1173373"/>
            <a:ext cx="1674428" cy="111832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29335" y="5248403"/>
            <a:ext cx="236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Metadata</a:t>
            </a:r>
            <a:r>
              <a:rPr sz="1800" b="1" spc="-5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en</a:t>
            </a:r>
            <a:r>
              <a:rPr sz="1800" b="1" spc="-4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DynamoDB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11890" y="3062623"/>
            <a:ext cx="1333500" cy="1333500"/>
            <a:chOff x="6311890" y="3062623"/>
            <a:chExt cx="1333500" cy="1333500"/>
          </a:xfrm>
        </p:grpSpPr>
        <p:sp>
          <p:nvSpPr>
            <p:cNvPr id="15" name="object 15"/>
            <p:cNvSpPr/>
            <p:nvPr/>
          </p:nvSpPr>
          <p:spPr>
            <a:xfrm>
              <a:off x="6318239" y="3068974"/>
              <a:ext cx="1320800" cy="1320800"/>
            </a:xfrm>
            <a:custGeom>
              <a:avLst/>
              <a:gdLst/>
              <a:ahLst/>
              <a:cxnLst/>
              <a:rect l="l" t="t" r="r" b="b"/>
              <a:pathLst>
                <a:path w="1320800" h="1320800">
                  <a:moveTo>
                    <a:pt x="273123" y="0"/>
                  </a:moveTo>
                  <a:lnTo>
                    <a:pt x="0" y="273123"/>
                  </a:lnTo>
                  <a:lnTo>
                    <a:pt x="910875" y="1184000"/>
                  </a:lnTo>
                  <a:lnTo>
                    <a:pt x="774313" y="1320562"/>
                  </a:lnTo>
                  <a:lnTo>
                    <a:pt x="1320561" y="1320562"/>
                  </a:lnTo>
                  <a:lnTo>
                    <a:pt x="1320561" y="774315"/>
                  </a:lnTo>
                  <a:lnTo>
                    <a:pt x="1183999" y="910877"/>
                  </a:lnTo>
                  <a:lnTo>
                    <a:pt x="2731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8240" y="3068973"/>
              <a:ext cx="1320800" cy="1320800"/>
            </a:xfrm>
            <a:custGeom>
              <a:avLst/>
              <a:gdLst/>
              <a:ahLst/>
              <a:cxnLst/>
              <a:rect l="l" t="t" r="r" b="b"/>
              <a:pathLst>
                <a:path w="1320800" h="1320800">
                  <a:moveTo>
                    <a:pt x="910876" y="1184000"/>
                  </a:moveTo>
                  <a:lnTo>
                    <a:pt x="774314" y="1320562"/>
                  </a:lnTo>
                  <a:lnTo>
                    <a:pt x="1320562" y="1320562"/>
                  </a:lnTo>
                  <a:lnTo>
                    <a:pt x="1320562" y="774314"/>
                  </a:lnTo>
                  <a:lnTo>
                    <a:pt x="1184000" y="910876"/>
                  </a:lnTo>
                  <a:lnTo>
                    <a:pt x="273123" y="0"/>
                  </a:lnTo>
                  <a:lnTo>
                    <a:pt x="0" y="273123"/>
                  </a:lnTo>
                  <a:lnTo>
                    <a:pt x="910876" y="1184000"/>
                  </a:lnTo>
                </a:path>
              </a:pathLst>
            </a:custGeom>
            <a:ln w="1270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 rot="2700000">
            <a:off x="6721447" y="3619813"/>
            <a:ext cx="50492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push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4169" y="3794897"/>
            <a:ext cx="2021839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Nombre</a:t>
            </a:r>
            <a:r>
              <a:rPr sz="18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la</a:t>
            </a:r>
            <a:r>
              <a:rPr sz="18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imagen </a:t>
            </a: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Tamaño</a:t>
            </a:r>
            <a:r>
              <a:rPr sz="18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de</a:t>
            </a:r>
            <a:r>
              <a:rPr sz="18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la</a:t>
            </a:r>
            <a:r>
              <a:rPr sz="1800" spc="-3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imagen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Fecha</a:t>
            </a:r>
            <a:r>
              <a:rPr sz="1800" spc="-4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de</a:t>
            </a:r>
            <a:r>
              <a:rPr sz="1800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creación </a:t>
            </a: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8695" y="2491988"/>
            <a:ext cx="1005839" cy="100583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1315" y="2391719"/>
            <a:ext cx="1227877" cy="122787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89586" y="1229615"/>
            <a:ext cx="1005840" cy="10058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9586" y="3974322"/>
            <a:ext cx="1005840" cy="10058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Escalabilidad</a:t>
            </a:r>
            <a:r>
              <a:rPr spc="60" dirty="0"/>
              <a:t> </a:t>
            </a:r>
            <a:r>
              <a:rPr spc="-175" dirty="0"/>
              <a:t>vertical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460794"/>
            <a:ext cx="6146165" cy="40767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30504" marR="660400" indent="-218440">
              <a:lnSpc>
                <a:spcPts val="2500"/>
              </a:lnSpc>
              <a:spcBef>
                <a:spcPts val="500"/>
              </a:spcBef>
              <a:buFont typeface="Arial MT"/>
              <a:buChar char="•"/>
              <a:tabLst>
                <a:tab pos="231775" algn="l"/>
              </a:tabLst>
            </a:pPr>
            <a:r>
              <a:rPr sz="2400" spc="-27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4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escalabilidad</a:t>
            </a:r>
            <a:r>
              <a:rPr sz="24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vertical</a:t>
            </a:r>
            <a:r>
              <a:rPr sz="24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significa</a:t>
            </a:r>
            <a:r>
              <a:rPr sz="24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aumentar</a:t>
            </a:r>
            <a:r>
              <a:rPr sz="24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el 	</a:t>
            </a:r>
            <a:r>
              <a:rPr sz="24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tamaño</a:t>
            </a:r>
            <a:r>
              <a:rPr sz="24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4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</a:t>
            </a:r>
            <a:endParaRPr sz="2400">
              <a:latin typeface="Microsoft Sans Serif"/>
              <a:cs typeface="Microsoft Sans Serif"/>
            </a:endParaRPr>
          </a:p>
          <a:p>
            <a:pPr marL="230504" marR="696595" indent="-218440">
              <a:lnSpc>
                <a:spcPts val="2500"/>
              </a:lnSpc>
              <a:spcBef>
                <a:spcPts val="1000"/>
              </a:spcBef>
              <a:buFont typeface="Arial MT"/>
              <a:buChar char="•"/>
              <a:tabLst>
                <a:tab pos="231775" algn="l"/>
              </a:tabLst>
            </a:pPr>
            <a:r>
              <a:rPr sz="24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ejemplo,</a:t>
            </a:r>
            <a:r>
              <a:rPr sz="24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44949"/>
                </a:solidFill>
                <a:latin typeface="Microsoft Sans Serif"/>
                <a:cs typeface="Microsoft Sans Serif"/>
              </a:rPr>
              <a:t>tu</a:t>
            </a:r>
            <a:r>
              <a:rPr sz="24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aplicación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</a:t>
            </a:r>
            <a:r>
              <a:rPr sz="24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una 	</a:t>
            </a:r>
            <a:r>
              <a:rPr sz="24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</a:t>
            </a:r>
            <a:r>
              <a:rPr sz="2400" spc="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t2.micro</a:t>
            </a:r>
            <a:endParaRPr sz="2400">
              <a:latin typeface="Microsoft Sans Serif"/>
              <a:cs typeface="Microsoft Sans Serif"/>
            </a:endParaRPr>
          </a:p>
          <a:p>
            <a:pPr marL="230504" marR="709930" indent="-218440">
              <a:lnSpc>
                <a:spcPts val="2500"/>
              </a:lnSpc>
              <a:spcBef>
                <a:spcPts val="1000"/>
              </a:spcBef>
              <a:buFont typeface="Arial MT"/>
              <a:buChar char="•"/>
              <a:tabLst>
                <a:tab pos="231775" algn="l"/>
              </a:tabLst>
            </a:pPr>
            <a:r>
              <a:rPr sz="24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Escalar</a:t>
            </a:r>
            <a:r>
              <a:rPr sz="24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85" dirty="0">
                <a:solidFill>
                  <a:srgbClr val="444949"/>
                </a:solidFill>
                <a:latin typeface="Microsoft Sans Serif"/>
                <a:cs typeface="Microsoft Sans Serif"/>
              </a:rPr>
              <a:t>esa</a:t>
            </a:r>
            <a:r>
              <a:rPr sz="24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aplicación</a:t>
            </a:r>
            <a:r>
              <a:rPr sz="24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verticalmente</a:t>
            </a:r>
            <a:r>
              <a:rPr sz="24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significa 	</a:t>
            </a:r>
            <a:r>
              <a:rPr sz="24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ejecutarla</a:t>
            </a:r>
            <a:r>
              <a:rPr sz="24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4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24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</a:t>
            </a:r>
            <a:r>
              <a:rPr sz="24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t2.large</a:t>
            </a:r>
            <a:endParaRPr sz="2400">
              <a:latin typeface="Microsoft Sans Serif"/>
              <a:cs typeface="Microsoft Sans Serif"/>
            </a:endParaRPr>
          </a:p>
          <a:p>
            <a:pPr marL="230504" marR="5080" indent="-218440">
              <a:lnSpc>
                <a:spcPts val="2500"/>
              </a:lnSpc>
              <a:spcBef>
                <a:spcPts val="1000"/>
              </a:spcBef>
              <a:buFont typeface="Arial MT"/>
              <a:buChar char="•"/>
              <a:tabLst>
                <a:tab pos="231775" algn="l"/>
              </a:tabLst>
            </a:pPr>
            <a:r>
              <a:rPr sz="2400" spc="-27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escalabilidad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vertical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80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muy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común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para 	</a:t>
            </a:r>
            <a:r>
              <a:rPr sz="24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sistemas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sz="24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distribuidos,</a:t>
            </a:r>
            <a:r>
              <a:rPr sz="24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como</a:t>
            </a:r>
            <a:r>
              <a:rPr sz="24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base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datos</a:t>
            </a:r>
            <a:endParaRPr sz="2400">
              <a:latin typeface="Microsoft Sans Serif"/>
              <a:cs typeface="Microsoft Sans Serif"/>
            </a:endParaRPr>
          </a:p>
          <a:p>
            <a:pPr marL="230504" marR="274320" indent="-218440">
              <a:lnSpc>
                <a:spcPct val="87100"/>
              </a:lnSpc>
              <a:spcBef>
                <a:spcPts val="969"/>
              </a:spcBef>
              <a:buFont typeface="Arial MT"/>
              <a:buChar char="•"/>
              <a:tabLst>
                <a:tab pos="231775" algn="l"/>
              </a:tabLst>
            </a:pPr>
            <a:r>
              <a:rPr sz="24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44949"/>
                </a:solidFill>
                <a:latin typeface="Microsoft Sans Serif"/>
                <a:cs typeface="Microsoft Sans Serif"/>
              </a:rPr>
              <a:t>lo</a:t>
            </a:r>
            <a:r>
              <a:rPr sz="24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general,</a:t>
            </a:r>
            <a:r>
              <a:rPr sz="24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hay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4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límite</a:t>
            </a:r>
            <a:r>
              <a:rPr sz="240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cuanto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32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44949"/>
                </a:solidFill>
                <a:latin typeface="Microsoft Sans Serif"/>
                <a:cs typeface="Microsoft Sans Serif"/>
              </a:rPr>
              <a:t>lo</a:t>
            </a:r>
            <a:r>
              <a:rPr sz="24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que 	</a:t>
            </a:r>
            <a:r>
              <a:rPr sz="2400" spc="-280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puede</a:t>
            </a:r>
            <a:r>
              <a:rPr sz="24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escalar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verticalmente</a:t>
            </a:r>
            <a:r>
              <a:rPr sz="24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(límite</a:t>
            </a:r>
            <a:r>
              <a:rPr sz="24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de 	</a:t>
            </a:r>
            <a:r>
              <a:rPr sz="240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hardware)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12000" y="636610"/>
            <a:ext cx="5080000" cy="5019040"/>
            <a:chOff x="7112000" y="636610"/>
            <a:chExt cx="5080000" cy="5019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2000" y="3146130"/>
              <a:ext cx="2238054" cy="23809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9" y="636610"/>
              <a:ext cx="4297680" cy="50190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450813" y="5515957"/>
            <a:ext cx="148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operador</a:t>
            </a:r>
            <a:r>
              <a:rPr sz="18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junior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892" y="6491178"/>
            <a:ext cx="239331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Stephane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Maarek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Joan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Amengual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12455" y="5515957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operador</a:t>
            </a:r>
            <a:r>
              <a:rPr sz="1800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senior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E</a:t>
            </a:r>
            <a:r>
              <a:rPr spc="-295" dirty="0"/>
              <a:t>jemplo</a:t>
            </a:r>
            <a:r>
              <a:rPr spc="-45" dirty="0"/>
              <a:t>:</a:t>
            </a:r>
            <a:r>
              <a:rPr spc="-775" dirty="0"/>
              <a:t>T</a:t>
            </a:r>
            <a:r>
              <a:rPr spc="-190" dirty="0"/>
              <a:t>r</a:t>
            </a:r>
            <a:r>
              <a:rPr spc="-295" dirty="0"/>
              <a:t>abajo</a:t>
            </a:r>
            <a:r>
              <a:rPr spc="10" dirty="0"/>
              <a:t> </a:t>
            </a:r>
            <a:r>
              <a:rPr spc="-95" dirty="0"/>
              <a:t>CRON</a:t>
            </a:r>
            <a:r>
              <a:rPr spc="-40" dirty="0"/>
              <a:t> </a:t>
            </a:r>
            <a:r>
              <a:rPr spc="-345" dirty="0"/>
              <a:t>Serverless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0869" y="4045329"/>
            <a:ext cx="116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EventBridge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2123" y="4214144"/>
            <a:ext cx="2073910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marR="5080" indent="-235585">
              <a:lnSpc>
                <a:spcPct val="1065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Función</a:t>
            </a:r>
            <a:r>
              <a:rPr sz="1800" b="1" spc="-5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r>
              <a:rPr sz="1800" b="1" spc="-5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Lambda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realiza</a:t>
            </a:r>
            <a:r>
              <a:rPr sz="1800" b="1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una</a:t>
            </a:r>
            <a:r>
              <a:rPr sz="1800" b="1" spc="-3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tarea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28536" y="2886650"/>
            <a:ext cx="1674495" cy="1094740"/>
          </a:xfrm>
          <a:custGeom>
            <a:avLst/>
            <a:gdLst/>
            <a:ahLst/>
            <a:cxnLst/>
            <a:rect l="l" t="t" r="r" b="b"/>
            <a:pathLst>
              <a:path w="1674495" h="1094739">
                <a:moveTo>
                  <a:pt x="1127360" y="820601"/>
                </a:moveTo>
                <a:lnTo>
                  <a:pt x="1127360" y="1094135"/>
                </a:lnTo>
                <a:lnTo>
                  <a:pt x="1674428" y="547067"/>
                </a:lnTo>
                <a:lnTo>
                  <a:pt x="1127360" y="0"/>
                </a:lnTo>
                <a:lnTo>
                  <a:pt x="1127360" y="273533"/>
                </a:lnTo>
                <a:lnTo>
                  <a:pt x="0" y="273533"/>
                </a:lnTo>
                <a:lnTo>
                  <a:pt x="0" y="820601"/>
                </a:lnTo>
                <a:lnTo>
                  <a:pt x="1127360" y="820601"/>
                </a:lnTo>
                <a:close/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3592" y="3092262"/>
            <a:ext cx="1130935" cy="60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045">
              <a:lnSpc>
                <a:spcPct val="1065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Trigger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Cada</a:t>
            </a:r>
            <a:r>
              <a:rPr sz="1800" spc="-3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1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hora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8712" y="2868489"/>
            <a:ext cx="1005839" cy="10058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5065" y="2819780"/>
            <a:ext cx="1227877" cy="122787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Precios</a:t>
            </a:r>
            <a:r>
              <a:rPr spc="70" dirty="0"/>
              <a:t> </a:t>
            </a:r>
            <a:r>
              <a:rPr spc="-285" dirty="0"/>
              <a:t>de</a:t>
            </a:r>
            <a:r>
              <a:rPr spc="-200" dirty="0"/>
              <a:t> </a:t>
            </a:r>
            <a:r>
              <a:rPr spc="-254" dirty="0"/>
              <a:t>AWS</a:t>
            </a:r>
            <a:r>
              <a:rPr spc="70" dirty="0"/>
              <a:t> </a:t>
            </a:r>
            <a:r>
              <a:rPr spc="-395" dirty="0"/>
              <a:t>Lambda:</a:t>
            </a:r>
            <a:r>
              <a:rPr spc="-285" dirty="0"/>
              <a:t> </a:t>
            </a:r>
            <a:r>
              <a:rPr spc="-195" dirty="0"/>
              <a:t>ejemplo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096219"/>
            <a:ext cx="10770235" cy="481203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35585" indent="-22288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35585" algn="l"/>
              </a:tabLst>
            </a:pPr>
            <a:r>
              <a:rPr sz="235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Puedes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encontrar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información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general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sobre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precios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aquí:</a:t>
            </a:r>
            <a:endParaRPr sz="2350">
              <a:latin typeface="Microsoft Sans Serif"/>
              <a:cs typeface="Microsoft Sans Serif"/>
            </a:endParaRPr>
          </a:p>
          <a:p>
            <a:pPr marL="692785" lvl="1" indent="-222885">
              <a:lnSpc>
                <a:spcPct val="100000"/>
              </a:lnSpc>
              <a:spcBef>
                <a:spcPts val="590"/>
              </a:spcBef>
              <a:buClr>
                <a:srgbClr val="444949"/>
              </a:buClr>
              <a:buFont typeface="Arial MT"/>
              <a:buChar char="•"/>
              <a:tabLst>
                <a:tab pos="692785" algn="l"/>
              </a:tabLst>
            </a:pPr>
            <a:r>
              <a:rPr sz="2350" u="sng" spc="-1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https://aws.amazon.com/lambda/pricing/</a:t>
            </a:r>
            <a:endParaRPr sz="2350">
              <a:latin typeface="Microsoft Sans Serif"/>
              <a:cs typeface="Microsoft Sans Serif"/>
            </a:endParaRPr>
          </a:p>
          <a:p>
            <a:pPr marL="235585" indent="-22288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35585" algn="l"/>
              </a:tabLst>
            </a:pPr>
            <a:r>
              <a:rPr sz="2350" spc="-275" dirty="0">
                <a:solidFill>
                  <a:srgbClr val="444949"/>
                </a:solidFill>
                <a:latin typeface="Microsoft Sans Serif"/>
                <a:cs typeface="Microsoft Sans Serif"/>
              </a:rPr>
              <a:t>Pago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35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b="1" spc="-10" dirty="0">
                <a:solidFill>
                  <a:srgbClr val="444949"/>
                </a:solidFill>
                <a:latin typeface="Trebuchet MS"/>
                <a:cs typeface="Trebuchet MS"/>
              </a:rPr>
              <a:t>llamadas</a:t>
            </a:r>
            <a:r>
              <a:rPr sz="23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350">
              <a:latin typeface="Microsoft Sans Serif"/>
              <a:cs typeface="Microsoft Sans Serif"/>
            </a:endParaRPr>
          </a:p>
          <a:p>
            <a:pPr marL="692785" lvl="1" indent="-22288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692785" algn="l"/>
              </a:tabLst>
            </a:pPr>
            <a:r>
              <a:rPr sz="235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primeros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1.000.000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solicitudes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son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gratuitos</a:t>
            </a:r>
            <a:endParaRPr sz="2350">
              <a:latin typeface="Microsoft Sans Serif"/>
              <a:cs typeface="Microsoft Sans Serif"/>
            </a:endParaRPr>
          </a:p>
          <a:p>
            <a:pPr marL="692785" lvl="1" indent="-22288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692785" algn="l"/>
              </a:tabLst>
            </a:pPr>
            <a:r>
              <a:rPr sz="23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0,20</a:t>
            </a:r>
            <a:r>
              <a:rPr sz="23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$</a:t>
            </a:r>
            <a:r>
              <a:rPr sz="23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35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cada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millón</a:t>
            </a:r>
            <a:r>
              <a:rPr sz="23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solicitudes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31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partir</a:t>
            </a:r>
            <a:r>
              <a:rPr sz="23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entonces</a:t>
            </a:r>
            <a:r>
              <a:rPr sz="235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(0,0000002</a:t>
            </a:r>
            <a:r>
              <a:rPr sz="23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$</a:t>
            </a:r>
            <a:r>
              <a:rPr sz="23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3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solicitud)</a:t>
            </a:r>
            <a:endParaRPr sz="2350">
              <a:latin typeface="Microsoft Sans Serif"/>
              <a:cs typeface="Microsoft Sans Serif"/>
            </a:endParaRPr>
          </a:p>
          <a:p>
            <a:pPr marL="235585" indent="-22288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35585" algn="l"/>
              </a:tabLst>
            </a:pPr>
            <a:r>
              <a:rPr sz="2350" spc="-275" dirty="0">
                <a:solidFill>
                  <a:srgbClr val="444949"/>
                </a:solidFill>
                <a:latin typeface="Microsoft Sans Serif"/>
                <a:cs typeface="Microsoft Sans Serif"/>
              </a:rPr>
              <a:t>Pago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b="1" spc="-110" dirty="0">
                <a:solidFill>
                  <a:srgbClr val="444949"/>
                </a:solidFill>
                <a:latin typeface="Trebuchet MS"/>
                <a:cs typeface="Trebuchet MS"/>
              </a:rPr>
              <a:t>duración</a:t>
            </a:r>
            <a:r>
              <a:rPr sz="235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3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(en</a:t>
            </a:r>
            <a:r>
              <a:rPr sz="23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incrementos</a:t>
            </a:r>
            <a:r>
              <a:rPr sz="23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sz="23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ms)</a:t>
            </a:r>
            <a:endParaRPr sz="2350">
              <a:latin typeface="Microsoft Sans Serif"/>
              <a:cs typeface="Microsoft Sans Serif"/>
            </a:endParaRPr>
          </a:p>
          <a:p>
            <a:pPr marL="692785" lvl="1" indent="-22288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692785" algn="l"/>
              </a:tabLst>
            </a:pPr>
            <a:r>
              <a:rPr sz="23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400.000</a:t>
            </a:r>
            <a:r>
              <a:rPr sz="23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GB-</a:t>
            </a:r>
            <a:r>
              <a:rPr sz="235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segundos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cálculo</a:t>
            </a:r>
            <a:r>
              <a:rPr sz="23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mes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65" dirty="0">
                <a:solidFill>
                  <a:srgbClr val="444949"/>
                </a:solidFill>
                <a:latin typeface="Microsoft Sans Serif"/>
                <a:cs typeface="Microsoft Sans Serif"/>
              </a:rPr>
              <a:t>GRATIS</a:t>
            </a:r>
            <a:endParaRPr sz="235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350" dirty="0">
                <a:solidFill>
                  <a:srgbClr val="444949"/>
                </a:solidFill>
                <a:latin typeface="Arial MT"/>
                <a:cs typeface="Arial MT"/>
              </a:rPr>
              <a:t>•</a:t>
            </a:r>
            <a:r>
              <a:rPr sz="2350" spc="290" dirty="0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sz="2350" spc="165" dirty="0">
                <a:solidFill>
                  <a:srgbClr val="444949"/>
                </a:solidFill>
                <a:latin typeface="Microsoft Sans Serif"/>
                <a:cs typeface="Microsoft Sans Serif"/>
              </a:rPr>
              <a:t>==</a:t>
            </a:r>
            <a:r>
              <a:rPr sz="23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400.000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segundos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si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función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75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1GB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RAM</a:t>
            </a:r>
            <a:endParaRPr sz="235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350" dirty="0">
                <a:solidFill>
                  <a:srgbClr val="444949"/>
                </a:solidFill>
                <a:latin typeface="Arial MT"/>
                <a:cs typeface="Arial MT"/>
              </a:rPr>
              <a:t>•</a:t>
            </a:r>
            <a:r>
              <a:rPr sz="2350" spc="285" dirty="0">
                <a:solidFill>
                  <a:srgbClr val="444949"/>
                </a:solidFill>
                <a:latin typeface="Arial MT"/>
                <a:cs typeface="Arial MT"/>
              </a:rPr>
              <a:t> </a:t>
            </a:r>
            <a:r>
              <a:rPr sz="2350" spc="165" dirty="0">
                <a:solidFill>
                  <a:srgbClr val="444949"/>
                </a:solidFill>
                <a:latin typeface="Microsoft Sans Serif"/>
                <a:cs typeface="Microsoft Sans Serif"/>
              </a:rPr>
              <a:t>==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3.200.000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segundos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si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función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75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128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40" dirty="0">
                <a:solidFill>
                  <a:srgbClr val="444949"/>
                </a:solidFill>
                <a:latin typeface="Microsoft Sans Serif"/>
                <a:cs typeface="Microsoft Sans Serif"/>
              </a:rPr>
              <a:t>MB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RAM</a:t>
            </a:r>
            <a:endParaRPr sz="2350">
              <a:latin typeface="Microsoft Sans Serif"/>
              <a:cs typeface="Microsoft Sans Serif"/>
            </a:endParaRPr>
          </a:p>
          <a:p>
            <a:pPr marL="692785" lvl="1" indent="-22288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692785" algn="l"/>
              </a:tabLst>
            </a:pPr>
            <a:r>
              <a:rPr sz="235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Después,</a:t>
            </a:r>
            <a:r>
              <a:rPr sz="23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sz="235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dólar</a:t>
            </a:r>
            <a:r>
              <a:rPr sz="235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35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600.000</a:t>
            </a:r>
            <a:r>
              <a:rPr sz="235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GB-</a:t>
            </a:r>
            <a:r>
              <a:rPr sz="235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segundos</a:t>
            </a:r>
            <a:endParaRPr sz="2350">
              <a:latin typeface="Microsoft Sans Serif"/>
              <a:cs typeface="Microsoft Sans Serif"/>
            </a:endParaRPr>
          </a:p>
          <a:p>
            <a:pPr marL="235585" indent="-22288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35585" algn="l"/>
              </a:tabLst>
            </a:pPr>
            <a:r>
              <a:rPr sz="235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Suele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ser</a:t>
            </a:r>
            <a:r>
              <a:rPr sz="23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u="sng" spc="-19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muy</a:t>
            </a:r>
            <a:r>
              <a:rPr sz="2350" u="sng" spc="2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350" u="sng" spc="-10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barato</a:t>
            </a:r>
            <a:r>
              <a:rPr sz="235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ejecutar</a:t>
            </a:r>
            <a:r>
              <a:rPr sz="235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35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Lambda,</a:t>
            </a:r>
            <a:r>
              <a:rPr sz="235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35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lo</a:t>
            </a:r>
            <a:r>
              <a:rPr sz="235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3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spc="-275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23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350" u="sng" spc="-19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muy</a:t>
            </a:r>
            <a:r>
              <a:rPr sz="2350" u="sng" spc="25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350" u="sng" spc="-10" dirty="0">
                <a:solidFill>
                  <a:srgbClr val="444949"/>
                </a:solidFill>
                <a:uFill>
                  <a:solidFill>
                    <a:srgbClr val="444949"/>
                  </a:solidFill>
                </a:uFill>
                <a:latin typeface="Microsoft Sans Serif"/>
                <a:cs typeface="Microsoft Sans Serif"/>
              </a:rPr>
              <a:t>popular</a:t>
            </a:r>
            <a:endParaRPr sz="2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Amazon</a:t>
            </a:r>
            <a:r>
              <a:rPr spc="-200" dirty="0"/>
              <a:t> </a:t>
            </a:r>
            <a:r>
              <a:rPr spc="-345" dirty="0"/>
              <a:t>API</a:t>
            </a:r>
            <a:r>
              <a:rPr spc="70" dirty="0"/>
              <a:t> </a:t>
            </a:r>
            <a:r>
              <a:rPr spc="-335" dirty="0"/>
              <a:t>Gateway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219" y="1451546"/>
            <a:ext cx="48494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3750" spc="-284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Ejemplo:</a:t>
            </a:r>
            <a:r>
              <a:rPr sz="3750" spc="-23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5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construir</a:t>
            </a:r>
            <a:r>
              <a:rPr sz="3750" spc="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5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3750" spc="-15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9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sz="3750" spc="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serverless</a:t>
            </a:r>
            <a:endParaRPr sz="3750" baseline="2222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7305" y="285522"/>
            <a:ext cx="996494" cy="99649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33040" y="2176160"/>
            <a:ext cx="2914650" cy="945515"/>
            <a:chOff x="1333040" y="2176160"/>
            <a:chExt cx="2914650" cy="945515"/>
          </a:xfrm>
        </p:grpSpPr>
        <p:sp>
          <p:nvSpPr>
            <p:cNvPr id="8" name="object 8"/>
            <p:cNvSpPr/>
            <p:nvPr/>
          </p:nvSpPr>
          <p:spPr>
            <a:xfrm>
              <a:off x="2315491" y="2641202"/>
              <a:ext cx="1902460" cy="0"/>
            </a:xfrm>
            <a:custGeom>
              <a:avLst/>
              <a:gdLst/>
              <a:ahLst/>
              <a:cxnLst/>
              <a:rect l="l" t="t" r="r" b="b"/>
              <a:pathLst>
                <a:path w="1902460">
                  <a:moveTo>
                    <a:pt x="0" y="0"/>
                  </a:moveTo>
                  <a:lnTo>
                    <a:pt x="3175" y="0"/>
                  </a:lnTo>
                  <a:lnTo>
                    <a:pt x="1899287" y="0"/>
                  </a:lnTo>
                  <a:lnTo>
                    <a:pt x="1902462" y="0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63" y="2627553"/>
              <a:ext cx="1961514" cy="27305"/>
            </a:xfrm>
            <a:custGeom>
              <a:avLst/>
              <a:gdLst/>
              <a:ahLst/>
              <a:cxnLst/>
              <a:rect l="l" t="t" r="r" b="b"/>
              <a:pathLst>
                <a:path w="1961514" h="27305">
                  <a:moveTo>
                    <a:pt x="27305" y="0"/>
                  </a:moveTo>
                  <a:lnTo>
                    <a:pt x="0" y="13652"/>
                  </a:lnTo>
                  <a:lnTo>
                    <a:pt x="27305" y="27305"/>
                  </a:lnTo>
                  <a:lnTo>
                    <a:pt x="27305" y="0"/>
                  </a:lnTo>
                  <a:close/>
                </a:path>
                <a:path w="1961514" h="27305">
                  <a:moveTo>
                    <a:pt x="1961311" y="13652"/>
                  </a:moveTo>
                  <a:lnTo>
                    <a:pt x="1934006" y="0"/>
                  </a:lnTo>
                  <a:lnTo>
                    <a:pt x="1934006" y="27305"/>
                  </a:lnTo>
                  <a:lnTo>
                    <a:pt x="1961311" y="13652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040" y="2176160"/>
              <a:ext cx="945447" cy="9454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811217" y="2197791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REST</a:t>
            </a:r>
            <a:r>
              <a:rPr sz="1800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1219" y="3088528"/>
            <a:ext cx="10010140" cy="23983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662940">
              <a:lnSpc>
                <a:spcPct val="100000"/>
              </a:lnSpc>
              <a:spcBef>
                <a:spcPts val="640"/>
              </a:spcBef>
              <a:tabLst>
                <a:tab pos="3222625" algn="l"/>
                <a:tab pos="6193155" algn="l"/>
                <a:tab pos="8927465" algn="l"/>
              </a:tabLst>
            </a:pP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Cliente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	API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Gateway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Lambda</a:t>
            </a: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DynamoDB</a:t>
            </a:r>
            <a:endParaRPr sz="1800">
              <a:latin typeface="Calibri"/>
              <a:cs typeface="Calibri"/>
            </a:endParaRPr>
          </a:p>
          <a:p>
            <a:pPr marL="241300" marR="500380" indent="-228600">
              <a:lnSpc>
                <a:spcPct val="73100"/>
              </a:lnSpc>
              <a:spcBef>
                <a:spcPts val="1555"/>
              </a:spcBef>
              <a:buFont typeface="Arial MT"/>
              <a:buChar char="•"/>
              <a:tabLst>
                <a:tab pos="241300" algn="l"/>
              </a:tabLst>
            </a:pPr>
            <a:r>
              <a:rPr sz="3750" spc="-21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Servicio</a:t>
            </a:r>
            <a:r>
              <a:rPr sz="3750" spc="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5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totalmente</a:t>
            </a:r>
            <a:r>
              <a:rPr sz="3750" spc="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gestionado</a:t>
            </a:r>
            <a:r>
              <a:rPr sz="3750" spc="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7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750" spc="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2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3750" spc="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3750" spc="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3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desarrolladores</a:t>
            </a:r>
            <a:r>
              <a:rPr sz="3750" spc="3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7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puedan</a:t>
            </a:r>
            <a:r>
              <a:rPr sz="3750" spc="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2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crear, </a:t>
            </a:r>
            <a:r>
              <a:rPr sz="250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publicar,</a:t>
            </a:r>
            <a:r>
              <a:rPr sz="25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mantener,</a:t>
            </a:r>
            <a:r>
              <a:rPr sz="25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supervisar</a:t>
            </a:r>
            <a:r>
              <a:rPr sz="2500" spc="7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2500" spc="7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asegurar</a:t>
            </a:r>
            <a:r>
              <a:rPr sz="2500" spc="7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fácilmente</a:t>
            </a:r>
            <a:r>
              <a:rPr sz="2500" spc="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270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250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endParaRPr sz="25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41935" algn="l"/>
              </a:tabLst>
            </a:pPr>
            <a:r>
              <a:rPr sz="2500" b="1" spc="-90" dirty="0">
                <a:solidFill>
                  <a:srgbClr val="444949"/>
                </a:solidFill>
                <a:latin typeface="Trebuchet MS"/>
                <a:cs typeface="Trebuchet MS"/>
              </a:rPr>
              <a:t>Serverless</a:t>
            </a:r>
            <a:r>
              <a:rPr sz="2500" b="1" spc="-4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0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25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escalable</a:t>
            </a:r>
            <a:endParaRPr sz="2500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41935" algn="l"/>
              </a:tabLst>
            </a:pPr>
            <a:r>
              <a:rPr sz="3750" spc="-17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Soporta</a:t>
            </a:r>
            <a:r>
              <a:rPr sz="3750" spc="-16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59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APIs</a:t>
            </a:r>
            <a:r>
              <a:rPr sz="3750" spc="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9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RESTful</a:t>
            </a:r>
            <a:r>
              <a:rPr sz="3750" spc="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750" spc="-16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6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APIs</a:t>
            </a:r>
            <a:r>
              <a:rPr sz="3750" spc="-30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5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WebSocket</a:t>
            </a:r>
            <a:endParaRPr sz="3750" baseline="2222">
              <a:latin typeface="Microsoft Sans Serif"/>
              <a:cs typeface="Microsoft Sans Serif"/>
            </a:endParaRPr>
          </a:p>
          <a:p>
            <a:pPr marL="241935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1935" algn="l"/>
              </a:tabLst>
            </a:pPr>
            <a:r>
              <a:rPr sz="3750" spc="-15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Soporta</a:t>
            </a:r>
            <a:r>
              <a:rPr sz="3750" spc="5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seguridad,</a:t>
            </a:r>
            <a:r>
              <a:rPr sz="3750" spc="-24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3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autenticación</a:t>
            </a:r>
            <a:r>
              <a:rPr sz="3750" spc="5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8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usuarios,</a:t>
            </a:r>
            <a:r>
              <a:rPr sz="3750" spc="-24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8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claves</a:t>
            </a:r>
            <a:r>
              <a:rPr sz="3750" spc="5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8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3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750" spc="-17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API,</a:t>
            </a:r>
            <a:r>
              <a:rPr sz="3750" spc="-24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5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monitorización...</a:t>
            </a:r>
            <a:endParaRPr sz="3750" baseline="2222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14489" y="2211289"/>
            <a:ext cx="5484495" cy="812800"/>
            <a:chOff x="4314489" y="2211289"/>
            <a:chExt cx="5484495" cy="812800"/>
          </a:xfrm>
        </p:grpSpPr>
        <p:sp>
          <p:nvSpPr>
            <p:cNvPr id="14" name="object 14"/>
            <p:cNvSpPr/>
            <p:nvPr/>
          </p:nvSpPr>
          <p:spPr>
            <a:xfrm>
              <a:off x="5171550" y="2648939"/>
              <a:ext cx="1823720" cy="3810"/>
            </a:xfrm>
            <a:custGeom>
              <a:avLst/>
              <a:gdLst/>
              <a:ahLst/>
              <a:cxnLst/>
              <a:rect l="l" t="t" r="r" b="b"/>
              <a:pathLst>
                <a:path w="1823720" h="3810">
                  <a:moveTo>
                    <a:pt x="0" y="0"/>
                  </a:moveTo>
                  <a:lnTo>
                    <a:pt x="3174" y="5"/>
                  </a:lnTo>
                  <a:lnTo>
                    <a:pt x="1820350" y="3412"/>
                  </a:lnTo>
                  <a:lnTo>
                    <a:pt x="1823525" y="3418"/>
                  </a:lnTo>
                </a:path>
              </a:pathLst>
            </a:custGeom>
            <a:ln w="6349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2128" y="2635287"/>
              <a:ext cx="1882775" cy="31115"/>
            </a:xfrm>
            <a:custGeom>
              <a:avLst/>
              <a:gdLst/>
              <a:ahLst/>
              <a:cxnLst/>
              <a:rect l="l" t="t" r="r" b="b"/>
              <a:pathLst>
                <a:path w="1882775" h="31114">
                  <a:moveTo>
                    <a:pt x="27330" y="0"/>
                  </a:moveTo>
                  <a:lnTo>
                    <a:pt x="0" y="13601"/>
                  </a:lnTo>
                  <a:lnTo>
                    <a:pt x="27279" y="27305"/>
                  </a:lnTo>
                  <a:lnTo>
                    <a:pt x="27330" y="0"/>
                  </a:lnTo>
                  <a:close/>
                </a:path>
                <a:path w="1882775" h="31114">
                  <a:moveTo>
                    <a:pt x="1882368" y="17132"/>
                  </a:moveTo>
                  <a:lnTo>
                    <a:pt x="1855089" y="3429"/>
                  </a:lnTo>
                  <a:lnTo>
                    <a:pt x="1855038" y="30734"/>
                  </a:lnTo>
                  <a:lnTo>
                    <a:pt x="1882368" y="17132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39163" y="2634138"/>
              <a:ext cx="1930400" cy="0"/>
            </a:xfrm>
            <a:custGeom>
              <a:avLst/>
              <a:gdLst/>
              <a:ahLst/>
              <a:cxnLst/>
              <a:rect l="l" t="t" r="r" b="b"/>
              <a:pathLst>
                <a:path w="1930400">
                  <a:moveTo>
                    <a:pt x="0" y="0"/>
                  </a:moveTo>
                  <a:lnTo>
                    <a:pt x="3174" y="0"/>
                  </a:lnTo>
                  <a:lnTo>
                    <a:pt x="1927117" y="0"/>
                  </a:lnTo>
                  <a:lnTo>
                    <a:pt x="1930292" y="0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9738" y="2620492"/>
              <a:ext cx="1989455" cy="27305"/>
            </a:xfrm>
            <a:custGeom>
              <a:avLst/>
              <a:gdLst/>
              <a:ahLst/>
              <a:cxnLst/>
              <a:rect l="l" t="t" r="r" b="b"/>
              <a:pathLst>
                <a:path w="1989454" h="27305">
                  <a:moveTo>
                    <a:pt x="27305" y="0"/>
                  </a:moveTo>
                  <a:lnTo>
                    <a:pt x="0" y="13652"/>
                  </a:lnTo>
                  <a:lnTo>
                    <a:pt x="27305" y="27305"/>
                  </a:lnTo>
                  <a:lnTo>
                    <a:pt x="27305" y="0"/>
                  </a:lnTo>
                  <a:close/>
                </a:path>
                <a:path w="1989454" h="27305">
                  <a:moveTo>
                    <a:pt x="1989137" y="13652"/>
                  </a:moveTo>
                  <a:lnTo>
                    <a:pt x="1961832" y="0"/>
                  </a:lnTo>
                  <a:lnTo>
                    <a:pt x="1961832" y="27305"/>
                  </a:lnTo>
                  <a:lnTo>
                    <a:pt x="1989137" y="13652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9075" y="2225611"/>
              <a:ext cx="775847" cy="77584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4489" y="2211289"/>
              <a:ext cx="812314" cy="81231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279148" y="2225276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PROXY</a:t>
            </a:r>
            <a:r>
              <a:rPr sz="1800" spc="-10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REQUESTS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6922" y="2253075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CRUD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01705" y="2251980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AWS</a:t>
            </a:r>
            <a:r>
              <a:rPr spc="55" dirty="0"/>
              <a:t> </a:t>
            </a:r>
            <a:r>
              <a:rPr spc="-375" dirty="0"/>
              <a:t>Batch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9481" y="1340676"/>
            <a:ext cx="10838815" cy="39763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22885" algn="l"/>
              </a:tabLst>
            </a:pPr>
            <a:r>
              <a:rPr sz="2550" b="1" spc="-70" dirty="0">
                <a:solidFill>
                  <a:srgbClr val="444949"/>
                </a:solidFill>
                <a:latin typeface="Trebuchet MS"/>
                <a:cs typeface="Trebuchet MS"/>
              </a:rPr>
              <a:t>Procesamiento</a:t>
            </a:r>
            <a:r>
              <a:rPr sz="2550" b="1" spc="-12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dirty="0">
                <a:solidFill>
                  <a:srgbClr val="444949"/>
                </a:solidFill>
                <a:latin typeface="Trebuchet MS"/>
                <a:cs typeface="Trebuchet MS"/>
              </a:rPr>
              <a:t>por</a:t>
            </a:r>
            <a:r>
              <a:rPr sz="2550" b="1" spc="-114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spc="-70" dirty="0">
                <a:solidFill>
                  <a:srgbClr val="444949"/>
                </a:solidFill>
                <a:latin typeface="Trebuchet MS"/>
                <a:cs typeface="Trebuchet MS"/>
              </a:rPr>
              <a:t>lotes</a:t>
            </a:r>
            <a:r>
              <a:rPr sz="2550" b="1" spc="-9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totalmente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gestionado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32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b="1" spc="-114" dirty="0">
                <a:solidFill>
                  <a:srgbClr val="444949"/>
                </a:solidFill>
                <a:latin typeface="Trebuchet MS"/>
                <a:cs typeface="Trebuchet MS"/>
              </a:rPr>
              <a:t>cualquier</a:t>
            </a:r>
            <a:r>
              <a:rPr sz="2550" b="1" spc="-8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spc="-10" dirty="0">
                <a:solidFill>
                  <a:srgbClr val="444949"/>
                </a:solidFill>
                <a:latin typeface="Trebuchet MS"/>
                <a:cs typeface="Trebuchet MS"/>
              </a:rPr>
              <a:t>escala</a:t>
            </a:r>
            <a:endParaRPr sz="2550">
              <a:latin typeface="Trebuchet MS"/>
              <a:cs typeface="Trebuchet MS"/>
            </a:endParaRPr>
          </a:p>
          <a:p>
            <a:pPr marL="222885" indent="-21018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22885" algn="l"/>
              </a:tabLst>
            </a:pPr>
            <a:r>
              <a:rPr sz="3825" spc="-30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</a:t>
            </a:r>
            <a:r>
              <a:rPr sz="3825" spc="4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0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eficientemente</a:t>
            </a:r>
            <a:r>
              <a:rPr sz="3825" spc="-4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09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100.000</a:t>
            </a:r>
            <a:r>
              <a:rPr sz="3825" spc="-4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09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trabajos</a:t>
            </a:r>
            <a:r>
              <a:rPr sz="3825" spc="-2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4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9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computación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7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lotes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7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3825" spc="-18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endParaRPr sz="3825" baseline="1089">
              <a:latin typeface="Microsoft Sans Serif"/>
              <a:cs typeface="Microsoft Sans Serif"/>
            </a:endParaRPr>
          </a:p>
          <a:p>
            <a:pPr marL="222885" marR="358775" indent="-210820">
              <a:lnSpc>
                <a:spcPts val="2580"/>
              </a:lnSpc>
              <a:spcBef>
                <a:spcPts val="955"/>
              </a:spcBef>
              <a:buFont typeface="Arial MT"/>
              <a:buChar char="•"/>
              <a:tabLst>
                <a:tab pos="222885" algn="l"/>
              </a:tabLst>
            </a:pPr>
            <a:r>
              <a:rPr sz="3825" spc="-3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3825" spc="-24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5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trabajo</a:t>
            </a:r>
            <a:r>
              <a:rPr sz="3825" spc="-10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7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"por</a:t>
            </a:r>
            <a:r>
              <a:rPr sz="3825" spc="-12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9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lotes"</a:t>
            </a:r>
            <a:r>
              <a:rPr sz="3825" spc="-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42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7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3825" spc="-6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5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trabajo</a:t>
            </a:r>
            <a:r>
              <a:rPr sz="3825" spc="-6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4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3825" spc="-6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7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3825" spc="-6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5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inicio</a:t>
            </a:r>
            <a:r>
              <a:rPr sz="3825" spc="-6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7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3825" spc="-6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4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final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0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(en</a:t>
            </a:r>
            <a:r>
              <a:rPr sz="3825" spc="-6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7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contraposición</a:t>
            </a:r>
            <a:r>
              <a:rPr sz="3825" spc="-6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56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a </a:t>
            </a:r>
            <a:r>
              <a:rPr sz="255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uno</a:t>
            </a:r>
            <a:r>
              <a:rPr sz="255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continuo)</a:t>
            </a:r>
            <a:endParaRPr sz="2550">
              <a:latin typeface="Microsoft Sans Serif"/>
              <a:cs typeface="Microsoft Sans Serif"/>
            </a:endParaRPr>
          </a:p>
          <a:p>
            <a:pPr marL="222885" indent="-21018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222885" algn="l"/>
              </a:tabLst>
            </a:pPr>
            <a:r>
              <a:rPr sz="255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Batch</a:t>
            </a:r>
            <a:r>
              <a:rPr sz="2550" spc="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lanzará</a:t>
            </a:r>
            <a:r>
              <a:rPr sz="2550" spc="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dinámicamente</a:t>
            </a:r>
            <a:r>
              <a:rPr sz="2550" spc="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b="1" spc="-110" dirty="0">
                <a:solidFill>
                  <a:srgbClr val="444949"/>
                </a:solidFill>
                <a:latin typeface="Trebuchet MS"/>
                <a:cs typeface="Trebuchet MS"/>
              </a:rPr>
              <a:t>instancias</a:t>
            </a:r>
            <a:r>
              <a:rPr sz="2550" b="1" spc="-2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spc="50" dirty="0">
                <a:solidFill>
                  <a:srgbClr val="444949"/>
                </a:solidFill>
                <a:latin typeface="Trebuchet MS"/>
                <a:cs typeface="Trebuchet MS"/>
              </a:rPr>
              <a:t>EC2</a:t>
            </a:r>
            <a:r>
              <a:rPr sz="2550" b="1" spc="-2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dirty="0">
                <a:solidFill>
                  <a:srgbClr val="444949"/>
                </a:solidFill>
                <a:latin typeface="Trebuchet MS"/>
                <a:cs typeface="Trebuchet MS"/>
              </a:rPr>
              <a:t>o</a:t>
            </a:r>
            <a:r>
              <a:rPr sz="2550" b="1" spc="-2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spc="-110" dirty="0">
                <a:solidFill>
                  <a:srgbClr val="444949"/>
                </a:solidFill>
                <a:latin typeface="Trebuchet MS"/>
                <a:cs typeface="Trebuchet MS"/>
              </a:rPr>
              <a:t>instancias</a:t>
            </a:r>
            <a:r>
              <a:rPr sz="2550" b="1" spc="-2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spc="-20" dirty="0">
                <a:solidFill>
                  <a:srgbClr val="444949"/>
                </a:solidFill>
                <a:latin typeface="Trebuchet MS"/>
                <a:cs typeface="Trebuchet MS"/>
              </a:rPr>
              <a:t>Spot</a:t>
            </a:r>
            <a:endParaRPr sz="2550">
              <a:latin typeface="Trebuchet MS"/>
              <a:cs typeface="Trebuchet MS"/>
            </a:endParaRPr>
          </a:p>
          <a:p>
            <a:pPr marL="222885" indent="-21018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22885" algn="l"/>
              </a:tabLst>
            </a:pPr>
            <a:r>
              <a:rPr sz="3825" spc="-13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3825" spc="-8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9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Batch</a:t>
            </a:r>
            <a:r>
              <a:rPr sz="3825" spc="3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4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proporciona</a:t>
            </a:r>
            <a:r>
              <a:rPr sz="3825" spc="2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4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cantidad</a:t>
            </a:r>
            <a:r>
              <a:rPr sz="3825" spc="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3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adecuada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4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825" spc="2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9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computación</a:t>
            </a:r>
            <a:r>
              <a:rPr sz="3825" spc="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3825" spc="2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memoria</a:t>
            </a:r>
            <a:endParaRPr sz="3825" baseline="1089">
              <a:latin typeface="Microsoft Sans Serif"/>
              <a:cs typeface="Microsoft Sans Serif"/>
            </a:endParaRPr>
          </a:p>
          <a:p>
            <a:pPr marL="222885" indent="-21018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22885" algn="l"/>
              </a:tabLst>
            </a:pPr>
            <a:r>
              <a:rPr sz="3825" spc="-8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Tú</a:t>
            </a:r>
            <a:r>
              <a:rPr sz="3825" spc="-17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4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envías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sz="3825" spc="-14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5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programas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1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09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trabajos</a:t>
            </a:r>
            <a:r>
              <a:rPr sz="3825" spc="-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7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lotes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825" spc="-179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3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9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Batch</a:t>
            </a:r>
            <a:r>
              <a:rPr sz="3825" spc="3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42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2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encarga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6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del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resto</a:t>
            </a:r>
            <a:endParaRPr sz="3825" baseline="1089">
              <a:latin typeface="Microsoft Sans Serif"/>
              <a:cs typeface="Microsoft Sans Serif"/>
            </a:endParaRPr>
          </a:p>
          <a:p>
            <a:pPr marL="222885" indent="-21018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22885" algn="l"/>
              </a:tabLst>
            </a:pPr>
            <a:r>
              <a:rPr sz="255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trabajos</a:t>
            </a:r>
            <a:r>
              <a:rPr sz="255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55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lotes</a:t>
            </a:r>
            <a:r>
              <a:rPr sz="25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85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definen</a:t>
            </a:r>
            <a:r>
              <a:rPr sz="25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como</a:t>
            </a:r>
            <a:r>
              <a:rPr sz="25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b="1" spc="-100" dirty="0">
                <a:solidFill>
                  <a:srgbClr val="444949"/>
                </a:solidFill>
                <a:latin typeface="Trebuchet MS"/>
                <a:cs typeface="Trebuchet MS"/>
              </a:rPr>
              <a:t>imágenes</a:t>
            </a:r>
            <a:r>
              <a:rPr sz="2550" b="1" spc="-7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dirty="0">
                <a:solidFill>
                  <a:srgbClr val="444949"/>
                </a:solidFill>
                <a:latin typeface="Trebuchet MS"/>
                <a:cs typeface="Trebuchet MS"/>
              </a:rPr>
              <a:t>Docker</a:t>
            </a:r>
            <a:r>
              <a:rPr sz="2550" b="1" spc="-8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85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b="1" spc="-150" dirty="0">
                <a:solidFill>
                  <a:srgbClr val="444949"/>
                </a:solidFill>
                <a:latin typeface="Trebuchet MS"/>
                <a:cs typeface="Trebuchet MS"/>
              </a:rPr>
              <a:t>ejecutan</a:t>
            </a:r>
            <a:r>
              <a:rPr sz="255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spc="-140" dirty="0">
                <a:solidFill>
                  <a:srgbClr val="444949"/>
                </a:solidFill>
                <a:latin typeface="Trebuchet MS"/>
                <a:cs typeface="Trebuchet MS"/>
              </a:rPr>
              <a:t>en</a:t>
            </a:r>
            <a:r>
              <a:rPr sz="2550" b="1" spc="-6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550" b="1" spc="100" dirty="0">
                <a:solidFill>
                  <a:srgbClr val="444949"/>
                </a:solidFill>
                <a:latin typeface="Trebuchet MS"/>
                <a:cs typeface="Trebuchet MS"/>
              </a:rPr>
              <a:t>ECS</a:t>
            </a:r>
            <a:endParaRPr sz="2550">
              <a:latin typeface="Trebuchet MS"/>
              <a:cs typeface="Trebuchet MS"/>
            </a:endParaRPr>
          </a:p>
          <a:p>
            <a:pPr marL="222885" indent="-21018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22885" algn="l"/>
              </a:tabLst>
            </a:pPr>
            <a:r>
              <a:rPr sz="3825" spc="-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Útil</a:t>
            </a:r>
            <a:r>
              <a:rPr sz="3825" spc="-19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5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6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optimizar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1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7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costes</a:t>
            </a:r>
            <a:r>
              <a:rPr sz="3825" spc="3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9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centrarse</a:t>
            </a:r>
            <a:r>
              <a:rPr sz="3825" spc="-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77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menos</a:t>
            </a:r>
            <a:r>
              <a:rPr sz="3825" spc="2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4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infraestructura</a:t>
            </a:r>
            <a:endParaRPr sz="3825" baseline="1089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3671" y="218707"/>
            <a:ext cx="1130128" cy="113012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37240" y="2029460"/>
            <a:ext cx="8876665" cy="3113405"/>
            <a:chOff x="1837240" y="2029460"/>
            <a:chExt cx="8876665" cy="3113405"/>
          </a:xfrm>
        </p:grpSpPr>
        <p:sp>
          <p:nvSpPr>
            <p:cNvPr id="4" name="object 4"/>
            <p:cNvSpPr/>
            <p:nvPr/>
          </p:nvSpPr>
          <p:spPr>
            <a:xfrm>
              <a:off x="4428103" y="2321556"/>
              <a:ext cx="3667125" cy="2814955"/>
            </a:xfrm>
            <a:custGeom>
              <a:avLst/>
              <a:gdLst/>
              <a:ahLst/>
              <a:cxnLst/>
              <a:rect l="l" t="t" r="r" b="b"/>
              <a:pathLst>
                <a:path w="3667125" h="2814954">
                  <a:moveTo>
                    <a:pt x="0" y="0"/>
                  </a:moveTo>
                  <a:lnTo>
                    <a:pt x="3666860" y="0"/>
                  </a:lnTo>
                  <a:lnTo>
                    <a:pt x="3666860" y="2814761"/>
                  </a:lnTo>
                  <a:lnTo>
                    <a:pt x="0" y="281476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63276" y="2941874"/>
              <a:ext cx="3276600" cy="1336675"/>
            </a:xfrm>
            <a:custGeom>
              <a:avLst/>
              <a:gdLst/>
              <a:ahLst/>
              <a:cxnLst/>
              <a:rect l="l" t="t" r="r" b="b"/>
              <a:pathLst>
                <a:path w="3276600" h="1336675">
                  <a:moveTo>
                    <a:pt x="0" y="0"/>
                  </a:moveTo>
                  <a:lnTo>
                    <a:pt x="3276193" y="0"/>
                  </a:lnTo>
                  <a:lnTo>
                    <a:pt x="3276193" y="1336329"/>
                  </a:lnTo>
                  <a:lnTo>
                    <a:pt x="0" y="133632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494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6778" y="2029460"/>
              <a:ext cx="711200" cy="711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7240" y="3257684"/>
              <a:ext cx="711200" cy="711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2678" y="3260991"/>
              <a:ext cx="711200" cy="711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48440" y="3611394"/>
              <a:ext cx="1979295" cy="1905"/>
            </a:xfrm>
            <a:custGeom>
              <a:avLst/>
              <a:gdLst/>
              <a:ahLst/>
              <a:cxnLst/>
              <a:rect l="l" t="t" r="r" b="b"/>
              <a:pathLst>
                <a:path w="1979295" h="1904">
                  <a:moveTo>
                    <a:pt x="0" y="1625"/>
                  </a:moveTo>
                  <a:lnTo>
                    <a:pt x="1975888" y="26"/>
                  </a:lnTo>
                  <a:lnTo>
                    <a:pt x="1979063" y="23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9609" y="3597739"/>
              <a:ext cx="27940" cy="27305"/>
            </a:xfrm>
            <a:custGeom>
              <a:avLst/>
              <a:gdLst/>
              <a:ahLst/>
              <a:cxnLst/>
              <a:rect l="l" t="t" r="r" b="b"/>
              <a:pathLst>
                <a:path w="27939" h="27304">
                  <a:moveTo>
                    <a:pt x="0" y="0"/>
                  </a:moveTo>
                  <a:lnTo>
                    <a:pt x="22" y="27304"/>
                  </a:lnTo>
                  <a:lnTo>
                    <a:pt x="27316" y="13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AWS</a:t>
            </a:r>
            <a:r>
              <a:rPr spc="55" dirty="0"/>
              <a:t> </a:t>
            </a:r>
            <a:r>
              <a:rPr spc="-365" dirty="0"/>
              <a:t>Batch</a:t>
            </a:r>
            <a:r>
              <a:rPr spc="60" dirty="0"/>
              <a:t> </a:t>
            </a:r>
            <a:r>
              <a:rPr spc="900" dirty="0"/>
              <a:t>–</a:t>
            </a:r>
            <a:r>
              <a:rPr spc="55" dirty="0"/>
              <a:t> </a:t>
            </a:r>
            <a:r>
              <a:rPr spc="-300" dirty="0"/>
              <a:t>Ejemplo</a:t>
            </a:r>
            <a:r>
              <a:rPr spc="60" dirty="0"/>
              <a:t> </a:t>
            </a:r>
            <a:r>
              <a:rPr spc="-290" dirty="0"/>
              <a:t>simplificado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52315" y="3607832"/>
            <a:ext cx="66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Trigger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6718" y="2018376"/>
            <a:ext cx="1029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AWS</a:t>
            </a:r>
            <a:r>
              <a:rPr sz="1800" spc="-8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Batch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44568" y="3045222"/>
            <a:ext cx="469900" cy="1171575"/>
            <a:chOff x="4744568" y="3045222"/>
            <a:chExt cx="469900" cy="117157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4568" y="3045222"/>
              <a:ext cx="469900" cy="4699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4568" y="3746743"/>
              <a:ext cx="469900" cy="4699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416812" y="3084424"/>
            <a:ext cx="123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Instancia</a:t>
            </a:r>
            <a:r>
              <a:rPr sz="1800" spc="-2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16812" y="3785944"/>
            <a:ext cx="126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Spot</a:t>
            </a: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929" y="3423165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sz="1800" b="1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29568" y="3282343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Insertar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80796" y="3574443"/>
            <a:ext cx="164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44949"/>
                </a:solidFill>
                <a:latin typeface="Calibri"/>
                <a:cs typeface="Calibri"/>
              </a:rPr>
              <a:t>objeto</a:t>
            </a:r>
            <a:r>
              <a:rPr sz="1800" spc="-7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procesado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1101" y="3982087"/>
            <a:ext cx="1071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Amazon</a:t>
            </a:r>
            <a:r>
              <a:rPr sz="1800" b="1" spc="-40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444949"/>
                </a:solidFill>
                <a:latin typeface="Calibri"/>
                <a:cs typeface="Calibri"/>
              </a:rPr>
              <a:t>S3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54969" y="2960998"/>
            <a:ext cx="484499" cy="4844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7391282" y="3377011"/>
            <a:ext cx="349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44949"/>
                </a:solidFill>
                <a:latin typeface="Calibri"/>
                <a:cs typeface="Calibri"/>
              </a:rPr>
              <a:t>ECS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6261" y="3602335"/>
            <a:ext cx="10561955" cy="1993900"/>
            <a:chOff x="876261" y="3602335"/>
            <a:chExt cx="10561955" cy="1993900"/>
          </a:xfrm>
        </p:grpSpPr>
        <p:sp>
          <p:nvSpPr>
            <p:cNvPr id="26" name="object 26"/>
            <p:cNvSpPr/>
            <p:nvPr/>
          </p:nvSpPr>
          <p:spPr>
            <a:xfrm>
              <a:off x="7845828" y="3612631"/>
              <a:ext cx="2127885" cy="3810"/>
            </a:xfrm>
            <a:custGeom>
              <a:avLst/>
              <a:gdLst/>
              <a:ahLst/>
              <a:cxnLst/>
              <a:rect l="l" t="t" r="r" b="b"/>
              <a:pathLst>
                <a:path w="2127884" h="3810">
                  <a:moveTo>
                    <a:pt x="0" y="0"/>
                  </a:moveTo>
                  <a:lnTo>
                    <a:pt x="2124254" y="3348"/>
                  </a:lnTo>
                  <a:lnTo>
                    <a:pt x="2127429" y="3353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75353" y="3602335"/>
              <a:ext cx="27940" cy="27305"/>
            </a:xfrm>
            <a:custGeom>
              <a:avLst/>
              <a:gdLst/>
              <a:ahLst/>
              <a:cxnLst/>
              <a:rect l="l" t="t" r="r" b="b"/>
              <a:pathLst>
                <a:path w="27940" h="27304">
                  <a:moveTo>
                    <a:pt x="41" y="0"/>
                  </a:moveTo>
                  <a:lnTo>
                    <a:pt x="0" y="27304"/>
                  </a:lnTo>
                  <a:lnTo>
                    <a:pt x="27325" y="1369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261" y="4216644"/>
              <a:ext cx="1675295" cy="11189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62360" y="4477251"/>
              <a:ext cx="1675295" cy="1118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Batch</a:t>
            </a:r>
            <a:r>
              <a:rPr spc="55" dirty="0"/>
              <a:t> </a:t>
            </a:r>
            <a:r>
              <a:rPr spc="-495" dirty="0"/>
              <a:t>vs</a:t>
            </a:r>
            <a:r>
              <a:rPr spc="60" dirty="0"/>
              <a:t> </a:t>
            </a:r>
            <a:r>
              <a:rPr spc="-395" dirty="0"/>
              <a:t>Lambda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440402"/>
            <a:ext cx="8045450" cy="4229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196850" algn="l"/>
              </a:tabLst>
            </a:pPr>
            <a:r>
              <a:rPr sz="225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Lambda: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Límite</a:t>
            </a:r>
            <a:r>
              <a:rPr sz="225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Tiempos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ejecución</a:t>
            </a:r>
            <a:r>
              <a:rPr sz="225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limitados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Espacio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disco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80" dirty="0">
                <a:solidFill>
                  <a:srgbClr val="444949"/>
                </a:solidFill>
                <a:latin typeface="Microsoft Sans Serif"/>
                <a:cs typeface="Microsoft Sans Serif"/>
              </a:rPr>
              <a:t>temporal</a:t>
            </a:r>
            <a:r>
              <a:rPr sz="225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limitado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7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Serverless</a:t>
            </a:r>
            <a:endParaRPr sz="225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25"/>
              </a:spcBef>
              <a:buClr>
                <a:srgbClr val="444949"/>
              </a:buClr>
              <a:buFont typeface="Arial MT"/>
              <a:buChar char="•"/>
            </a:pPr>
            <a:endParaRPr sz="2250">
              <a:latin typeface="Microsoft Sans Serif"/>
              <a:cs typeface="Microsoft Sans Serif"/>
            </a:endParaRPr>
          </a:p>
          <a:p>
            <a:pPr marL="196850" indent="-184150">
              <a:lnSpc>
                <a:spcPct val="100000"/>
              </a:lnSpc>
              <a:buFont typeface="Arial MT"/>
              <a:buChar char="•"/>
              <a:tabLst>
                <a:tab pos="196850" algn="l"/>
              </a:tabLst>
            </a:pP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25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lotes: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Sin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límite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</a:t>
            </a:r>
            <a:endParaRPr sz="2250">
              <a:latin typeface="Microsoft Sans Serif"/>
              <a:cs typeface="Microsoft Sans Serif"/>
            </a:endParaRPr>
          </a:p>
          <a:p>
            <a:pPr marL="653415" marR="224154" lvl="1" indent="-184150">
              <a:lnSpc>
                <a:spcPct val="75000"/>
              </a:lnSpc>
              <a:spcBef>
                <a:spcPts val="810"/>
              </a:spcBef>
              <a:buFont typeface="Arial MT"/>
              <a:buChar char="•"/>
              <a:tabLst>
                <a:tab pos="654685" algn="l"/>
              </a:tabLst>
            </a:pPr>
            <a:r>
              <a:rPr sz="225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Cualquier</a:t>
            </a:r>
            <a:r>
              <a:rPr sz="225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ejecución</a:t>
            </a:r>
            <a:r>
              <a:rPr sz="225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siempre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esté</a:t>
            </a:r>
            <a:r>
              <a:rPr sz="225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empaquetado 	</a:t>
            </a:r>
            <a:r>
              <a:rPr sz="2250" spc="-70" dirty="0">
                <a:solidFill>
                  <a:srgbClr val="444949"/>
                </a:solidFill>
                <a:latin typeface="Microsoft Sans Serif"/>
                <a:cs typeface="Microsoft Sans Serif"/>
              </a:rPr>
              <a:t>como </a:t>
            </a:r>
            <a:r>
              <a:rPr sz="22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imagen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Depende</a:t>
            </a:r>
            <a:r>
              <a:rPr sz="225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385" dirty="0">
                <a:solidFill>
                  <a:srgbClr val="444949"/>
                </a:solidFill>
                <a:latin typeface="Microsoft Sans Serif"/>
                <a:cs typeface="Microsoft Sans Serif"/>
              </a:rPr>
              <a:t>EBS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almacén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25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25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espacio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70" dirty="0">
                <a:solidFill>
                  <a:srgbClr val="444949"/>
                </a:solidFill>
                <a:latin typeface="Microsoft Sans Serif"/>
                <a:cs typeface="Microsoft Sans Serif"/>
              </a:rPr>
              <a:t>disco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Depende</a:t>
            </a:r>
            <a:r>
              <a:rPr sz="22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(puede</a:t>
            </a:r>
            <a:r>
              <a:rPr sz="225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ser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gestionado</a:t>
            </a:r>
            <a:r>
              <a:rPr sz="225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45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2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AWS)</a:t>
            </a:r>
            <a:endParaRPr sz="22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7390" y="4487429"/>
            <a:ext cx="1015481" cy="10154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7390" y="1851263"/>
            <a:ext cx="1015481" cy="101548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Amazon</a:t>
            </a:r>
            <a:r>
              <a:rPr spc="75" dirty="0"/>
              <a:t> </a:t>
            </a:r>
            <a:r>
              <a:rPr spc="-345" dirty="0"/>
              <a:t>Lightsail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9738" y="288082"/>
            <a:ext cx="1314061" cy="131406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9086" y="1415946"/>
            <a:ext cx="10878820" cy="404685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16535" indent="-203835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216535" algn="l"/>
              </a:tabLst>
            </a:pPr>
            <a:r>
              <a:rPr sz="3750" spc="-24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Servidores</a:t>
            </a:r>
            <a:r>
              <a:rPr sz="3750" spc="89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virtuales,</a:t>
            </a:r>
            <a:r>
              <a:rPr sz="3750" spc="-22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almacenamiento,</a:t>
            </a:r>
            <a:r>
              <a:rPr sz="3750" spc="-22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419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bases</a:t>
            </a:r>
            <a:r>
              <a:rPr sz="3750" spc="9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0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750" spc="89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5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datos</a:t>
            </a:r>
            <a:r>
              <a:rPr sz="3750" spc="9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3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750" spc="89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redes</a:t>
            </a:r>
            <a:endParaRPr sz="3750" baseline="1111">
              <a:latin typeface="Microsoft Sans Serif"/>
              <a:cs typeface="Microsoft Sans Serif"/>
            </a:endParaRPr>
          </a:p>
          <a:p>
            <a:pPr marL="216535" indent="-2038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16535" algn="l"/>
              </a:tabLst>
            </a:pPr>
            <a:r>
              <a:rPr sz="3750" spc="-29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Precios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9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bajos</a:t>
            </a:r>
            <a:r>
              <a:rPr sz="3750" spc="6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3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750" spc="6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2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predecibles</a:t>
            </a:r>
            <a:endParaRPr sz="3750" baseline="1111">
              <a:latin typeface="Microsoft Sans Serif"/>
              <a:cs typeface="Microsoft Sans Serif"/>
            </a:endParaRPr>
          </a:p>
          <a:p>
            <a:pPr marL="216535" indent="-2038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16535" algn="l"/>
              </a:tabLst>
            </a:pPr>
            <a:r>
              <a:rPr sz="3750" spc="-179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Alternativa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45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más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2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sencilla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3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uso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0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8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EC2,</a:t>
            </a:r>
            <a:r>
              <a:rPr sz="3750" spc="-25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42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RDS,</a:t>
            </a:r>
            <a:r>
              <a:rPr sz="3750" spc="-25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46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ELB,</a:t>
            </a:r>
            <a:r>
              <a:rPr sz="3750" spc="-26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59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EBS,</a:t>
            </a:r>
            <a:r>
              <a:rPr sz="3750" spc="-25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1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Route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53...</a:t>
            </a:r>
            <a:endParaRPr sz="3750" baseline="1111">
              <a:latin typeface="Microsoft Sans Serif"/>
              <a:cs typeface="Microsoft Sans Serif"/>
            </a:endParaRPr>
          </a:p>
          <a:p>
            <a:pPr marL="216535" indent="-2038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16535" algn="l"/>
              </a:tabLst>
            </a:pPr>
            <a:r>
              <a:rPr sz="3750" spc="-28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Ideal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8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personas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b="1" spc="-112" baseline="1111" dirty="0">
                <a:solidFill>
                  <a:srgbClr val="444949"/>
                </a:solidFill>
                <a:latin typeface="Trebuchet MS"/>
                <a:cs typeface="Trebuchet MS"/>
              </a:rPr>
              <a:t>con</a:t>
            </a:r>
            <a:r>
              <a:rPr sz="3750" b="1" spc="-82" baseline="1111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750" b="1" spc="-127" baseline="1111" dirty="0">
                <a:solidFill>
                  <a:srgbClr val="444949"/>
                </a:solidFill>
                <a:latin typeface="Trebuchet MS"/>
                <a:cs typeface="Trebuchet MS"/>
              </a:rPr>
              <a:t>poca</a:t>
            </a:r>
            <a:r>
              <a:rPr sz="3750" b="1" spc="-89" baseline="1111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750" b="1" spc="-195" baseline="1111" dirty="0">
                <a:solidFill>
                  <a:srgbClr val="444949"/>
                </a:solidFill>
                <a:latin typeface="Trebuchet MS"/>
                <a:cs typeface="Trebuchet MS"/>
              </a:rPr>
              <a:t>experiencia</a:t>
            </a:r>
            <a:r>
              <a:rPr sz="3750" b="1" spc="-89" baseline="1111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750" b="1" spc="-225" baseline="1111" dirty="0">
                <a:solidFill>
                  <a:srgbClr val="444949"/>
                </a:solidFill>
                <a:latin typeface="Trebuchet MS"/>
                <a:cs typeface="Trebuchet MS"/>
              </a:rPr>
              <a:t>en</a:t>
            </a:r>
            <a:r>
              <a:rPr sz="3750" b="1" spc="-82" baseline="1111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750" b="1" spc="-225" baseline="1111" dirty="0">
                <a:solidFill>
                  <a:srgbClr val="444949"/>
                </a:solidFill>
                <a:latin typeface="Trebuchet MS"/>
                <a:cs typeface="Trebuchet MS"/>
              </a:rPr>
              <a:t>el</a:t>
            </a:r>
            <a:r>
              <a:rPr sz="3750" b="1" spc="-89" baseline="1111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3750" b="1" spc="-15" baseline="1111" dirty="0">
                <a:solidFill>
                  <a:srgbClr val="444949"/>
                </a:solidFill>
                <a:latin typeface="Trebuchet MS"/>
                <a:cs typeface="Trebuchet MS"/>
              </a:rPr>
              <a:t>Cloud</a:t>
            </a:r>
            <a:endParaRPr sz="3750" baseline="1111">
              <a:latin typeface="Trebuchet MS"/>
              <a:cs typeface="Trebuchet MS"/>
            </a:endParaRPr>
          </a:p>
          <a:p>
            <a:pPr marL="216535" indent="-2038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216535" algn="l"/>
              </a:tabLst>
            </a:pPr>
            <a:r>
              <a:rPr sz="3750" spc="-38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Puedes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2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configurar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notificaciones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3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8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monitorización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0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3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tus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recursos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89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Lightsail</a:t>
            </a:r>
            <a:endParaRPr sz="3750" baseline="1111">
              <a:latin typeface="Microsoft Sans Serif"/>
              <a:cs typeface="Microsoft Sans Serif"/>
            </a:endParaRPr>
          </a:p>
          <a:p>
            <a:pPr marL="216535" indent="-2038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16535" algn="l"/>
              </a:tabLst>
            </a:pPr>
            <a:r>
              <a:rPr sz="3750" spc="-38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Casos</a:t>
            </a:r>
            <a:r>
              <a:rPr sz="3750" spc="3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0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750" spc="1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uso:</a:t>
            </a:r>
            <a:endParaRPr sz="3750" baseline="1111">
              <a:latin typeface="Microsoft Sans Serif"/>
              <a:cs typeface="Microsoft Sans Serif"/>
            </a:endParaRPr>
          </a:p>
          <a:p>
            <a:pPr marL="673735" lvl="1" indent="-2038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73735" algn="l"/>
              </a:tabLst>
            </a:pPr>
            <a:r>
              <a:rPr sz="3750" spc="-26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Aplicaciones</a:t>
            </a:r>
            <a:r>
              <a:rPr sz="3750" spc="6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7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web</a:t>
            </a:r>
            <a:r>
              <a:rPr sz="3750" spc="6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sencillas</a:t>
            </a:r>
            <a:r>
              <a:rPr sz="3750" spc="6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4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(tiene</a:t>
            </a:r>
            <a:r>
              <a:rPr sz="3750" spc="6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6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plantillas</a:t>
            </a:r>
            <a:r>
              <a:rPr sz="3750" spc="6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8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750" spc="6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8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L</a:t>
            </a:r>
            <a:r>
              <a:rPr sz="3750" spc="-27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AM</a:t>
            </a:r>
            <a:r>
              <a:rPr sz="3750" spc="-116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</a:t>
            </a:r>
            <a:r>
              <a:rPr sz="3750" spc="-27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,</a:t>
            </a:r>
            <a:r>
              <a:rPr sz="3750" spc="-24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1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Nginx,</a:t>
            </a:r>
            <a:r>
              <a:rPr sz="3750" spc="-24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MEAN,</a:t>
            </a:r>
            <a:r>
              <a:rPr sz="3750" spc="-24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6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Node.js...)</a:t>
            </a:r>
            <a:endParaRPr sz="3750" baseline="1111">
              <a:latin typeface="Microsoft Sans Serif"/>
              <a:cs typeface="Microsoft Sans Serif"/>
            </a:endParaRPr>
          </a:p>
          <a:p>
            <a:pPr marL="673735" lvl="1" indent="-2038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73735" algn="l"/>
              </a:tabLst>
            </a:pPr>
            <a:r>
              <a:rPr sz="3750" spc="-27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Sitios</a:t>
            </a:r>
            <a:r>
              <a:rPr sz="3750" spc="7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7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web</a:t>
            </a:r>
            <a:r>
              <a:rPr sz="3750" spc="8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(plantillas</a:t>
            </a:r>
            <a:r>
              <a:rPr sz="3750" spc="7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8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750" spc="-30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8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WordPress,</a:t>
            </a:r>
            <a:r>
              <a:rPr sz="3750" spc="-23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9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Magento,</a:t>
            </a:r>
            <a:r>
              <a:rPr sz="3750" spc="-23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9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Plesk,</a:t>
            </a:r>
            <a:r>
              <a:rPr sz="3750" spc="-23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Joomla)</a:t>
            </a:r>
            <a:endParaRPr sz="3750" baseline="1111">
              <a:latin typeface="Microsoft Sans Serif"/>
              <a:cs typeface="Microsoft Sans Serif"/>
            </a:endParaRPr>
          </a:p>
          <a:p>
            <a:pPr marL="673735" lvl="1" indent="-20383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673735" algn="l"/>
              </a:tabLst>
            </a:pPr>
            <a:r>
              <a:rPr sz="3750" spc="-15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Entorno</a:t>
            </a:r>
            <a:r>
              <a:rPr sz="3750" spc="-6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0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750" spc="-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1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desarrollo/prueba</a:t>
            </a:r>
            <a:endParaRPr sz="3750" baseline="1111">
              <a:latin typeface="Microsoft Sans Serif"/>
              <a:cs typeface="Microsoft Sans Serif"/>
            </a:endParaRPr>
          </a:p>
          <a:p>
            <a:pPr marL="216535" indent="-2038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16535" algn="l"/>
              </a:tabLst>
            </a:pPr>
            <a:r>
              <a:rPr sz="3750" spc="-22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Tiene</a:t>
            </a:r>
            <a:r>
              <a:rPr sz="3750" spc="-1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7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alta</a:t>
            </a:r>
            <a:r>
              <a:rPr sz="3750" spc="3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3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disponibilidad</a:t>
            </a:r>
            <a:r>
              <a:rPr sz="3750" spc="2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9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pero</a:t>
            </a:r>
            <a:r>
              <a:rPr sz="3750" spc="3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no</a:t>
            </a:r>
            <a:r>
              <a:rPr sz="3750" spc="2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6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tiene</a:t>
            </a:r>
            <a:r>
              <a:rPr sz="3750" spc="2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autoescalado,</a:t>
            </a:r>
            <a:r>
              <a:rPr sz="3750" spc="-26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integraciones</a:t>
            </a:r>
            <a:r>
              <a:rPr sz="3750" spc="2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7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limitadas</a:t>
            </a:r>
            <a:r>
              <a:rPr sz="3750" spc="3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3750" spc="-18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endParaRPr sz="3750" baseline="1111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Resumen</a:t>
            </a:r>
            <a:r>
              <a:rPr spc="5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5" dirty="0"/>
              <a:t>Otros</a:t>
            </a:r>
            <a:r>
              <a:rPr spc="-10" dirty="0"/>
              <a:t> </a:t>
            </a:r>
            <a:r>
              <a:rPr spc="-290" dirty="0"/>
              <a:t>servicios</a:t>
            </a:r>
            <a:r>
              <a:rPr spc="-5" dirty="0"/>
              <a:t> </a:t>
            </a:r>
            <a:r>
              <a:rPr spc="-285" dirty="0"/>
              <a:t>de</a:t>
            </a:r>
            <a:r>
              <a:rPr spc="-10" dirty="0"/>
              <a:t> </a:t>
            </a:r>
            <a:r>
              <a:rPr spc="-210" dirty="0"/>
              <a:t>computación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219" y="1385233"/>
            <a:ext cx="9711055" cy="434530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22885" algn="l"/>
              </a:tabLst>
            </a:pPr>
            <a:r>
              <a:rPr sz="2550" b="1" spc="-50" dirty="0">
                <a:solidFill>
                  <a:srgbClr val="444949"/>
                </a:solidFill>
                <a:latin typeface="Trebuchet MS"/>
                <a:cs typeface="Trebuchet MS"/>
              </a:rPr>
              <a:t>Docker</a:t>
            </a:r>
            <a:r>
              <a:rPr sz="255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5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tecnología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5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contenedores</a:t>
            </a:r>
            <a:r>
              <a:rPr sz="25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5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ejecutar</a:t>
            </a:r>
            <a:r>
              <a:rPr sz="25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aplicaciones</a:t>
            </a:r>
            <a:endParaRPr sz="2550">
              <a:latin typeface="Microsoft Sans Serif"/>
              <a:cs typeface="Microsoft Sans Serif"/>
            </a:endParaRPr>
          </a:p>
          <a:p>
            <a:pPr marL="222885" indent="-21018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22885" algn="l"/>
              </a:tabLst>
            </a:pPr>
            <a:r>
              <a:rPr sz="2550" b="1" dirty="0">
                <a:solidFill>
                  <a:srgbClr val="444949"/>
                </a:solidFill>
                <a:latin typeface="Trebuchet MS"/>
                <a:cs typeface="Trebuchet MS"/>
              </a:rPr>
              <a:t>ECS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55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</a:t>
            </a:r>
            <a:r>
              <a:rPr sz="25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contenedores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endParaRPr sz="2550">
              <a:latin typeface="Microsoft Sans Serif"/>
              <a:cs typeface="Microsoft Sans Serif"/>
            </a:endParaRPr>
          </a:p>
          <a:p>
            <a:pPr marL="222885" indent="-21018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22885" algn="l"/>
              </a:tabLst>
            </a:pPr>
            <a:r>
              <a:rPr sz="2550" b="1" spc="-10" dirty="0">
                <a:solidFill>
                  <a:srgbClr val="444949"/>
                </a:solidFill>
                <a:latin typeface="Trebuchet MS"/>
                <a:cs typeface="Trebuchet MS"/>
              </a:rPr>
              <a:t>Fargate</a:t>
            </a:r>
            <a:r>
              <a:rPr sz="25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550">
              <a:latin typeface="Microsoft Sans Serif"/>
              <a:cs typeface="Microsoft Sans Serif"/>
            </a:endParaRPr>
          </a:p>
          <a:p>
            <a:pPr marL="680085" lvl="1" indent="-21018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80085" algn="l"/>
              </a:tabLst>
            </a:pPr>
            <a:r>
              <a:rPr sz="3825" spc="-30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</a:t>
            </a:r>
            <a:r>
              <a:rPr sz="3825" spc="3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9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contenedores</a:t>
            </a:r>
            <a:r>
              <a:rPr sz="3825" spc="3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11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r>
              <a:rPr sz="3825" spc="4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3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sin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aprovisionar</a:t>
            </a:r>
            <a:r>
              <a:rPr sz="3825" spc="44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6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infraestructura</a:t>
            </a:r>
            <a:endParaRPr sz="3825" baseline="1089">
              <a:latin typeface="Microsoft Sans Serif"/>
              <a:cs typeface="Microsoft Sans Serif"/>
            </a:endParaRPr>
          </a:p>
          <a:p>
            <a:pPr marL="680085" lvl="1" indent="-21018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680085" algn="l"/>
              </a:tabLst>
            </a:pPr>
            <a:r>
              <a:rPr sz="3825" spc="-3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Oferta</a:t>
            </a:r>
            <a:r>
              <a:rPr sz="3825" spc="-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6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serverless</a:t>
            </a:r>
            <a:r>
              <a:rPr sz="3825" spc="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2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(sin</a:t>
            </a:r>
            <a:r>
              <a:rPr sz="382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15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3825" spc="52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825" spc="-30" baseline="1089" dirty="0">
                <a:solidFill>
                  <a:srgbClr val="444949"/>
                </a:solidFill>
                <a:latin typeface="Microsoft Sans Serif"/>
                <a:cs typeface="Microsoft Sans Serif"/>
              </a:rPr>
              <a:t>EC2)</a:t>
            </a:r>
            <a:endParaRPr sz="3825" baseline="1089">
              <a:latin typeface="Microsoft Sans Serif"/>
              <a:cs typeface="Microsoft Sans Serif"/>
            </a:endParaRPr>
          </a:p>
          <a:p>
            <a:pPr marL="222885" indent="-21018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22885" algn="l"/>
              </a:tabLst>
            </a:pPr>
            <a:r>
              <a:rPr sz="2550" b="1" dirty="0">
                <a:solidFill>
                  <a:srgbClr val="444949"/>
                </a:solidFill>
                <a:latin typeface="Trebuchet MS"/>
                <a:cs typeface="Trebuchet MS"/>
              </a:rPr>
              <a:t>ECR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5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Repositorio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privado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imágenes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endParaRPr sz="2550">
              <a:latin typeface="Microsoft Sans Serif"/>
              <a:cs typeface="Microsoft Sans Serif"/>
            </a:endParaRPr>
          </a:p>
          <a:p>
            <a:pPr marL="222885" marR="699135" indent="-210820">
              <a:lnSpc>
                <a:spcPts val="2620"/>
              </a:lnSpc>
              <a:spcBef>
                <a:spcPts val="1010"/>
              </a:spcBef>
              <a:buFont typeface="Arial MT"/>
              <a:buChar char="•"/>
              <a:tabLst>
                <a:tab pos="222885" algn="l"/>
              </a:tabLst>
            </a:pPr>
            <a:r>
              <a:rPr sz="2550" b="1" spc="-110" dirty="0">
                <a:solidFill>
                  <a:srgbClr val="444949"/>
                </a:solidFill>
                <a:latin typeface="Trebuchet MS"/>
                <a:cs typeface="Trebuchet MS"/>
              </a:rPr>
              <a:t>Batch</a:t>
            </a:r>
            <a:r>
              <a:rPr sz="255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5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</a:t>
            </a:r>
            <a:r>
              <a:rPr sz="25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trabajos</a:t>
            </a:r>
            <a:r>
              <a:rPr sz="255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55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lotes</a:t>
            </a:r>
            <a:r>
              <a:rPr sz="255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55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AWS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32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través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5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70" dirty="0">
                <a:solidFill>
                  <a:srgbClr val="444949"/>
                </a:solidFill>
                <a:latin typeface="Microsoft Sans Serif"/>
                <a:cs typeface="Microsoft Sans Serif"/>
              </a:rPr>
              <a:t>EC2 </a:t>
            </a:r>
            <a:r>
              <a:rPr sz="255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gestionadas</a:t>
            </a:r>
            <a:endParaRPr sz="2550">
              <a:latin typeface="Microsoft Sans Serif"/>
              <a:cs typeface="Microsoft Sans Serif"/>
            </a:endParaRPr>
          </a:p>
          <a:p>
            <a:pPr marL="222885" marR="5080" indent="-210820">
              <a:lnSpc>
                <a:spcPts val="2620"/>
              </a:lnSpc>
              <a:spcBef>
                <a:spcPts val="990"/>
              </a:spcBef>
              <a:buFont typeface="Arial MT"/>
              <a:buChar char="•"/>
              <a:tabLst>
                <a:tab pos="222885" algn="l"/>
              </a:tabLst>
            </a:pPr>
            <a:r>
              <a:rPr sz="2550" b="1" spc="-114" dirty="0">
                <a:solidFill>
                  <a:srgbClr val="444949"/>
                </a:solidFill>
                <a:latin typeface="Trebuchet MS"/>
                <a:cs typeface="Trebuchet MS"/>
              </a:rPr>
              <a:t>Lightsail</a:t>
            </a:r>
            <a:r>
              <a:rPr sz="25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55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precios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predecibles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bajos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pilas</a:t>
            </a:r>
            <a:r>
              <a:rPr sz="25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aplicaciones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y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70" dirty="0">
                <a:solidFill>
                  <a:srgbClr val="444949"/>
                </a:solidFill>
                <a:latin typeface="Microsoft Sans Serif"/>
                <a:cs typeface="Microsoft Sans Serif"/>
              </a:rPr>
              <a:t>bases</a:t>
            </a:r>
            <a:r>
              <a:rPr sz="25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de </a:t>
            </a:r>
            <a:r>
              <a:rPr sz="255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datos</a:t>
            </a:r>
            <a:r>
              <a:rPr sz="25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sencillas</a:t>
            </a:r>
            <a:endParaRPr sz="2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Resumen</a:t>
            </a:r>
            <a:r>
              <a:rPr spc="5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395" dirty="0"/>
              <a:t>Lambda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9076" y="1382452"/>
            <a:ext cx="10807065" cy="41433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17804" indent="-205104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17804" algn="l"/>
              </a:tabLst>
            </a:pPr>
            <a:r>
              <a:rPr sz="3375" spc="-30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sz="3375" spc="8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39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3375" spc="8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26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serverless,</a:t>
            </a:r>
            <a:r>
              <a:rPr sz="3375" spc="-20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79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función</a:t>
            </a:r>
            <a:r>
              <a:rPr sz="3375" spc="89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35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como</a:t>
            </a:r>
            <a:r>
              <a:rPr sz="3375" spc="8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21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servicio,</a:t>
            </a:r>
            <a:r>
              <a:rPr sz="3375" spc="-20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30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escalado</a:t>
            </a:r>
            <a:r>
              <a:rPr sz="3375" spc="8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30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sin</a:t>
            </a:r>
            <a:r>
              <a:rPr sz="3375" spc="8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30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fisuras,</a:t>
            </a:r>
            <a:r>
              <a:rPr sz="3375" spc="-20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5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reactivo</a:t>
            </a:r>
            <a:endParaRPr sz="3375" baseline="1234">
              <a:latin typeface="Microsoft Sans Serif"/>
              <a:cs typeface="Microsoft Sans Serif"/>
            </a:endParaRPr>
          </a:p>
          <a:p>
            <a:pPr marL="217804" indent="-205104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17804" algn="l"/>
              </a:tabLst>
            </a:pPr>
            <a:r>
              <a:rPr sz="2250" b="1" spc="-105" dirty="0">
                <a:solidFill>
                  <a:srgbClr val="444949"/>
                </a:solidFill>
                <a:latin typeface="Trebuchet MS"/>
                <a:cs typeface="Trebuchet MS"/>
              </a:rPr>
              <a:t>Facturación</a:t>
            </a:r>
            <a:r>
              <a:rPr sz="2250" b="1" spc="-1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110" dirty="0">
                <a:solidFill>
                  <a:srgbClr val="444949"/>
                </a:solidFill>
                <a:latin typeface="Trebuchet MS"/>
                <a:cs typeface="Trebuchet MS"/>
              </a:rPr>
              <a:t>de</a:t>
            </a:r>
            <a:r>
              <a:rPr sz="2250" b="1" spc="-2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10" dirty="0">
                <a:solidFill>
                  <a:srgbClr val="444949"/>
                </a:solidFill>
                <a:latin typeface="Trebuchet MS"/>
                <a:cs typeface="Trebuchet MS"/>
              </a:rPr>
              <a:t>Lambda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250">
              <a:latin typeface="Microsoft Sans Serif"/>
              <a:cs typeface="Microsoft Sans Serif"/>
            </a:endParaRPr>
          </a:p>
          <a:p>
            <a:pPr marL="674370" lvl="1" indent="-205104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674370" algn="l"/>
              </a:tabLst>
            </a:pPr>
            <a:r>
              <a:rPr sz="3375" spc="-26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3375" spc="3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35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3375" spc="-89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1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 </a:t>
            </a:r>
            <a:r>
              <a:rPr sz="3375" spc="-17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375" spc="-5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21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ejecución</a:t>
            </a:r>
            <a:r>
              <a:rPr sz="3375" spc="-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x</a:t>
            </a:r>
            <a:r>
              <a:rPr sz="3375" spc="-89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3375" spc="-3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30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3375" spc="3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23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RAM</a:t>
            </a:r>
            <a:r>
              <a:rPr sz="3375" spc="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1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aprovisionada</a:t>
            </a:r>
            <a:endParaRPr sz="3375" baseline="1234">
              <a:latin typeface="Microsoft Sans Serif"/>
              <a:cs typeface="Microsoft Sans Serif"/>
            </a:endParaRPr>
          </a:p>
          <a:p>
            <a:pPr marL="674370" lvl="1" indent="-205104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674370" algn="l"/>
              </a:tabLst>
            </a:pPr>
            <a:r>
              <a:rPr sz="3375" spc="-26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3375" spc="2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35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3375" spc="-89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5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número</a:t>
            </a:r>
            <a:r>
              <a:rPr sz="3375" spc="-3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7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375" spc="-3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2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invocaciones</a:t>
            </a:r>
            <a:endParaRPr sz="3375" baseline="1234">
              <a:latin typeface="Microsoft Sans Serif"/>
              <a:cs typeface="Microsoft Sans Serif"/>
            </a:endParaRPr>
          </a:p>
          <a:p>
            <a:pPr marL="217804" indent="-205104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17804" algn="l"/>
              </a:tabLst>
            </a:pPr>
            <a:r>
              <a:rPr sz="2250" b="1" spc="-30" dirty="0">
                <a:solidFill>
                  <a:srgbClr val="444949"/>
                </a:solidFill>
                <a:latin typeface="Trebuchet MS"/>
                <a:cs typeface="Trebuchet MS"/>
              </a:rPr>
              <a:t>Soporte</a:t>
            </a:r>
            <a:r>
              <a:rPr sz="2250" b="1" spc="-8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110" dirty="0">
                <a:solidFill>
                  <a:srgbClr val="444949"/>
                </a:solidFill>
                <a:latin typeface="Trebuchet MS"/>
                <a:cs typeface="Trebuchet MS"/>
              </a:rPr>
              <a:t>de</a:t>
            </a:r>
            <a:r>
              <a:rPr sz="225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140" dirty="0">
                <a:solidFill>
                  <a:srgbClr val="444949"/>
                </a:solidFill>
                <a:latin typeface="Trebuchet MS"/>
                <a:cs typeface="Trebuchet MS"/>
              </a:rPr>
              <a:t>lenguajes</a:t>
            </a:r>
            <a:r>
              <a:rPr sz="22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2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muchos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lenguajes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programación</a:t>
            </a:r>
            <a:r>
              <a:rPr sz="22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excepto</a:t>
            </a:r>
            <a:r>
              <a:rPr sz="22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(arbitrariamente)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Docker</a:t>
            </a:r>
            <a:endParaRPr sz="2250">
              <a:latin typeface="Microsoft Sans Serif"/>
              <a:cs typeface="Microsoft Sans Serif"/>
            </a:endParaRPr>
          </a:p>
          <a:p>
            <a:pPr marL="217804" indent="-205104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17804" algn="l"/>
              </a:tabLst>
            </a:pPr>
            <a:r>
              <a:rPr sz="2250" b="1" spc="-30" dirty="0">
                <a:solidFill>
                  <a:srgbClr val="444949"/>
                </a:solidFill>
                <a:latin typeface="Trebuchet MS"/>
                <a:cs typeface="Trebuchet MS"/>
              </a:rPr>
              <a:t>Tiempo</a:t>
            </a:r>
            <a:r>
              <a:rPr sz="2250" b="1" spc="-114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110" dirty="0">
                <a:solidFill>
                  <a:srgbClr val="444949"/>
                </a:solidFill>
                <a:latin typeface="Trebuchet MS"/>
                <a:cs typeface="Trebuchet MS"/>
              </a:rPr>
              <a:t>de</a:t>
            </a:r>
            <a:r>
              <a:rPr sz="2250" b="1" spc="-6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114" dirty="0">
                <a:solidFill>
                  <a:srgbClr val="444949"/>
                </a:solidFill>
                <a:latin typeface="Trebuchet MS"/>
                <a:cs typeface="Trebuchet MS"/>
              </a:rPr>
              <a:t>invocación</a:t>
            </a:r>
            <a:r>
              <a:rPr sz="22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hasta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15</a:t>
            </a:r>
            <a:r>
              <a:rPr sz="225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minutos</a:t>
            </a:r>
            <a:endParaRPr sz="2250">
              <a:latin typeface="Microsoft Sans Serif"/>
              <a:cs typeface="Microsoft Sans Serif"/>
            </a:endParaRPr>
          </a:p>
          <a:p>
            <a:pPr marL="217804" indent="-205104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17804" algn="l"/>
              </a:tabLst>
            </a:pPr>
            <a:r>
              <a:rPr sz="2250" b="1" dirty="0">
                <a:solidFill>
                  <a:srgbClr val="444949"/>
                </a:solidFill>
                <a:latin typeface="Trebuchet MS"/>
                <a:cs typeface="Trebuchet MS"/>
              </a:rPr>
              <a:t>Casos</a:t>
            </a:r>
            <a:r>
              <a:rPr sz="2250" b="1" spc="-6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110" dirty="0">
                <a:solidFill>
                  <a:srgbClr val="444949"/>
                </a:solidFill>
                <a:latin typeface="Trebuchet MS"/>
                <a:cs typeface="Trebuchet MS"/>
              </a:rPr>
              <a:t>de</a:t>
            </a:r>
            <a:r>
              <a:rPr sz="225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20" dirty="0">
                <a:solidFill>
                  <a:srgbClr val="444949"/>
                </a:solidFill>
                <a:latin typeface="Trebuchet MS"/>
                <a:cs typeface="Trebuchet MS"/>
              </a:rPr>
              <a:t>uso</a:t>
            </a:r>
            <a:r>
              <a:rPr sz="22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endParaRPr sz="2250">
              <a:latin typeface="Microsoft Sans Serif"/>
              <a:cs typeface="Microsoft Sans Serif"/>
            </a:endParaRPr>
          </a:p>
          <a:p>
            <a:pPr marL="674370" lvl="1" indent="-205104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674370" algn="l"/>
              </a:tabLst>
            </a:pPr>
            <a:r>
              <a:rPr sz="3375" spc="-165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Crear</a:t>
            </a:r>
            <a:r>
              <a:rPr sz="3375" spc="5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23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miniaturas</a:t>
            </a:r>
            <a:r>
              <a:rPr sz="3375" spc="6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254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375" spc="6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33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imágenes</a:t>
            </a:r>
            <a:r>
              <a:rPr sz="3375" spc="6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32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subidas</a:t>
            </a:r>
            <a:r>
              <a:rPr sz="3375" spc="6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45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3375" spc="6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47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S3</a:t>
            </a:r>
            <a:endParaRPr sz="3375" baseline="1234">
              <a:latin typeface="Microsoft Sans Serif"/>
              <a:cs typeface="Microsoft Sans Serif"/>
            </a:endParaRPr>
          </a:p>
          <a:p>
            <a:pPr marL="674370" lvl="1" indent="-205104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674370" algn="l"/>
              </a:tabLst>
            </a:pPr>
            <a:r>
              <a:rPr sz="3375" spc="-24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Ejecutar</a:t>
            </a:r>
            <a:r>
              <a:rPr sz="3375" spc="22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95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3375" spc="-3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5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trabajo</a:t>
            </a:r>
            <a:r>
              <a:rPr sz="3375" spc="-3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20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cron</a:t>
            </a:r>
            <a:r>
              <a:rPr sz="3375" spc="-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30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sin</a:t>
            </a:r>
            <a:r>
              <a:rPr sz="3375" spc="37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375" spc="-15" baseline="1234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</a:t>
            </a:r>
            <a:endParaRPr sz="3375" baseline="1234">
              <a:latin typeface="Microsoft Sans Serif"/>
              <a:cs typeface="Microsoft Sans Serif"/>
            </a:endParaRPr>
          </a:p>
          <a:p>
            <a:pPr marL="217804" indent="-205104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17804" algn="l"/>
              </a:tabLst>
            </a:pPr>
            <a:r>
              <a:rPr sz="2250" b="1" spc="-55" dirty="0">
                <a:solidFill>
                  <a:srgbClr val="444949"/>
                </a:solidFill>
                <a:latin typeface="Trebuchet MS"/>
                <a:cs typeface="Trebuchet MS"/>
              </a:rPr>
              <a:t>Gateway </a:t>
            </a:r>
            <a:r>
              <a:rPr sz="2250" b="1" spc="-110" dirty="0">
                <a:solidFill>
                  <a:srgbClr val="444949"/>
                </a:solidFill>
                <a:latin typeface="Trebuchet MS"/>
                <a:cs typeface="Trebuchet MS"/>
              </a:rPr>
              <a:t>de</a:t>
            </a:r>
            <a:r>
              <a:rPr sz="2250" b="1" spc="-55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120" dirty="0">
                <a:solidFill>
                  <a:srgbClr val="444949"/>
                </a:solidFill>
                <a:latin typeface="Trebuchet MS"/>
                <a:cs typeface="Trebuchet MS"/>
              </a:rPr>
              <a:t>la</a:t>
            </a:r>
            <a:r>
              <a:rPr sz="2250" b="1" spc="-190" dirty="0">
                <a:solidFill>
                  <a:srgbClr val="444949"/>
                </a:solidFill>
                <a:latin typeface="Trebuchet MS"/>
                <a:cs typeface="Trebuchet MS"/>
              </a:rPr>
              <a:t> </a:t>
            </a:r>
            <a:r>
              <a:rPr sz="2250" b="1" spc="-10" dirty="0">
                <a:solidFill>
                  <a:srgbClr val="444949"/>
                </a:solidFill>
                <a:latin typeface="Trebuchet MS"/>
                <a:cs typeface="Trebuchet MS"/>
              </a:rPr>
              <a:t>API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exponer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funciones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Lambda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como</a:t>
            </a:r>
            <a:r>
              <a:rPr sz="22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API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HTTP</a:t>
            </a:r>
            <a:endParaRPr sz="2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1219" y="389157"/>
            <a:ext cx="5060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Escalabilidad</a:t>
            </a:r>
            <a:r>
              <a:rPr spc="60" dirty="0"/>
              <a:t> </a:t>
            </a:r>
            <a:r>
              <a:rPr spc="-180" dirty="0"/>
              <a:t>horizontal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451546"/>
            <a:ext cx="6387465" cy="391223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marR="5080" indent="-228600">
              <a:lnSpc>
                <a:spcPts val="244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3750" spc="-33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Escalabilidad</a:t>
            </a:r>
            <a:r>
              <a:rPr sz="3750" spc="104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79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horizontal</a:t>
            </a:r>
            <a:r>
              <a:rPr sz="3750" spc="11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2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significa</a:t>
            </a:r>
            <a:r>
              <a:rPr sz="3750" spc="11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54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aumentar</a:t>
            </a:r>
            <a:r>
              <a:rPr sz="3750" spc="11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el </a:t>
            </a:r>
            <a:r>
              <a:rPr sz="25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número</a:t>
            </a:r>
            <a:r>
              <a:rPr sz="25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5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5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25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240" dirty="0">
                <a:solidFill>
                  <a:srgbClr val="444949"/>
                </a:solidFill>
                <a:latin typeface="Microsoft Sans Serif"/>
                <a:cs typeface="Microsoft Sans Serif"/>
              </a:rPr>
              <a:t>sistemas</a:t>
            </a:r>
            <a:r>
              <a:rPr sz="25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5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50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aplicación</a:t>
            </a:r>
            <a:endParaRPr sz="2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50"/>
              </a:spcBef>
              <a:buClr>
                <a:srgbClr val="444949"/>
              </a:buClr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241300" marR="1387475" indent="-228600">
              <a:lnSpc>
                <a:spcPts val="2440"/>
              </a:lnSpc>
              <a:buFont typeface="Arial MT"/>
              <a:buChar char="•"/>
              <a:tabLst>
                <a:tab pos="241300" algn="l"/>
              </a:tabLst>
            </a:pPr>
            <a:r>
              <a:rPr sz="3750" spc="-42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3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escalado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79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horizontal</a:t>
            </a:r>
            <a:r>
              <a:rPr sz="3750" spc="6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implica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1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sistemas </a:t>
            </a:r>
            <a:r>
              <a:rPr sz="2500" spc="-70" dirty="0">
                <a:solidFill>
                  <a:srgbClr val="444949"/>
                </a:solidFill>
                <a:latin typeface="Microsoft Sans Serif"/>
                <a:cs typeface="Microsoft Sans Serif"/>
              </a:rPr>
              <a:t>distribuidos.</a:t>
            </a:r>
            <a:endParaRPr sz="2500">
              <a:latin typeface="Microsoft Sans Serif"/>
              <a:cs typeface="Microsoft Sans Serif"/>
            </a:endParaRPr>
          </a:p>
          <a:p>
            <a:pPr marL="241300" marR="297180" indent="-228600">
              <a:lnSpc>
                <a:spcPts val="2440"/>
              </a:lnSpc>
              <a:spcBef>
                <a:spcPts val="1160"/>
              </a:spcBef>
              <a:buFont typeface="Arial MT"/>
              <a:buChar char="•"/>
              <a:tabLst>
                <a:tab pos="241300" algn="l"/>
              </a:tabLst>
            </a:pPr>
            <a:r>
              <a:rPr sz="3750" spc="-31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Esto</a:t>
            </a:r>
            <a:r>
              <a:rPr sz="3750" spc="5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44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muy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4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común</a:t>
            </a:r>
            <a:r>
              <a:rPr sz="3750" spc="5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7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40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7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aplicaciones</a:t>
            </a:r>
            <a:r>
              <a:rPr sz="3750" spc="6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50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web</a:t>
            </a:r>
            <a:r>
              <a:rPr sz="3750" spc="5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/ </a:t>
            </a:r>
            <a:r>
              <a:rPr sz="250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aplicaciones</a:t>
            </a:r>
            <a:r>
              <a:rPr sz="2500" spc="1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modernas</a:t>
            </a:r>
            <a:endParaRPr sz="2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50"/>
              </a:spcBef>
              <a:buClr>
                <a:srgbClr val="444949"/>
              </a:buClr>
              <a:buFont typeface="Arial MT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241300" marR="734695" indent="-228600">
              <a:lnSpc>
                <a:spcPts val="2440"/>
              </a:lnSpc>
              <a:buFont typeface="Arial MT"/>
              <a:buChar char="•"/>
              <a:tabLst>
                <a:tab pos="241300" algn="l"/>
              </a:tabLst>
            </a:pPr>
            <a:r>
              <a:rPr sz="3750" spc="-62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3750" spc="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54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fácil</a:t>
            </a:r>
            <a:r>
              <a:rPr sz="3750" spc="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4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escalar</a:t>
            </a:r>
            <a:r>
              <a:rPr sz="3750" spc="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9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horizontalmente</a:t>
            </a:r>
            <a:r>
              <a:rPr sz="3750" spc="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59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gracias</a:t>
            </a:r>
            <a:r>
              <a:rPr sz="3750" spc="75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50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3750" spc="8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442" baseline="2222" dirty="0">
                <a:solidFill>
                  <a:srgbClr val="444949"/>
                </a:solidFill>
                <a:latin typeface="Microsoft Sans Serif"/>
                <a:cs typeface="Microsoft Sans Serif"/>
              </a:rPr>
              <a:t>las </a:t>
            </a:r>
            <a:r>
              <a:rPr sz="25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ofertas</a:t>
            </a:r>
            <a:r>
              <a:rPr sz="250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5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5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</a:t>
            </a:r>
            <a:r>
              <a:rPr sz="25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como</a:t>
            </a:r>
            <a:r>
              <a:rPr sz="25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Amazon</a:t>
            </a:r>
            <a:r>
              <a:rPr sz="25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EC2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47243" y="1036069"/>
            <a:ext cx="4476115" cy="4761865"/>
            <a:chOff x="7147243" y="1036069"/>
            <a:chExt cx="4476115" cy="47618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243" y="3416980"/>
              <a:ext cx="2238054" cy="23809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6272" y="3416980"/>
              <a:ext cx="2238054" cy="23809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5298" y="3416980"/>
              <a:ext cx="2238054" cy="23809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243" y="1036069"/>
              <a:ext cx="2238054" cy="23809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6272" y="1036069"/>
              <a:ext cx="2238054" cy="23809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5298" y="1036069"/>
              <a:ext cx="2238054" cy="238090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842853" y="5786807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operador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61880" y="5786807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operador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80907" y="5786807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operador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2853" y="655655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operador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61880" y="655655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operador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80907" y="655655"/>
            <a:ext cx="88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4949"/>
                </a:solidFill>
                <a:latin typeface="Calibri"/>
                <a:cs typeface="Calibri"/>
              </a:rPr>
              <a:t>operador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147243" y="3622221"/>
            <a:ext cx="4476115" cy="2604770"/>
          </a:xfrm>
          <a:custGeom>
            <a:avLst/>
            <a:gdLst/>
            <a:ahLst/>
            <a:cxnLst/>
            <a:rect l="l" t="t" r="r" b="b"/>
            <a:pathLst>
              <a:path w="4476115" h="2604770">
                <a:moveTo>
                  <a:pt x="4476109" y="0"/>
                </a:moveTo>
                <a:lnTo>
                  <a:pt x="0" y="0"/>
                </a:lnTo>
                <a:lnTo>
                  <a:pt x="0" y="2604179"/>
                </a:lnTo>
                <a:lnTo>
                  <a:pt x="4476109" y="2604179"/>
                </a:lnTo>
                <a:lnTo>
                  <a:pt x="4476109" y="0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47243" y="3622221"/>
            <a:ext cx="4476115" cy="2604770"/>
          </a:xfrm>
          <a:prstGeom prst="rect">
            <a:avLst/>
          </a:prstGeom>
          <a:ln w="12700">
            <a:solidFill>
              <a:srgbClr val="3A6A98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segundo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edificio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Francisco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47243" y="812800"/>
            <a:ext cx="4476115" cy="2604770"/>
          </a:xfrm>
          <a:custGeom>
            <a:avLst/>
            <a:gdLst/>
            <a:ahLst/>
            <a:cxnLst/>
            <a:rect l="l" t="t" r="r" b="b"/>
            <a:pathLst>
              <a:path w="4476115" h="2604770">
                <a:moveTo>
                  <a:pt x="4476109" y="0"/>
                </a:moveTo>
                <a:lnTo>
                  <a:pt x="0" y="0"/>
                </a:lnTo>
                <a:lnTo>
                  <a:pt x="0" y="2604179"/>
                </a:lnTo>
                <a:lnTo>
                  <a:pt x="4476109" y="2604179"/>
                </a:lnTo>
                <a:lnTo>
                  <a:pt x="4476109" y="0"/>
                </a:lnTo>
                <a:close/>
              </a:path>
            </a:pathLst>
          </a:custGeom>
          <a:solidFill>
            <a:srgbClr val="509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47243" y="812800"/>
            <a:ext cx="4476115" cy="2604770"/>
          </a:xfrm>
          <a:prstGeom prst="rect">
            <a:avLst/>
          </a:prstGeom>
          <a:ln w="12700">
            <a:solidFill>
              <a:srgbClr val="3A6A98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primer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edificio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Nueva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York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1219" y="389157"/>
            <a:ext cx="4029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Alta</a:t>
            </a:r>
            <a:r>
              <a:rPr spc="-145" dirty="0"/>
              <a:t> </a:t>
            </a:r>
            <a:r>
              <a:rPr spc="-275" dirty="0"/>
              <a:t>disponibilidad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147243" y="3932963"/>
            <a:ext cx="4476115" cy="2381250"/>
            <a:chOff x="7147243" y="3932963"/>
            <a:chExt cx="4476115" cy="23812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243" y="3932963"/>
              <a:ext cx="2238054" cy="23809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6272" y="3932963"/>
              <a:ext cx="2238054" cy="23809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5298" y="3932963"/>
              <a:ext cx="2238054" cy="238090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147243" y="1117349"/>
            <a:ext cx="4476115" cy="2381250"/>
            <a:chOff x="7147243" y="1117349"/>
            <a:chExt cx="4476115" cy="23812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7243" y="1117349"/>
              <a:ext cx="2238054" cy="23809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6272" y="1117349"/>
              <a:ext cx="2238054" cy="23809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5298" y="1117349"/>
              <a:ext cx="2238054" cy="238090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71219" y="1449198"/>
            <a:ext cx="5099685" cy="32632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marR="111760" indent="-228600">
              <a:lnSpc>
                <a:spcPts val="285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15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alta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disponibilidad</a:t>
            </a:r>
            <a:r>
              <a:rPr sz="28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40" dirty="0">
                <a:solidFill>
                  <a:srgbClr val="444949"/>
                </a:solidFill>
                <a:latin typeface="Microsoft Sans Serif"/>
                <a:cs typeface="Microsoft Sans Serif"/>
              </a:rPr>
              <a:t>suele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ir</a:t>
            </a:r>
            <a:r>
              <a:rPr sz="280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la </a:t>
            </a:r>
            <a:r>
              <a:rPr sz="28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mano</a:t>
            </a:r>
            <a:r>
              <a:rPr sz="28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del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escalado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horizontal</a:t>
            </a:r>
            <a:endParaRPr sz="28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853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Alta</a:t>
            </a:r>
            <a:r>
              <a:rPr sz="28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disponibilidad</a:t>
            </a:r>
            <a:r>
              <a:rPr sz="28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significa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ejecutar</a:t>
            </a:r>
            <a:r>
              <a:rPr sz="28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8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aplicación</a:t>
            </a:r>
            <a:r>
              <a:rPr sz="28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280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sistema</a:t>
            </a:r>
            <a:r>
              <a:rPr sz="280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en </a:t>
            </a:r>
            <a:r>
              <a:rPr sz="28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al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menos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2</a:t>
            </a:r>
            <a:r>
              <a:rPr sz="280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80" dirty="0">
                <a:solidFill>
                  <a:srgbClr val="444949"/>
                </a:solidFill>
                <a:latin typeface="Microsoft Sans Serif"/>
                <a:cs typeface="Microsoft Sans Serif"/>
              </a:rPr>
              <a:t>zonas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disponibilidad</a:t>
            </a:r>
            <a:endParaRPr sz="2800">
              <a:latin typeface="Microsoft Sans Serif"/>
              <a:cs typeface="Microsoft Sans Serif"/>
            </a:endParaRPr>
          </a:p>
          <a:p>
            <a:pPr marL="241300" marR="55880" indent="-228600">
              <a:lnSpc>
                <a:spcPct val="853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15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objetivo</a:t>
            </a:r>
            <a:r>
              <a:rPr sz="28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alta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disponibilidad </a:t>
            </a:r>
            <a:r>
              <a:rPr sz="2800" spc="-330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sobrevivir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7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pérdida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del </a:t>
            </a:r>
            <a:r>
              <a:rPr sz="28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centro</a:t>
            </a:r>
            <a:r>
              <a:rPr sz="28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datos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(desastre)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Alta</a:t>
            </a:r>
            <a:r>
              <a:rPr spc="-20" dirty="0"/>
              <a:t> </a:t>
            </a:r>
            <a:r>
              <a:rPr spc="-265" dirty="0"/>
              <a:t>disponibilidad</a:t>
            </a:r>
            <a:r>
              <a:rPr spc="30" dirty="0"/>
              <a:t> </a:t>
            </a:r>
            <a:r>
              <a:rPr spc="-375" dirty="0"/>
              <a:t>y</a:t>
            </a:r>
            <a:r>
              <a:rPr spc="50" dirty="0"/>
              <a:t> </a:t>
            </a:r>
            <a:r>
              <a:rPr spc="-350" dirty="0"/>
              <a:t>escalabilidad</a:t>
            </a:r>
            <a:r>
              <a:rPr spc="50" dirty="0"/>
              <a:t> </a:t>
            </a:r>
            <a:r>
              <a:rPr spc="-325" dirty="0"/>
              <a:t>para</a:t>
            </a:r>
            <a:r>
              <a:rPr spc="30" dirty="0"/>
              <a:t> </a:t>
            </a:r>
            <a:r>
              <a:rPr spc="-455" dirty="0"/>
              <a:t>EC2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440402"/>
            <a:ext cx="10053320" cy="4229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196850" algn="l"/>
              </a:tabLst>
            </a:pPr>
            <a:r>
              <a:rPr sz="225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Escalado</a:t>
            </a:r>
            <a:r>
              <a:rPr sz="22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vertical:</a:t>
            </a:r>
            <a:r>
              <a:rPr sz="2250" spc="-2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Aumentar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tamaño</a:t>
            </a:r>
            <a:r>
              <a:rPr sz="22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90" dirty="0">
                <a:solidFill>
                  <a:srgbClr val="444949"/>
                </a:solidFill>
                <a:latin typeface="Microsoft Sans Serif"/>
                <a:cs typeface="Microsoft Sans Serif"/>
              </a:rPr>
              <a:t>(=</a:t>
            </a:r>
            <a:r>
              <a:rPr sz="22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escalar</a:t>
            </a:r>
            <a:r>
              <a:rPr sz="22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hacia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arriba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abajo)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Desde:</a:t>
            </a:r>
            <a:r>
              <a:rPr sz="225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t2.nano</a:t>
            </a:r>
            <a:r>
              <a:rPr sz="22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225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0.5G</a:t>
            </a:r>
            <a:r>
              <a:rPr sz="225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RAM,</a:t>
            </a:r>
            <a:r>
              <a:rPr sz="225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1</a:t>
            </a:r>
            <a:r>
              <a:rPr sz="225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vCPU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A:</a:t>
            </a:r>
            <a:r>
              <a:rPr sz="225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u-</a:t>
            </a:r>
            <a:r>
              <a:rPr sz="225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12tb1.metal</a:t>
            </a:r>
            <a:r>
              <a:rPr sz="225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22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12,3</a:t>
            </a:r>
            <a:r>
              <a:rPr sz="2250" spc="-2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TB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RAM,</a:t>
            </a: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448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vCPUs</a:t>
            </a:r>
            <a:endParaRPr sz="225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  <a:buClr>
                <a:srgbClr val="444949"/>
              </a:buClr>
              <a:buFont typeface="Arial MT"/>
              <a:buChar char="•"/>
            </a:pPr>
            <a:endParaRPr sz="2250">
              <a:latin typeface="Microsoft Sans Serif"/>
              <a:cs typeface="Microsoft Sans Serif"/>
            </a:endParaRPr>
          </a:p>
          <a:p>
            <a:pPr marL="196215" marR="197485" indent="-184150">
              <a:lnSpc>
                <a:spcPct val="75000"/>
              </a:lnSpc>
              <a:buFont typeface="Arial MT"/>
              <a:buChar char="•"/>
              <a:tabLst>
                <a:tab pos="197485" algn="l"/>
              </a:tabLst>
            </a:pPr>
            <a:r>
              <a:rPr sz="2250" spc="-220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Escalado</a:t>
            </a:r>
            <a:r>
              <a:rPr sz="225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horizontal:</a:t>
            </a:r>
            <a:r>
              <a:rPr sz="2250" spc="-2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Aumentar</a:t>
            </a:r>
            <a:r>
              <a:rPr sz="225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número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90" dirty="0">
                <a:solidFill>
                  <a:srgbClr val="444949"/>
                </a:solidFill>
                <a:latin typeface="Microsoft Sans Serif"/>
                <a:cs typeface="Microsoft Sans Serif"/>
              </a:rPr>
              <a:t>(=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escalado</a:t>
            </a:r>
            <a:r>
              <a:rPr sz="22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hacia</a:t>
            </a:r>
            <a:r>
              <a:rPr sz="225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14" dirty="0">
                <a:solidFill>
                  <a:srgbClr val="444949"/>
                </a:solidFill>
                <a:latin typeface="Microsoft Sans Serif"/>
                <a:cs typeface="Microsoft Sans Serif"/>
              </a:rPr>
              <a:t>fuera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/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hacia 	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dentro)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Auto</a:t>
            </a:r>
            <a:r>
              <a:rPr sz="225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Scaling</a:t>
            </a:r>
            <a:r>
              <a:rPr sz="22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Group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225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endParaRPr sz="225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420"/>
              </a:spcBef>
              <a:buClr>
                <a:srgbClr val="444949"/>
              </a:buClr>
              <a:buFont typeface="Arial MT"/>
              <a:buChar char="•"/>
            </a:pPr>
            <a:endParaRPr sz="2250">
              <a:latin typeface="Microsoft Sans Serif"/>
              <a:cs typeface="Microsoft Sans Serif"/>
            </a:endParaRPr>
          </a:p>
          <a:p>
            <a:pPr marL="196850" indent="-1841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6850" algn="l"/>
              </a:tabLst>
            </a:pPr>
            <a:r>
              <a:rPr sz="225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Alta</a:t>
            </a:r>
            <a:r>
              <a:rPr sz="22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disponibilidad:</a:t>
            </a:r>
            <a:r>
              <a:rPr sz="225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Ejecutar</a:t>
            </a:r>
            <a:r>
              <a:rPr sz="2250" spc="4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2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2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2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misma</a:t>
            </a:r>
            <a:r>
              <a:rPr sz="22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aplicación</a:t>
            </a:r>
            <a:r>
              <a:rPr sz="22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90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2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través</a:t>
            </a:r>
            <a:r>
              <a:rPr sz="22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250" spc="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múltiples</a:t>
            </a:r>
            <a:r>
              <a:rPr sz="225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AZ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Auto</a:t>
            </a:r>
            <a:r>
              <a:rPr sz="2250" spc="-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Scaling</a:t>
            </a:r>
            <a:r>
              <a:rPr sz="225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Group</a:t>
            </a:r>
            <a:r>
              <a:rPr sz="22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multi</a:t>
            </a:r>
            <a:r>
              <a:rPr sz="225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AZ</a:t>
            </a:r>
            <a:endParaRPr sz="2250">
              <a:latin typeface="Microsoft Sans Serif"/>
              <a:cs typeface="Microsoft Sans Serif"/>
            </a:endParaRPr>
          </a:p>
          <a:p>
            <a:pPr marL="654050" lvl="1" indent="-18415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54050" algn="l"/>
              </a:tabLst>
            </a:pPr>
            <a:r>
              <a:rPr sz="225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225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</a:t>
            </a:r>
            <a:r>
              <a:rPr sz="2250" spc="5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multi</a:t>
            </a:r>
            <a:r>
              <a:rPr sz="2250" spc="-9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25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AZ</a:t>
            </a:r>
            <a:endParaRPr sz="2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385" dirty="0"/>
              <a:t>Escalabilidad</a:t>
            </a:r>
            <a:r>
              <a:rPr spc="60" dirty="0"/>
              <a:t> </a:t>
            </a:r>
            <a:r>
              <a:rPr spc="-480" dirty="0"/>
              <a:t>vs.</a:t>
            </a:r>
            <a:r>
              <a:rPr spc="-290" dirty="0"/>
              <a:t> </a:t>
            </a:r>
            <a:r>
              <a:rPr spc="-350" dirty="0"/>
              <a:t>Elasticidad</a:t>
            </a:r>
            <a:r>
              <a:rPr spc="65" dirty="0"/>
              <a:t> </a:t>
            </a:r>
            <a:r>
              <a:rPr spc="-360" dirty="0"/>
              <a:t>(vs.</a:t>
            </a:r>
            <a:r>
              <a:rPr spc="-555" dirty="0"/>
              <a:t> </a:t>
            </a:r>
            <a:r>
              <a:rPr spc="-200" dirty="0"/>
              <a:t>Agilidad)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1219" y="1473423"/>
            <a:ext cx="10434955" cy="423418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24790" marR="1107440" indent="-212725">
              <a:lnSpc>
                <a:spcPct val="74200"/>
              </a:lnSpc>
              <a:spcBef>
                <a:spcPts val="905"/>
              </a:spcBef>
              <a:buClr>
                <a:srgbClr val="444949"/>
              </a:buClr>
              <a:buFont typeface="Arial MT"/>
              <a:buChar char="•"/>
              <a:tabLst>
                <a:tab pos="224790" algn="l"/>
              </a:tabLst>
            </a:pPr>
            <a:r>
              <a:rPr sz="2600" b="1" spc="-130" dirty="0">
                <a:solidFill>
                  <a:srgbClr val="5091D0"/>
                </a:solidFill>
                <a:latin typeface="Trebuchet MS"/>
                <a:cs typeface="Trebuchet MS"/>
              </a:rPr>
              <a:t>Escalabilidad</a:t>
            </a:r>
            <a:r>
              <a:rPr sz="2600" spc="-130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6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capacidad</a:t>
            </a:r>
            <a:r>
              <a:rPr sz="26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6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acomodar</a:t>
            </a:r>
            <a:r>
              <a:rPr sz="26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26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mayor</a:t>
            </a:r>
            <a:r>
              <a:rPr sz="26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carga</a:t>
            </a:r>
            <a:r>
              <a:rPr sz="26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reforzando</a:t>
            </a:r>
            <a:r>
              <a:rPr sz="26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el </a:t>
            </a: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hardware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(scale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up),</a:t>
            </a:r>
            <a:r>
              <a:rPr sz="26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o</a:t>
            </a:r>
            <a:r>
              <a:rPr sz="26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añadiendo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nodos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(scale</a:t>
            </a:r>
            <a:r>
              <a:rPr sz="26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out)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5"/>
              </a:spcBef>
              <a:buClr>
                <a:srgbClr val="444949"/>
              </a:buClr>
              <a:buFont typeface="Arial MT"/>
              <a:buChar char="•"/>
            </a:pPr>
            <a:endParaRPr sz="2600">
              <a:latin typeface="Microsoft Sans Serif"/>
              <a:cs typeface="Microsoft Sans Serif"/>
            </a:endParaRPr>
          </a:p>
          <a:p>
            <a:pPr marL="224790" marR="5080" indent="-212725">
              <a:lnSpc>
                <a:spcPct val="74900"/>
              </a:lnSpc>
              <a:buClr>
                <a:srgbClr val="444949"/>
              </a:buClr>
              <a:buFont typeface="Arial MT"/>
              <a:buChar char="•"/>
              <a:tabLst>
                <a:tab pos="224790" algn="l"/>
              </a:tabLst>
            </a:pPr>
            <a:r>
              <a:rPr sz="2600" b="1" spc="-125" dirty="0">
                <a:solidFill>
                  <a:srgbClr val="5091D0"/>
                </a:solidFill>
                <a:latin typeface="Trebuchet MS"/>
                <a:cs typeface="Trebuchet MS"/>
              </a:rPr>
              <a:t>Elasticidad</a:t>
            </a:r>
            <a:r>
              <a:rPr sz="2600" spc="-125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una</a:t>
            </a:r>
            <a:r>
              <a:rPr sz="2600" spc="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vez</a:t>
            </a:r>
            <a:r>
              <a:rPr sz="2600" spc="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600" spc="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600" spc="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sistema</a:t>
            </a:r>
            <a:r>
              <a:rPr sz="2600" spc="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05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2600" spc="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escalable,</a:t>
            </a: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600" spc="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elasticidad</a:t>
            </a:r>
            <a:r>
              <a:rPr sz="2600" spc="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significa</a:t>
            </a:r>
            <a:r>
              <a:rPr sz="2600" spc="6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que </a:t>
            </a:r>
            <a:r>
              <a:rPr sz="26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habrá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0" dirty="0">
                <a:solidFill>
                  <a:srgbClr val="444949"/>
                </a:solidFill>
                <a:latin typeface="Microsoft Sans Serif"/>
                <a:cs typeface="Microsoft Sans Serif"/>
              </a:rPr>
              <a:t>cierto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0" dirty="0">
                <a:solidFill>
                  <a:srgbClr val="444949"/>
                </a:solidFill>
                <a:latin typeface="Microsoft Sans Serif"/>
                <a:cs typeface="Microsoft Sans Serif"/>
              </a:rPr>
              <a:t>"autoescalado"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sistema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pueda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35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escalar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función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la </a:t>
            </a:r>
            <a:r>
              <a:rPr sz="2600" spc="-254" dirty="0">
                <a:solidFill>
                  <a:srgbClr val="444949"/>
                </a:solidFill>
                <a:latin typeface="Microsoft Sans Serif"/>
                <a:cs typeface="Microsoft Sans Serif"/>
              </a:rPr>
              <a:t>carga.</a:t>
            </a:r>
            <a:r>
              <a:rPr sz="26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Esto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05" dirty="0">
                <a:solidFill>
                  <a:srgbClr val="444949"/>
                </a:solidFill>
                <a:latin typeface="Microsoft Sans Serif"/>
                <a:cs typeface="Microsoft Sans Serif"/>
              </a:rPr>
              <a:t>es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"amigable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26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Cloud":</a:t>
            </a:r>
            <a:r>
              <a:rPr sz="26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pago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por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uso,</a:t>
            </a:r>
            <a:r>
              <a:rPr sz="26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adecuación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50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demanda, </a:t>
            </a:r>
            <a:r>
              <a:rPr sz="26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optimización</a:t>
            </a:r>
            <a:r>
              <a:rPr sz="26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6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costes</a:t>
            </a:r>
            <a:endParaRPr sz="2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5"/>
              </a:spcBef>
              <a:buClr>
                <a:srgbClr val="444949"/>
              </a:buClr>
              <a:buFont typeface="Arial MT"/>
              <a:buChar char="•"/>
            </a:pPr>
            <a:endParaRPr sz="2600">
              <a:latin typeface="Microsoft Sans Serif"/>
              <a:cs typeface="Microsoft Sans Serif"/>
            </a:endParaRPr>
          </a:p>
          <a:p>
            <a:pPr marL="224790" marR="27940" indent="-212725">
              <a:lnSpc>
                <a:spcPct val="74900"/>
              </a:lnSpc>
              <a:buClr>
                <a:srgbClr val="444949"/>
              </a:buClr>
              <a:buFont typeface="Arial MT"/>
              <a:buChar char="•"/>
              <a:tabLst>
                <a:tab pos="224790" algn="l"/>
              </a:tabLst>
            </a:pPr>
            <a:r>
              <a:rPr sz="2600" b="1" spc="-95" dirty="0">
                <a:solidFill>
                  <a:srgbClr val="5091D0"/>
                </a:solidFill>
                <a:latin typeface="Trebuchet MS"/>
                <a:cs typeface="Trebuchet MS"/>
              </a:rPr>
              <a:t>Agilidad</a:t>
            </a:r>
            <a:r>
              <a:rPr sz="26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:</a:t>
            </a:r>
            <a:r>
              <a:rPr sz="26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(no</a:t>
            </a:r>
            <a:r>
              <a:rPr sz="2600" spc="-5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relacionado</a:t>
            </a:r>
            <a:r>
              <a:rPr sz="26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con</a:t>
            </a:r>
            <a:r>
              <a:rPr sz="26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escalabilidad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-</a:t>
            </a:r>
            <a:r>
              <a:rPr sz="26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distractor)</a:t>
            </a:r>
            <a:r>
              <a:rPr sz="26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26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5" dirty="0">
                <a:solidFill>
                  <a:srgbClr val="444949"/>
                </a:solidFill>
                <a:latin typeface="Microsoft Sans Serif"/>
                <a:cs typeface="Microsoft Sans Serif"/>
              </a:rPr>
              <a:t>nuevos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recursos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600" spc="-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IT</a:t>
            </a:r>
            <a:r>
              <a:rPr sz="2600" spc="-6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están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50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6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clic</a:t>
            </a:r>
            <a:r>
              <a:rPr sz="26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6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distancia,</a:t>
            </a:r>
            <a:r>
              <a:rPr sz="26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lo </a:t>
            </a:r>
            <a:r>
              <a:rPr sz="26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25" dirty="0">
                <a:solidFill>
                  <a:srgbClr val="444949"/>
                </a:solidFill>
                <a:latin typeface="Microsoft Sans Serif"/>
                <a:cs typeface="Microsoft Sans Serif"/>
              </a:rPr>
              <a:t>significa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05" dirty="0">
                <a:solidFill>
                  <a:srgbClr val="444949"/>
                </a:solidFill>
                <a:latin typeface="Microsoft Sans Serif"/>
                <a:cs typeface="Microsoft Sans Serif"/>
              </a:rPr>
              <a:t>se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55" dirty="0">
                <a:solidFill>
                  <a:srgbClr val="444949"/>
                </a:solidFill>
                <a:latin typeface="Microsoft Sans Serif"/>
                <a:cs typeface="Microsoft Sans Serif"/>
              </a:rPr>
              <a:t>reduce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el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tiempo</a:t>
            </a:r>
            <a:r>
              <a:rPr sz="26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para </a:t>
            </a:r>
            <a:r>
              <a:rPr sz="26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poner</a:t>
            </a:r>
            <a:r>
              <a:rPr sz="26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65" dirty="0">
                <a:solidFill>
                  <a:srgbClr val="444949"/>
                </a:solidFill>
                <a:latin typeface="Microsoft Sans Serif"/>
                <a:cs typeface="Microsoft Sans Serif"/>
              </a:rPr>
              <a:t>esos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recursos</a:t>
            </a:r>
            <a:r>
              <a:rPr sz="26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50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disposición</a:t>
            </a:r>
            <a:r>
              <a:rPr sz="26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26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desarrolladores</a:t>
            </a:r>
            <a:r>
              <a:rPr sz="26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6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90" dirty="0">
                <a:solidFill>
                  <a:srgbClr val="444949"/>
                </a:solidFill>
                <a:latin typeface="Microsoft Sans Serif"/>
                <a:cs typeface="Microsoft Sans Serif"/>
              </a:rPr>
              <a:t>semanas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350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6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sólo </a:t>
            </a:r>
            <a:r>
              <a:rPr sz="2600" spc="-10" dirty="0">
                <a:solidFill>
                  <a:srgbClr val="444949"/>
                </a:solidFill>
                <a:latin typeface="Microsoft Sans Serif"/>
                <a:cs typeface="Microsoft Sans Serif"/>
              </a:rPr>
              <a:t>minutos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430" dirty="0"/>
              <a:t>¿Qué</a:t>
            </a:r>
            <a:r>
              <a:rPr spc="60" dirty="0"/>
              <a:t> </a:t>
            </a:r>
            <a:r>
              <a:rPr spc="-515" dirty="0"/>
              <a:t>es</a:t>
            </a:r>
            <a:r>
              <a:rPr spc="60" dirty="0"/>
              <a:t> </a:t>
            </a:r>
            <a:r>
              <a:rPr spc="-260" dirty="0"/>
              <a:t>el</a:t>
            </a:r>
            <a:r>
              <a:rPr spc="60" dirty="0"/>
              <a:t> </a:t>
            </a:r>
            <a:r>
              <a:rPr spc="-265" dirty="0"/>
              <a:t>load</a:t>
            </a:r>
            <a:r>
              <a:rPr spc="60" dirty="0"/>
              <a:t> </a:t>
            </a:r>
            <a:r>
              <a:rPr spc="-465" dirty="0"/>
              <a:t>balancing?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831867"/>
            <a:ext cx="10382250" cy="7162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15900" marR="5080" indent="-203835">
              <a:lnSpc>
                <a:spcPts val="2450"/>
              </a:lnSpc>
              <a:spcBef>
                <a:spcPts val="630"/>
              </a:spcBef>
              <a:buFont typeface="Arial MT"/>
              <a:buChar char="•"/>
              <a:tabLst>
                <a:tab pos="215900" algn="l"/>
              </a:tabLst>
            </a:pPr>
            <a:r>
              <a:rPr sz="3750" spc="-33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8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Load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4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Balancers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19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(equilibradores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0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00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carga)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1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son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2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servidores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25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que</a:t>
            </a:r>
            <a:r>
              <a:rPr sz="3750" spc="52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27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reenvían</a:t>
            </a:r>
            <a:r>
              <a:rPr sz="3750" spc="44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3750" spc="-37" baseline="1111" dirty="0">
                <a:solidFill>
                  <a:srgbClr val="444949"/>
                </a:solidFill>
                <a:latin typeface="Microsoft Sans Serif"/>
                <a:cs typeface="Microsoft Sans Serif"/>
              </a:rPr>
              <a:t>el </a:t>
            </a:r>
            <a:r>
              <a:rPr sz="2500" spc="-110" dirty="0">
                <a:solidFill>
                  <a:srgbClr val="444949"/>
                </a:solidFill>
                <a:latin typeface="Microsoft Sans Serif"/>
                <a:cs typeface="Microsoft Sans Serif"/>
              </a:rPr>
              <a:t>tráfico</a:t>
            </a:r>
            <a:r>
              <a:rPr sz="25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5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Internet</a:t>
            </a:r>
            <a:r>
              <a:rPr sz="25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335" dirty="0">
                <a:solidFill>
                  <a:srgbClr val="444949"/>
                </a:solidFill>
                <a:latin typeface="Microsoft Sans Serif"/>
                <a:cs typeface="Microsoft Sans Serif"/>
              </a:rPr>
              <a:t>a</a:t>
            </a:r>
            <a:r>
              <a:rPr sz="25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múltiples</a:t>
            </a:r>
            <a:r>
              <a:rPr sz="25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servidores</a:t>
            </a:r>
            <a:r>
              <a:rPr sz="25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(Instancias</a:t>
            </a:r>
            <a:r>
              <a:rPr sz="25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EC2)</a:t>
            </a:r>
            <a:r>
              <a:rPr sz="25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5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sentido</a:t>
            </a:r>
            <a:r>
              <a:rPr sz="25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5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descendente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2855" y="3399972"/>
            <a:ext cx="1710689" cy="1908810"/>
          </a:xfrm>
          <a:prstGeom prst="rect">
            <a:avLst/>
          </a:prstGeom>
          <a:ln w="12700">
            <a:solidFill>
              <a:srgbClr val="A5A5A5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solidFill>
                  <a:srgbClr val="444949"/>
                </a:solidFill>
                <a:latin typeface="Calibri"/>
                <a:cs typeface="Calibri"/>
              </a:rPr>
              <a:t>Load </a:t>
            </a:r>
            <a:r>
              <a:rPr sz="1800" b="1" spc="-10" dirty="0">
                <a:solidFill>
                  <a:srgbClr val="444949"/>
                </a:solidFill>
                <a:latin typeface="Calibri"/>
                <a:cs typeface="Calibri"/>
              </a:rPr>
              <a:t>Balancer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730" y="3501757"/>
            <a:ext cx="1430655" cy="175641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b="1" dirty="0">
                <a:solidFill>
                  <a:srgbClr val="444949"/>
                </a:solidFill>
                <a:latin typeface="Calibri"/>
                <a:cs typeface="Calibri"/>
              </a:rPr>
              <a:t>Usuario</a:t>
            </a:r>
            <a:r>
              <a:rPr sz="2800" b="1" spc="-25" dirty="0">
                <a:solidFill>
                  <a:srgbClr val="444949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444949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800" b="1" dirty="0">
                <a:solidFill>
                  <a:srgbClr val="70AD47"/>
                </a:solidFill>
                <a:latin typeface="Calibri"/>
                <a:cs typeface="Calibri"/>
              </a:rPr>
              <a:t>Usuario</a:t>
            </a:r>
            <a:r>
              <a:rPr sz="2800" b="1" spc="-25" dirty="0">
                <a:solidFill>
                  <a:srgbClr val="70AD47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70AD47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00" b="1" dirty="0">
                <a:solidFill>
                  <a:srgbClr val="5091D0"/>
                </a:solidFill>
                <a:latin typeface="Calibri"/>
                <a:cs typeface="Calibri"/>
              </a:rPr>
              <a:t>Usuario</a:t>
            </a:r>
            <a:r>
              <a:rPr sz="2800" b="1" spc="-25" dirty="0">
                <a:solidFill>
                  <a:srgbClr val="5091D0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5091D0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76855" y="3923159"/>
            <a:ext cx="2286000" cy="27305"/>
            <a:chOff x="2576855" y="3923159"/>
            <a:chExt cx="2286000" cy="27305"/>
          </a:xfrm>
        </p:grpSpPr>
        <p:sp>
          <p:nvSpPr>
            <p:cNvPr id="8" name="object 8"/>
            <p:cNvSpPr/>
            <p:nvPr/>
          </p:nvSpPr>
          <p:spPr>
            <a:xfrm>
              <a:off x="2576855" y="3936811"/>
              <a:ext cx="2256790" cy="0"/>
            </a:xfrm>
            <a:custGeom>
              <a:avLst/>
              <a:gdLst/>
              <a:ahLst/>
              <a:cxnLst/>
              <a:rect l="l" t="t" r="r" b="b"/>
              <a:pathLst>
                <a:path w="2256790">
                  <a:moveTo>
                    <a:pt x="0" y="0"/>
                  </a:moveTo>
                  <a:lnTo>
                    <a:pt x="2253402" y="0"/>
                  </a:lnTo>
                  <a:lnTo>
                    <a:pt x="2256577" y="0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5550" y="3923159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0" y="0"/>
                  </a:moveTo>
                  <a:lnTo>
                    <a:pt x="0" y="27304"/>
                  </a:lnTo>
                  <a:lnTo>
                    <a:pt x="27304" y="1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576855" y="4130036"/>
            <a:ext cx="2286000" cy="27305"/>
            <a:chOff x="2576855" y="4130036"/>
            <a:chExt cx="2286000" cy="27305"/>
          </a:xfrm>
        </p:grpSpPr>
        <p:sp>
          <p:nvSpPr>
            <p:cNvPr id="11" name="object 11"/>
            <p:cNvSpPr/>
            <p:nvPr/>
          </p:nvSpPr>
          <p:spPr>
            <a:xfrm>
              <a:off x="2606277" y="4143688"/>
              <a:ext cx="2256790" cy="0"/>
            </a:xfrm>
            <a:custGeom>
              <a:avLst/>
              <a:gdLst/>
              <a:ahLst/>
              <a:cxnLst/>
              <a:rect l="l" t="t" r="r" b="b"/>
              <a:pathLst>
                <a:path w="2256790">
                  <a:moveTo>
                    <a:pt x="2256577" y="0"/>
                  </a:moveTo>
                  <a:lnTo>
                    <a:pt x="317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6855" y="4130036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4">
                  <a:moveTo>
                    <a:pt x="27305" y="0"/>
                  </a:moveTo>
                  <a:lnTo>
                    <a:pt x="0" y="13652"/>
                  </a:lnTo>
                  <a:lnTo>
                    <a:pt x="27305" y="27305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576855" y="4444415"/>
            <a:ext cx="2286000" cy="27305"/>
            <a:chOff x="2576855" y="4444415"/>
            <a:chExt cx="2286000" cy="27305"/>
          </a:xfrm>
        </p:grpSpPr>
        <p:sp>
          <p:nvSpPr>
            <p:cNvPr id="14" name="object 14"/>
            <p:cNvSpPr/>
            <p:nvPr/>
          </p:nvSpPr>
          <p:spPr>
            <a:xfrm>
              <a:off x="2576855" y="4458068"/>
              <a:ext cx="2256790" cy="0"/>
            </a:xfrm>
            <a:custGeom>
              <a:avLst/>
              <a:gdLst/>
              <a:ahLst/>
              <a:cxnLst/>
              <a:rect l="l" t="t" r="r" b="b"/>
              <a:pathLst>
                <a:path w="2256790">
                  <a:moveTo>
                    <a:pt x="0" y="0"/>
                  </a:moveTo>
                  <a:lnTo>
                    <a:pt x="2253402" y="0"/>
                  </a:lnTo>
                  <a:lnTo>
                    <a:pt x="2256577" y="0"/>
                  </a:lnTo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35550" y="4444415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0" y="0"/>
                  </a:moveTo>
                  <a:lnTo>
                    <a:pt x="0" y="27305"/>
                  </a:lnTo>
                  <a:lnTo>
                    <a:pt x="27304" y="1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576855" y="4651292"/>
            <a:ext cx="2286000" cy="27305"/>
            <a:chOff x="2576855" y="4651292"/>
            <a:chExt cx="2286000" cy="27305"/>
          </a:xfrm>
        </p:grpSpPr>
        <p:sp>
          <p:nvSpPr>
            <p:cNvPr id="17" name="object 17"/>
            <p:cNvSpPr/>
            <p:nvPr/>
          </p:nvSpPr>
          <p:spPr>
            <a:xfrm>
              <a:off x="2606277" y="4664944"/>
              <a:ext cx="2256790" cy="0"/>
            </a:xfrm>
            <a:custGeom>
              <a:avLst/>
              <a:gdLst/>
              <a:ahLst/>
              <a:cxnLst/>
              <a:rect l="l" t="t" r="r" b="b"/>
              <a:pathLst>
                <a:path w="2256790">
                  <a:moveTo>
                    <a:pt x="2256577" y="0"/>
                  </a:moveTo>
                  <a:lnTo>
                    <a:pt x="317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76855" y="4651292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5" h="27304">
                  <a:moveTo>
                    <a:pt x="27305" y="0"/>
                  </a:moveTo>
                  <a:lnTo>
                    <a:pt x="0" y="13652"/>
                  </a:lnTo>
                  <a:lnTo>
                    <a:pt x="27305" y="27304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6573122" y="4444417"/>
            <a:ext cx="2184400" cy="27305"/>
            <a:chOff x="6573122" y="4444417"/>
            <a:chExt cx="2184400" cy="27305"/>
          </a:xfrm>
        </p:grpSpPr>
        <p:sp>
          <p:nvSpPr>
            <p:cNvPr id="20" name="object 20"/>
            <p:cNvSpPr/>
            <p:nvPr/>
          </p:nvSpPr>
          <p:spPr>
            <a:xfrm>
              <a:off x="6573122" y="4458069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>
                  <a:moveTo>
                    <a:pt x="0" y="0"/>
                  </a:moveTo>
                  <a:lnTo>
                    <a:pt x="2151801" y="0"/>
                  </a:lnTo>
                  <a:lnTo>
                    <a:pt x="2154976" y="0"/>
                  </a:lnTo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30215" y="4444417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0" y="0"/>
                  </a:moveTo>
                  <a:lnTo>
                    <a:pt x="0" y="27304"/>
                  </a:lnTo>
                  <a:lnTo>
                    <a:pt x="27304" y="13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573121" y="4587793"/>
            <a:ext cx="2184400" cy="27305"/>
            <a:chOff x="6573121" y="4587793"/>
            <a:chExt cx="2184400" cy="27305"/>
          </a:xfrm>
        </p:grpSpPr>
        <p:sp>
          <p:nvSpPr>
            <p:cNvPr id="23" name="object 23"/>
            <p:cNvSpPr/>
            <p:nvPr/>
          </p:nvSpPr>
          <p:spPr>
            <a:xfrm>
              <a:off x="6602542" y="4601446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>
                  <a:moveTo>
                    <a:pt x="2154977" y="0"/>
                  </a:moveTo>
                  <a:lnTo>
                    <a:pt x="317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73121" y="4587793"/>
              <a:ext cx="27305" cy="27305"/>
            </a:xfrm>
            <a:custGeom>
              <a:avLst/>
              <a:gdLst/>
              <a:ahLst/>
              <a:cxnLst/>
              <a:rect l="l" t="t" r="r" b="b"/>
              <a:pathLst>
                <a:path w="27304" h="27304">
                  <a:moveTo>
                    <a:pt x="27305" y="0"/>
                  </a:moveTo>
                  <a:lnTo>
                    <a:pt x="0" y="13652"/>
                  </a:lnTo>
                  <a:lnTo>
                    <a:pt x="27305" y="27304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573121" y="5045931"/>
            <a:ext cx="2184400" cy="766445"/>
            <a:chOff x="6573121" y="5045931"/>
            <a:chExt cx="2184400" cy="766445"/>
          </a:xfrm>
        </p:grpSpPr>
        <p:sp>
          <p:nvSpPr>
            <p:cNvPr id="26" name="object 26"/>
            <p:cNvSpPr/>
            <p:nvPr/>
          </p:nvSpPr>
          <p:spPr>
            <a:xfrm>
              <a:off x="6600916" y="5059523"/>
              <a:ext cx="2129155" cy="739140"/>
            </a:xfrm>
            <a:custGeom>
              <a:avLst/>
              <a:gdLst/>
              <a:ahLst/>
              <a:cxnLst/>
              <a:rect l="l" t="t" r="r" b="b"/>
              <a:pathLst>
                <a:path w="2129154" h="739139">
                  <a:moveTo>
                    <a:pt x="0" y="0"/>
                  </a:moveTo>
                  <a:lnTo>
                    <a:pt x="2999" y="1040"/>
                  </a:lnTo>
                  <a:lnTo>
                    <a:pt x="2125810" y="737734"/>
                  </a:lnTo>
                  <a:lnTo>
                    <a:pt x="2128809" y="738775"/>
                  </a:lnTo>
                </a:path>
              </a:pathLst>
            </a:custGeom>
            <a:ln w="6349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73113" y="5045938"/>
              <a:ext cx="2184400" cy="766445"/>
            </a:xfrm>
            <a:custGeom>
              <a:avLst/>
              <a:gdLst/>
              <a:ahLst/>
              <a:cxnLst/>
              <a:rect l="l" t="t" r="r" b="b"/>
              <a:pathLst>
                <a:path w="2184400" h="766445">
                  <a:moveTo>
                    <a:pt x="30276" y="0"/>
                  </a:moveTo>
                  <a:lnTo>
                    <a:pt x="0" y="3949"/>
                  </a:lnTo>
                  <a:lnTo>
                    <a:pt x="21323" y="25793"/>
                  </a:lnTo>
                  <a:lnTo>
                    <a:pt x="30276" y="0"/>
                  </a:lnTo>
                  <a:close/>
                </a:path>
                <a:path w="2184400" h="766445">
                  <a:moveTo>
                    <a:pt x="2184400" y="762012"/>
                  </a:moveTo>
                  <a:lnTo>
                    <a:pt x="2163076" y="740168"/>
                  </a:lnTo>
                  <a:lnTo>
                    <a:pt x="2154136" y="765962"/>
                  </a:lnTo>
                  <a:lnTo>
                    <a:pt x="2184400" y="762012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576855" y="5072914"/>
            <a:ext cx="2286000" cy="27305"/>
            <a:chOff x="2576855" y="5072914"/>
            <a:chExt cx="2286000" cy="27305"/>
          </a:xfrm>
        </p:grpSpPr>
        <p:sp>
          <p:nvSpPr>
            <p:cNvPr id="29" name="object 29"/>
            <p:cNvSpPr/>
            <p:nvPr/>
          </p:nvSpPr>
          <p:spPr>
            <a:xfrm>
              <a:off x="2606276" y="5086567"/>
              <a:ext cx="2227580" cy="0"/>
            </a:xfrm>
            <a:custGeom>
              <a:avLst/>
              <a:gdLst/>
              <a:ahLst/>
              <a:cxnLst/>
              <a:rect l="l" t="t" r="r" b="b"/>
              <a:pathLst>
                <a:path w="2227579">
                  <a:moveTo>
                    <a:pt x="0" y="0"/>
                  </a:moveTo>
                  <a:lnTo>
                    <a:pt x="3175" y="0"/>
                  </a:lnTo>
                  <a:lnTo>
                    <a:pt x="2223981" y="0"/>
                  </a:lnTo>
                  <a:lnTo>
                    <a:pt x="2227156" y="0"/>
                  </a:lnTo>
                </a:path>
              </a:pathLst>
            </a:custGeom>
            <a:ln w="6350">
              <a:solidFill>
                <a:srgbClr val="509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76855" y="5072926"/>
              <a:ext cx="2286000" cy="27305"/>
            </a:xfrm>
            <a:custGeom>
              <a:avLst/>
              <a:gdLst/>
              <a:ahLst/>
              <a:cxnLst/>
              <a:rect l="l" t="t" r="r" b="b"/>
              <a:pathLst>
                <a:path w="2286000" h="27304">
                  <a:moveTo>
                    <a:pt x="27305" y="0"/>
                  </a:moveTo>
                  <a:lnTo>
                    <a:pt x="0" y="13652"/>
                  </a:lnTo>
                  <a:lnTo>
                    <a:pt x="27305" y="27305"/>
                  </a:lnTo>
                  <a:lnTo>
                    <a:pt x="27305" y="0"/>
                  </a:lnTo>
                  <a:close/>
                </a:path>
                <a:path w="2286000" h="27304">
                  <a:moveTo>
                    <a:pt x="2285987" y="13652"/>
                  </a:moveTo>
                  <a:lnTo>
                    <a:pt x="2258682" y="0"/>
                  </a:lnTo>
                  <a:lnTo>
                    <a:pt x="2258682" y="27305"/>
                  </a:lnTo>
                  <a:lnTo>
                    <a:pt x="2285987" y="13652"/>
                  </a:lnTo>
                  <a:close/>
                </a:path>
              </a:pathLst>
            </a:custGeom>
            <a:solidFill>
              <a:srgbClr val="509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5131" y="304557"/>
            <a:ext cx="1281068" cy="128106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8274" y="3996078"/>
            <a:ext cx="999425" cy="999425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6569947" y="2683744"/>
            <a:ext cx="3266440" cy="2280920"/>
            <a:chOff x="6569947" y="2683744"/>
            <a:chExt cx="3266440" cy="2280920"/>
          </a:xfrm>
        </p:grpSpPr>
        <p:sp>
          <p:nvSpPr>
            <p:cNvPr id="34" name="object 34"/>
            <p:cNvSpPr/>
            <p:nvPr/>
          </p:nvSpPr>
          <p:spPr>
            <a:xfrm>
              <a:off x="6573122" y="3063214"/>
              <a:ext cx="2258695" cy="873760"/>
            </a:xfrm>
            <a:custGeom>
              <a:avLst/>
              <a:gdLst/>
              <a:ahLst/>
              <a:cxnLst/>
              <a:rect l="l" t="t" r="r" b="b"/>
              <a:pathLst>
                <a:path w="2258695" h="873760">
                  <a:moveTo>
                    <a:pt x="0" y="873597"/>
                  </a:moveTo>
                  <a:lnTo>
                    <a:pt x="2255597" y="1145"/>
                  </a:lnTo>
                  <a:lnTo>
                    <a:pt x="2258558" y="0"/>
                  </a:lnTo>
                </a:path>
              </a:pathLst>
            </a:custGeom>
            <a:ln w="6349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28730" y="3049718"/>
              <a:ext cx="30480" cy="26034"/>
            </a:xfrm>
            <a:custGeom>
              <a:avLst/>
              <a:gdLst/>
              <a:ahLst/>
              <a:cxnLst/>
              <a:rect l="l" t="t" r="r" b="b"/>
              <a:pathLst>
                <a:path w="30479" h="26035">
                  <a:moveTo>
                    <a:pt x="0" y="0"/>
                  </a:moveTo>
                  <a:lnTo>
                    <a:pt x="9850" y="25466"/>
                  </a:lnTo>
                  <a:lnTo>
                    <a:pt x="30391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00544" y="3200210"/>
              <a:ext cx="2258695" cy="878840"/>
            </a:xfrm>
            <a:custGeom>
              <a:avLst/>
              <a:gdLst/>
              <a:ahLst/>
              <a:cxnLst/>
              <a:rect l="l" t="t" r="r" b="b"/>
              <a:pathLst>
                <a:path w="2258695" h="878839">
                  <a:moveTo>
                    <a:pt x="2258578" y="0"/>
                  </a:moveTo>
                  <a:lnTo>
                    <a:pt x="2959" y="877185"/>
                  </a:lnTo>
                  <a:lnTo>
                    <a:pt x="0" y="878336"/>
                  </a:lnTo>
                </a:path>
              </a:pathLst>
            </a:custGeom>
            <a:ln w="6349">
              <a:solidFill>
                <a:srgbClr val="4449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73121" y="4066590"/>
              <a:ext cx="30480" cy="26034"/>
            </a:xfrm>
            <a:custGeom>
              <a:avLst/>
              <a:gdLst/>
              <a:ahLst/>
              <a:cxnLst/>
              <a:rect l="l" t="t" r="r" b="b"/>
              <a:pathLst>
                <a:path w="30479" h="26035">
                  <a:moveTo>
                    <a:pt x="20500" y="0"/>
                  </a:moveTo>
                  <a:lnTo>
                    <a:pt x="0" y="22621"/>
                  </a:lnTo>
                  <a:lnTo>
                    <a:pt x="30397" y="25448"/>
                  </a:lnTo>
                  <a:lnTo>
                    <a:pt x="20500" y="0"/>
                  </a:lnTo>
                  <a:close/>
                </a:path>
              </a:pathLst>
            </a:custGeom>
            <a:solidFill>
              <a:srgbClr val="4449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8694" y="2683744"/>
              <a:ext cx="937576" cy="93757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8694" y="4027001"/>
              <a:ext cx="937576" cy="937576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8694" y="5300200"/>
            <a:ext cx="937576" cy="937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¿Por</a:t>
            </a:r>
            <a:r>
              <a:rPr spc="50" dirty="0"/>
              <a:t> </a:t>
            </a:r>
            <a:r>
              <a:rPr spc="-290" dirty="0"/>
              <a:t>qué</a:t>
            </a:r>
            <a:r>
              <a:rPr spc="30" dirty="0"/>
              <a:t> </a:t>
            </a:r>
            <a:r>
              <a:rPr spc="-215" dirty="0"/>
              <a:t>utilizar</a:t>
            </a:r>
            <a:r>
              <a:rPr spc="45" dirty="0"/>
              <a:t> </a:t>
            </a:r>
            <a:r>
              <a:rPr spc="-300" dirty="0"/>
              <a:t>un</a:t>
            </a:r>
            <a:r>
              <a:rPr spc="40" dirty="0"/>
              <a:t> </a:t>
            </a:r>
            <a:r>
              <a:rPr spc="-330" dirty="0"/>
              <a:t>Load</a:t>
            </a:r>
            <a:r>
              <a:rPr spc="45" dirty="0"/>
              <a:t> </a:t>
            </a:r>
            <a:r>
              <a:rPr spc="-484" dirty="0"/>
              <a:t>Balancer?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1219" y="1500129"/>
            <a:ext cx="9030970" cy="29819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Distribuir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la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65" dirty="0">
                <a:solidFill>
                  <a:srgbClr val="444949"/>
                </a:solidFill>
                <a:latin typeface="Microsoft Sans Serif"/>
                <a:cs typeface="Microsoft Sans Serif"/>
              </a:rPr>
              <a:t>carga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entre</a:t>
            </a:r>
            <a:r>
              <a:rPr sz="28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0" dirty="0">
                <a:solidFill>
                  <a:srgbClr val="444949"/>
                </a:solidFill>
                <a:latin typeface="Microsoft Sans Serif"/>
                <a:cs typeface="Microsoft Sans Serif"/>
              </a:rPr>
              <a:t>múltiples</a:t>
            </a:r>
            <a:r>
              <a:rPr sz="28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444949"/>
                </a:solidFill>
                <a:latin typeface="Microsoft Sans Serif"/>
                <a:cs typeface="Microsoft Sans Serif"/>
              </a:rPr>
              <a:t>descendentes</a:t>
            </a:r>
            <a:endParaRPr sz="2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Exponer</a:t>
            </a:r>
            <a:r>
              <a:rPr sz="2800" spc="-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un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único</a:t>
            </a:r>
            <a:r>
              <a:rPr sz="28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85" dirty="0">
                <a:solidFill>
                  <a:srgbClr val="444949"/>
                </a:solidFill>
                <a:latin typeface="Microsoft Sans Serif"/>
                <a:cs typeface="Microsoft Sans Serif"/>
              </a:rPr>
              <a:t>punto</a:t>
            </a:r>
            <a:r>
              <a:rPr sz="2800" spc="-10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60" dirty="0">
                <a:solidFill>
                  <a:srgbClr val="444949"/>
                </a:solidFill>
                <a:latin typeface="Microsoft Sans Serif"/>
                <a:cs typeface="Microsoft Sans Serif"/>
              </a:rPr>
              <a:t>acceso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444949"/>
                </a:solidFill>
                <a:latin typeface="Microsoft Sans Serif"/>
                <a:cs typeface="Microsoft Sans Serif"/>
              </a:rPr>
              <a:t>(DNS)</a:t>
            </a:r>
            <a:r>
              <a:rPr sz="2800" spc="-9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29" dirty="0">
                <a:solidFill>
                  <a:srgbClr val="444949"/>
                </a:solidFill>
                <a:latin typeface="Microsoft Sans Serif"/>
                <a:cs typeface="Microsoft Sans Serif"/>
              </a:rPr>
              <a:t>en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444949"/>
                </a:solidFill>
                <a:latin typeface="Microsoft Sans Serif"/>
                <a:cs typeface="Microsoft Sans Serif"/>
              </a:rPr>
              <a:t>tu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aplicación</a:t>
            </a:r>
            <a:endParaRPr sz="2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Manejar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444949"/>
                </a:solidFill>
                <a:latin typeface="Microsoft Sans Serif"/>
                <a:cs typeface="Microsoft Sans Serif"/>
              </a:rPr>
              <a:t>sin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5" dirty="0">
                <a:solidFill>
                  <a:srgbClr val="444949"/>
                </a:solidFill>
                <a:latin typeface="Microsoft Sans Serif"/>
                <a:cs typeface="Microsoft Sans Serif"/>
              </a:rPr>
              <a:t>problemas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los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90" dirty="0">
                <a:solidFill>
                  <a:srgbClr val="444949"/>
                </a:solidFill>
                <a:latin typeface="Microsoft Sans Serif"/>
                <a:cs typeface="Microsoft Sans Serif"/>
              </a:rPr>
              <a:t>fallos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3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05" dirty="0">
                <a:solidFill>
                  <a:srgbClr val="444949"/>
                </a:solidFill>
                <a:latin typeface="Microsoft Sans Serif"/>
                <a:cs typeface="Microsoft Sans Serif"/>
              </a:rPr>
              <a:t>las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45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444949"/>
                </a:solidFill>
                <a:latin typeface="Microsoft Sans Serif"/>
                <a:cs typeface="Microsoft Sans Serif"/>
              </a:rPr>
              <a:t>descendentes</a:t>
            </a:r>
            <a:endParaRPr sz="2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75" dirty="0">
                <a:solidFill>
                  <a:srgbClr val="444949"/>
                </a:solidFill>
                <a:latin typeface="Microsoft Sans Serif"/>
                <a:cs typeface="Microsoft Sans Serif"/>
              </a:rPr>
              <a:t>Realiza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comprobaciones</a:t>
            </a:r>
            <a:r>
              <a:rPr sz="2800" spc="-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444949"/>
                </a:solidFill>
                <a:latin typeface="Microsoft Sans Serif"/>
                <a:cs typeface="Microsoft Sans Serif"/>
              </a:rPr>
              <a:t>periódicas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40" dirty="0">
                <a:solidFill>
                  <a:srgbClr val="444949"/>
                </a:solidFill>
                <a:latin typeface="Microsoft Sans Serif"/>
                <a:cs typeface="Microsoft Sans Serif"/>
              </a:rPr>
              <a:t>del</a:t>
            </a:r>
            <a:r>
              <a:rPr sz="28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estado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de</a:t>
            </a:r>
            <a:r>
              <a:rPr sz="2800" spc="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tus</a:t>
            </a:r>
            <a:r>
              <a:rPr sz="2800" spc="1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rgbClr val="444949"/>
                </a:solidFill>
                <a:latin typeface="Microsoft Sans Serif"/>
                <a:cs typeface="Microsoft Sans Serif"/>
              </a:rPr>
              <a:t>instancias</a:t>
            </a:r>
            <a:endParaRPr sz="2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45" dirty="0">
                <a:solidFill>
                  <a:srgbClr val="444949"/>
                </a:solidFill>
                <a:latin typeface="Microsoft Sans Serif"/>
                <a:cs typeface="Microsoft Sans Serif"/>
              </a:rPr>
              <a:t>Proporcionar</a:t>
            </a:r>
            <a:r>
              <a:rPr sz="2800" spc="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50" dirty="0">
                <a:solidFill>
                  <a:srgbClr val="444949"/>
                </a:solidFill>
                <a:latin typeface="Microsoft Sans Serif"/>
                <a:cs typeface="Microsoft Sans Serif"/>
              </a:rPr>
              <a:t>terminación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459" dirty="0">
                <a:solidFill>
                  <a:srgbClr val="444949"/>
                </a:solidFill>
                <a:latin typeface="Microsoft Sans Serif"/>
                <a:cs typeface="Microsoft Sans Serif"/>
              </a:rPr>
              <a:t>SSL</a:t>
            </a:r>
            <a:r>
              <a:rPr sz="2800" spc="3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5" dirty="0">
                <a:solidFill>
                  <a:srgbClr val="444949"/>
                </a:solidFill>
                <a:latin typeface="Microsoft Sans Serif"/>
                <a:cs typeface="Microsoft Sans Serif"/>
              </a:rPr>
              <a:t>(HTTPS)</a:t>
            </a:r>
            <a:r>
              <a:rPr sz="28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10" dirty="0">
                <a:solidFill>
                  <a:srgbClr val="444949"/>
                </a:solidFill>
                <a:latin typeface="Microsoft Sans Serif"/>
                <a:cs typeface="Microsoft Sans Serif"/>
              </a:rPr>
              <a:t>para</a:t>
            </a:r>
            <a:r>
              <a:rPr sz="28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80" dirty="0">
                <a:solidFill>
                  <a:srgbClr val="444949"/>
                </a:solidFill>
                <a:latin typeface="Microsoft Sans Serif"/>
                <a:cs typeface="Microsoft Sans Serif"/>
              </a:rPr>
              <a:t>tus</a:t>
            </a:r>
            <a:r>
              <a:rPr sz="2800" spc="2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444949"/>
                </a:solidFill>
                <a:latin typeface="Microsoft Sans Serif"/>
                <a:cs typeface="Microsoft Sans Serif"/>
              </a:rPr>
              <a:t>sitios</a:t>
            </a:r>
            <a:r>
              <a:rPr sz="2800" spc="2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444949"/>
                </a:solidFill>
                <a:latin typeface="Microsoft Sans Serif"/>
                <a:cs typeface="Microsoft Sans Serif"/>
              </a:rPr>
              <a:t>web</a:t>
            </a:r>
            <a:endParaRPr sz="2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75" dirty="0">
                <a:solidFill>
                  <a:srgbClr val="444949"/>
                </a:solidFill>
                <a:latin typeface="Microsoft Sans Serif"/>
                <a:cs typeface="Microsoft Sans Serif"/>
              </a:rPr>
              <a:t>Alta</a:t>
            </a:r>
            <a:r>
              <a:rPr sz="2800" spc="-7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70" dirty="0">
                <a:solidFill>
                  <a:srgbClr val="444949"/>
                </a:solidFill>
                <a:latin typeface="Microsoft Sans Serif"/>
                <a:cs typeface="Microsoft Sans Serif"/>
              </a:rPr>
              <a:t>disponibilidad</a:t>
            </a:r>
            <a:r>
              <a:rPr sz="2800" spc="-15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105" dirty="0">
                <a:solidFill>
                  <a:srgbClr val="444949"/>
                </a:solidFill>
                <a:latin typeface="Microsoft Sans Serif"/>
                <a:cs typeface="Microsoft Sans Serif"/>
              </a:rPr>
              <a:t>entre</a:t>
            </a:r>
            <a:r>
              <a:rPr sz="2800" spc="-40" dirty="0">
                <a:solidFill>
                  <a:srgbClr val="444949"/>
                </a:solidFill>
                <a:latin typeface="Microsoft Sans Serif"/>
                <a:cs typeface="Microsoft Sans Serif"/>
              </a:rPr>
              <a:t> </a:t>
            </a:r>
            <a:r>
              <a:rPr sz="2800" spc="-300" dirty="0">
                <a:solidFill>
                  <a:srgbClr val="444949"/>
                </a:solidFill>
                <a:latin typeface="Microsoft Sans Serif"/>
                <a:cs typeface="Microsoft Sans Serif"/>
              </a:rPr>
              <a:t>zonas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2535</Words>
  <Application>Microsoft Office PowerPoint</Application>
  <PresentationFormat>Panorámica</PresentationFormat>
  <Paragraphs>401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 MT</vt:lpstr>
      <vt:lpstr>Calibri</vt:lpstr>
      <vt:lpstr>Microsoft Sans Serif</vt:lpstr>
      <vt:lpstr>Times New Roman</vt:lpstr>
      <vt:lpstr>Trebuchet MS</vt:lpstr>
      <vt:lpstr>Office Theme</vt:lpstr>
      <vt:lpstr>Elastic Load Balancing y Auto Scaling Groups</vt:lpstr>
      <vt:lpstr>Escalabilidad y alta disponibilidad</vt:lpstr>
      <vt:lpstr>Escalabilidad vertical</vt:lpstr>
      <vt:lpstr>Escalabilidad horizontal</vt:lpstr>
      <vt:lpstr>Alta disponibilidad</vt:lpstr>
      <vt:lpstr>Alta disponibilidad y escalabilidad para EC2</vt:lpstr>
      <vt:lpstr>Escalabilidad vs. Elasticidad (vs. Agilidad)</vt:lpstr>
      <vt:lpstr>¿Qué es el load balancing?</vt:lpstr>
      <vt:lpstr>¿Por qué utilizar un Load Balancer?</vt:lpstr>
      <vt:lpstr>¿Por qué utilizar un Elastic Load Balancer (ELB)?</vt:lpstr>
      <vt:lpstr>Gateway Load Balancer</vt:lpstr>
      <vt:lpstr>¿Qué es un Auto Scaling Group?</vt:lpstr>
      <vt:lpstr>Auto Scaling Group (ASG) en AWS</vt:lpstr>
      <vt:lpstr>Auto Scaling Group en AWS con Load Balancer</vt:lpstr>
      <vt:lpstr>Auto Scaling Groups – Estrategias de escalado</vt:lpstr>
      <vt:lpstr>Auto Scaling Groups – Estrategias de escalado</vt:lpstr>
      <vt:lpstr>Resumen - ELB y ASG</vt:lpstr>
      <vt:lpstr>Docker en un Sistema Operativo</vt:lpstr>
      <vt:lpstr>¿Dónde se almacenan las imágenes Docker?</vt:lpstr>
      <vt:lpstr>Docker frente a las máquinas virtuales</vt:lpstr>
      <vt:lpstr>ECS</vt:lpstr>
      <vt:lpstr>Fargate</vt:lpstr>
      <vt:lpstr>ECR</vt:lpstr>
      <vt:lpstr>¿Qué es el serverless?</vt:lpstr>
      <vt:lpstr>Hasta ahora en este curso...</vt:lpstr>
      <vt:lpstr>Por qué AWS Lambda</vt:lpstr>
      <vt:lpstr>Beneficios de AWS Lambda</vt:lpstr>
      <vt:lpstr>Soporte del lenguaje AWS Lambda</vt:lpstr>
      <vt:lpstr>Ejemplo: Creación de miniaturas Serverless</vt:lpstr>
      <vt:lpstr>Ejemplo:Trabajo CRON Serverless</vt:lpstr>
      <vt:lpstr>Precios de AWS Lambda: ejemplo</vt:lpstr>
      <vt:lpstr>Amazon API Gateway</vt:lpstr>
      <vt:lpstr>AWS Batch</vt:lpstr>
      <vt:lpstr>AWS Batch – Ejemplo simplificado</vt:lpstr>
      <vt:lpstr>Batch vs Lambda</vt:lpstr>
      <vt:lpstr>Amazon Lightsail</vt:lpstr>
      <vt:lpstr>Resumen - Otros servicios de computación</vt:lpstr>
      <vt:lpstr>Resumen - 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Certified Cloud Practitioner v4</dc:title>
  <dc:creator>Luis Angel Vargas Narvaez</dc:creator>
  <cp:lastModifiedBy>Luis Angel Vargas Narvaez</cp:lastModifiedBy>
  <cp:revision>1</cp:revision>
  <dcterms:created xsi:type="dcterms:W3CDTF">2025-08-09T11:08:46Z</dcterms:created>
  <dcterms:modified xsi:type="dcterms:W3CDTF">2025-08-16T16:13:12Z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2025-01-06T00:00:00Z</vt:filetime>
  </property>
  <property fmtid="{D5CDD505-2E9C-101B-9397-08002B2CF9AE}" pid="3" name="Creator">
    <vt:lpwstr>Keynote</vt:lpwstr>
  </property>
  <property fmtid="{D5CDD505-2E9C-101B-9397-08002B2CF9AE}" pid="4" name="LastSaved">
    <vt:filetime>2025-08-09T00:00:00Z</vt:filetime>
  </property>
  <property fmtid="{D5CDD505-2E9C-101B-9397-08002B2CF9AE}" pid="5" name="Producer">
    <vt:lpwstr>macOS Version 14.5 (Build 23F79) Quartz PDFContext</vt:lpwstr>
  </property>
</Properties>
</file>