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h6Xqi2h6a2kHcJbIanLEElArdn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6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12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2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7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7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7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7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7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7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7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7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7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7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7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7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7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7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7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7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7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s-ES"/>
              <a:t>METODOLOGIA DE LA INVESTIGACION</a:t>
            </a:r>
            <a:endParaRPr/>
          </a:p>
        </p:txBody>
      </p:sp>
      <p:sp>
        <p:nvSpPr>
          <p:cNvPr id="165" name="Google Shape;165;p1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CHRISTIAN FABIAN RODRIGUEZ ROBLEDO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ES"/>
              <a:t>¿Qué es investigar?</a:t>
            </a:r>
            <a:endParaRPr/>
          </a:p>
        </p:txBody>
      </p:sp>
      <p:sp>
        <p:nvSpPr>
          <p:cNvPr id="171" name="Google Shape;171;p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61950" lvl="0" marL="342900" rtl="0" algn="l">
              <a:spcBef>
                <a:spcPts val="0"/>
              </a:spcBef>
              <a:spcAft>
                <a:spcPts val="0"/>
              </a:spcAft>
              <a:buSzPts val="2300"/>
              <a:buChar char="🠶"/>
            </a:pPr>
            <a:r>
              <a:rPr lang="es-ES" sz="2300"/>
              <a:t>Investigar es un proceso sistemático de </a:t>
            </a:r>
            <a:r>
              <a:rPr b="1" lang="es-ES" sz="2300"/>
              <a:t>búsqueda de conocimientos</a:t>
            </a:r>
            <a:r>
              <a:rPr lang="es-ES" sz="2300"/>
              <a:t> y de </a:t>
            </a:r>
            <a:r>
              <a:rPr b="1" lang="es-ES" sz="2300"/>
              <a:t>solución de problemas</a:t>
            </a:r>
            <a:r>
              <a:rPr lang="es-ES" sz="2300"/>
              <a:t>. Implica observar, cuestionar, recolectar información, analizarla y generar conclusiones que aporten a la comprensión de un fenómeno o a la creación de nuevas propuestas.</a:t>
            </a:r>
            <a:endParaRPr sz="2100"/>
          </a:p>
          <a:p>
            <a:pPr indent="-361950" lvl="0" marL="342900" rtl="0" algn="l">
              <a:spcBef>
                <a:spcPts val="1000"/>
              </a:spcBef>
              <a:spcAft>
                <a:spcPts val="0"/>
              </a:spcAft>
              <a:buSzPts val="2300"/>
              <a:buChar char="🠶"/>
            </a:pPr>
            <a:r>
              <a:rPr lang="es-ES" sz="2300"/>
              <a:t>No es solo “buscar datos”, sino </a:t>
            </a:r>
            <a:r>
              <a:rPr b="1" lang="es-ES" sz="2300"/>
              <a:t>formular preguntas</a:t>
            </a:r>
            <a:r>
              <a:rPr lang="es-ES" sz="2300"/>
              <a:t> y </a:t>
            </a:r>
            <a:r>
              <a:rPr b="1" lang="es-ES" sz="2300"/>
              <a:t>construir respuestas con fundamento</a:t>
            </a:r>
            <a:r>
              <a:rPr lang="es-ES" sz="2300"/>
              <a:t>.</a:t>
            </a:r>
            <a:endParaRPr sz="2100"/>
          </a:p>
          <a:p>
            <a:pPr indent="-361950" lvl="0" marL="342900" rtl="0" algn="l">
              <a:spcBef>
                <a:spcPts val="1000"/>
              </a:spcBef>
              <a:spcAft>
                <a:spcPts val="0"/>
              </a:spcAft>
              <a:buSzPts val="2300"/>
              <a:buChar char="🠶"/>
            </a:pPr>
            <a:r>
              <a:rPr lang="es-ES" sz="2300"/>
              <a:t>Involucra </a:t>
            </a:r>
            <a:r>
              <a:rPr b="1" lang="es-ES" sz="2300"/>
              <a:t>metodología</a:t>
            </a:r>
            <a:r>
              <a:rPr lang="es-ES" sz="2300"/>
              <a:t> (cómo se hace), </a:t>
            </a:r>
            <a:r>
              <a:rPr b="1" lang="es-ES" sz="2300"/>
              <a:t>objetivos</a:t>
            </a:r>
            <a:r>
              <a:rPr lang="es-ES" sz="2300"/>
              <a:t> (para qué se hace) y </a:t>
            </a:r>
            <a:r>
              <a:rPr b="1" lang="es-ES" sz="2300"/>
              <a:t>resultados</a:t>
            </a:r>
            <a:r>
              <a:rPr lang="es-ES" sz="2300"/>
              <a:t> (qué aporta).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ES"/>
              <a:t>¿Cómo surgen las ideas de investigación?</a:t>
            </a:r>
            <a:endParaRPr/>
          </a:p>
        </p:txBody>
      </p:sp>
      <p:sp>
        <p:nvSpPr>
          <p:cNvPr id="177" name="Google Shape;177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/>
              <a:t>Las ideas de investigación aparecen de distintas formas: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b="1" lang="es-ES" sz="2000"/>
              <a:t>Observación de la realidad</a:t>
            </a:r>
            <a:r>
              <a:rPr lang="es-ES" sz="2000"/>
              <a:t> → problemas sociales, económicos, ambientales, educativos, de salud, etc.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b="1" lang="es-ES" sz="2000"/>
              <a:t>Experiencia personal o profesional</a:t>
            </a:r>
            <a:r>
              <a:rPr lang="es-ES" sz="2000"/>
              <a:t> → dudas o retos que se enfrentan en un campo específico.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b="1" lang="es-ES" sz="2000"/>
              <a:t>Lecturas y revisión bibliográfica</a:t>
            </a:r>
            <a:r>
              <a:rPr lang="es-ES" sz="2000"/>
              <a:t> → contrastar lo que ya se sabe y encontrar vacíos en el conocimiento.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🠶"/>
            </a:pPr>
            <a:r>
              <a:rPr b="1" lang="es-ES" sz="2000"/>
              <a:t>Interés social o comunitario</a:t>
            </a:r>
            <a:r>
              <a:rPr lang="es-ES" sz="2000"/>
              <a:t> → necesidades de un grupo o población.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b="1" lang="es-ES" sz="2000"/>
              <a:t>Avances científicos y tecnológicos</a:t>
            </a:r>
            <a:r>
              <a:rPr lang="es-ES" sz="2000"/>
              <a:t> → nuevos desarrollos que abren preguntas o aplicaciones.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b="1" lang="es-ES" sz="2000"/>
              <a:t>Políticas públicas y prioridades nacionales</a:t>
            </a:r>
            <a:r>
              <a:rPr lang="es-ES" sz="2000"/>
              <a:t> → en Colombia, por ejemplo, los </a:t>
            </a:r>
            <a:r>
              <a:rPr b="1" lang="es-ES" sz="2000"/>
              <a:t>focos de investigación de MINCIENCIAS</a:t>
            </a:r>
            <a:r>
              <a:rPr lang="es-ES" sz="2000"/>
              <a:t> guían hacia temas estratégicos.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ES"/>
              <a:t>La investigación en Colombia y el rol de </a:t>
            </a:r>
            <a:r>
              <a:rPr b="1" lang="es-ES"/>
              <a:t>MINCIENCIAS</a:t>
            </a:r>
            <a:endParaRPr/>
          </a:p>
        </p:txBody>
      </p:sp>
      <p:sp>
        <p:nvSpPr>
          <p:cNvPr id="188" name="Google Shape;188;p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🠶"/>
            </a:pPr>
            <a:r>
              <a:rPr b="1" lang="es-ES" sz="2100"/>
              <a:t>MINCIENCIAS</a:t>
            </a:r>
            <a:r>
              <a:rPr lang="es-ES" sz="2100"/>
              <a:t> (Ministerio de Ciencia, Tecnología e Innovación) es la entidad que orienta, financia y regula la investigación en el país.</a:t>
            </a:r>
            <a:br>
              <a:rPr lang="es-ES" sz="2100"/>
            </a:br>
            <a:r>
              <a:rPr lang="es-ES" sz="2100"/>
              <a:t>Sus funciones principales son:</a:t>
            </a:r>
            <a:endParaRPr sz="2100"/>
          </a:p>
          <a:p>
            <a:pPr indent="-361950" lvl="0" marL="342900" rtl="0" algn="l">
              <a:spcBef>
                <a:spcPts val="1000"/>
              </a:spcBef>
              <a:spcAft>
                <a:spcPts val="0"/>
              </a:spcAft>
              <a:buSzPts val="2100"/>
              <a:buChar char="🠶"/>
            </a:pPr>
            <a:r>
              <a:rPr b="1" lang="es-ES" sz="2100"/>
              <a:t>Definir políticas de CTI (Ciencia, Tecnología e Innovación)</a:t>
            </a:r>
            <a:r>
              <a:rPr lang="es-ES" sz="2100"/>
              <a:t>.</a:t>
            </a:r>
            <a:endParaRPr sz="2100"/>
          </a:p>
          <a:p>
            <a:pPr indent="-361950" lvl="0" marL="342900" rtl="0" algn="l">
              <a:spcBef>
                <a:spcPts val="1000"/>
              </a:spcBef>
              <a:spcAft>
                <a:spcPts val="0"/>
              </a:spcAft>
              <a:buSzPts val="2100"/>
              <a:buChar char="🠶"/>
            </a:pPr>
            <a:r>
              <a:rPr b="1" lang="es-ES" sz="2100"/>
              <a:t>Fomentar la formación de investigadores</a:t>
            </a:r>
            <a:r>
              <a:rPr lang="es-ES" sz="2100"/>
              <a:t> (programas de becas, jóvenes investigadores, doctorados nacionales e internacionales).</a:t>
            </a:r>
            <a:endParaRPr sz="2100"/>
          </a:p>
          <a:p>
            <a:pPr indent="-361950" lvl="0" marL="342900" rtl="0" algn="l">
              <a:spcBef>
                <a:spcPts val="1000"/>
              </a:spcBef>
              <a:spcAft>
                <a:spcPts val="0"/>
              </a:spcAft>
              <a:buSzPts val="2100"/>
              <a:buChar char="🠶"/>
            </a:pPr>
            <a:r>
              <a:rPr b="1" lang="es-ES" sz="2100"/>
              <a:t>Apoyar proyectos</a:t>
            </a:r>
            <a:r>
              <a:rPr lang="es-ES" sz="2100"/>
              <a:t> mediante convocatorias competitivas.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/>
          <p:nvPr>
            <p:ph idx="1" type="body"/>
          </p:nvPr>
        </p:nvSpPr>
        <p:spPr>
          <a:xfrm>
            <a:off x="2048256" y="1694688"/>
            <a:ext cx="9456356" cy="421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🠶"/>
            </a:pPr>
            <a:r>
              <a:rPr b="1" lang="es-ES" sz="2200"/>
              <a:t>Promover la apropiación social del conocimiento</a:t>
            </a:r>
            <a:r>
              <a:rPr lang="es-ES" sz="2200"/>
              <a:t> (que la ciencia llegue a la sociedad).</a:t>
            </a:r>
            <a:endParaRPr sz="2200"/>
          </a:p>
          <a:p>
            <a:pPr indent="-368300" lvl="0" marL="342900" rtl="0" algn="l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b="1" lang="es-ES" sz="2200"/>
              <a:t>Impulsar áreas estratégicas</a:t>
            </a:r>
            <a:r>
              <a:rPr lang="es-ES" sz="2200"/>
              <a:t> como salud, energía, biodiversidad, educación, tecnologías digitales y desarrollo sostenible.</a:t>
            </a:r>
            <a:endParaRPr sz="2200"/>
          </a:p>
          <a:p>
            <a:pPr indent="-368300" lvl="0" marL="342900" rtl="0" algn="l">
              <a:spcBef>
                <a:spcPts val="1000"/>
              </a:spcBef>
              <a:spcAft>
                <a:spcPts val="0"/>
              </a:spcAft>
              <a:buSzPts val="2200"/>
              <a:buChar char="🠶"/>
            </a:pPr>
            <a:r>
              <a:rPr lang="es-ES" sz="2200"/>
              <a:t>En los últimos años, MINCIENCIAS ha trabajado en los </a:t>
            </a:r>
            <a:r>
              <a:rPr b="1" lang="es-ES" sz="2200"/>
              <a:t>“focos de investigación e innovación”</a:t>
            </a:r>
            <a:r>
              <a:rPr lang="es-ES" sz="2200"/>
              <a:t>: energía sostenible, salud, bioeconomía, sociedad digital, ciencias básicas, entre otros.</a:t>
            </a:r>
            <a:endParaRPr sz="2200"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piral">
  <a:themeElements>
    <a:clrScheme name="Espiral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2025-08-20T04:05:45Z</dcterms:created>
  <dc:creator>Christian</dc:creator>
</cp:coreProperties>
</file>