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7" r:id="rId5"/>
    <p:sldId id="259" r:id="rId6"/>
    <p:sldId id="260" r:id="rId7"/>
    <p:sldId id="262" r:id="rId8"/>
    <p:sldId id="268" r:id="rId9"/>
    <p:sldId id="261" r:id="rId10"/>
    <p:sldId id="263" r:id="rId11"/>
    <p:sldId id="264" r:id="rId12"/>
    <p:sldId id="265" r:id="rId13"/>
    <p:sldId id="266" r:id="rId14"/>
    <p:sldId id="269" r:id="rId15"/>
    <p:sldId id="270" r:id="rId16"/>
    <p:sldId id="271" r:id="rId17"/>
    <p:sldId id="272" r:id="rId18"/>
    <p:sldId id="273" r:id="rId19"/>
    <p:sldId id="274" r:id="rId20"/>
    <p:sldId id="275" r:id="rId21"/>
    <p:sldId id="276" r:id="rId22"/>
    <p:sldId id="277" r:id="rId23"/>
    <p:sldId id="278" r:id="rId24"/>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706" autoAdjust="0"/>
    <p:restoredTop sz="94660"/>
  </p:normalViewPr>
  <p:slideViewPr>
    <p:cSldViewPr snapToGrid="0">
      <p:cViewPr varScale="1">
        <p:scale>
          <a:sx n="74" d="100"/>
          <a:sy n="74" d="100"/>
        </p:scale>
        <p:origin x="58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s-ES" smtClean="0"/>
              <a:t>Haga clic para modificar el estilo de título del patrón</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n-US" dirty="0"/>
          </a:p>
        </p:txBody>
      </p:sp>
      <p:sp>
        <p:nvSpPr>
          <p:cNvPr id="4" name="Date Placeholder 3"/>
          <p:cNvSpPr>
            <a:spLocks noGrp="1"/>
          </p:cNvSpPr>
          <p:nvPr>
            <p:ph type="dt" sz="half" idx="10"/>
          </p:nvPr>
        </p:nvSpPr>
        <p:spPr/>
        <p:txBody>
          <a:bodyPr/>
          <a:lstStyle/>
          <a:p>
            <a:fld id="{A98E9128-2A2A-4D7A-9F51-22C57D0056A9}" type="datetimeFigureOut">
              <a:rPr lang="es-CO" smtClean="0"/>
              <a:t>26/08/2021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2184601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26/08/2021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20492267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26/08/2021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3898390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26/08/2021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964568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26/08/2021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77319284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s-ES" smtClean="0"/>
              <a:t>Haga clic para modificar el estilo de título del patrón</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smtClean="0"/>
              <a:t>Haga clic para modificar el estilo de texto del patrón</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26/08/2021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23213331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98E9128-2A2A-4D7A-9F51-22C57D0056A9}" type="datetimeFigureOut">
              <a:rPr lang="es-CO" smtClean="0"/>
              <a:t>26/08/2021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3176301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s-ES" smtClean="0"/>
              <a:t>Haga clic para modificar el estilo de título del patrón</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98E9128-2A2A-4D7A-9F51-22C57D0056A9}" type="datetimeFigureOut">
              <a:rPr lang="es-CO" smtClean="0"/>
              <a:t>26/08/2021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11196918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s-ES" smtClean="0"/>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10"/>
          </p:nvPr>
        </p:nvSpPr>
        <p:spPr/>
        <p:txBody>
          <a:bodyPr/>
          <a:lstStyle/>
          <a:p>
            <a:fld id="{A98E9128-2A2A-4D7A-9F51-22C57D0056A9}" type="datetimeFigureOut">
              <a:rPr lang="es-CO" smtClean="0"/>
              <a:t>26/08/2021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26442356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Date Placeholder 3"/>
          <p:cNvSpPr>
            <a:spLocks noGrp="1"/>
          </p:cNvSpPr>
          <p:nvPr>
            <p:ph type="dt" sz="half" idx="10"/>
          </p:nvPr>
        </p:nvSpPr>
        <p:spPr/>
        <p:txBody>
          <a:bodyPr/>
          <a:lstStyle/>
          <a:p>
            <a:fld id="{A98E9128-2A2A-4D7A-9F51-22C57D0056A9}" type="datetimeFigureOut">
              <a:rPr lang="es-CO" smtClean="0"/>
              <a:t>26/08/2021</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20001631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smtClean="0"/>
              <a:t>Haga clic para modificar el estilo de título del patrón</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Date Placeholder 4"/>
          <p:cNvSpPr>
            <a:spLocks noGrp="1"/>
          </p:cNvSpPr>
          <p:nvPr>
            <p:ph type="dt" sz="half" idx="10"/>
          </p:nvPr>
        </p:nvSpPr>
        <p:spPr/>
        <p:txBody>
          <a:bodyPr/>
          <a:lstStyle/>
          <a:p>
            <a:fld id="{A98E9128-2A2A-4D7A-9F51-22C57D0056A9}" type="datetimeFigureOut">
              <a:rPr lang="es-CO" smtClean="0"/>
              <a:t>26/08/2021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90049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7" name="Date Placeholder 6"/>
          <p:cNvSpPr>
            <a:spLocks noGrp="1"/>
          </p:cNvSpPr>
          <p:nvPr>
            <p:ph type="dt" sz="half" idx="10"/>
          </p:nvPr>
        </p:nvSpPr>
        <p:spPr/>
        <p:txBody>
          <a:bodyPr/>
          <a:lstStyle/>
          <a:p>
            <a:fld id="{A98E9128-2A2A-4D7A-9F51-22C57D0056A9}" type="datetimeFigureOut">
              <a:rPr lang="es-CO" smtClean="0"/>
              <a:t>26/08/2021</a:t>
            </a:fld>
            <a:endParaRPr lang="es-CO"/>
          </a:p>
        </p:txBody>
      </p:sp>
      <p:sp>
        <p:nvSpPr>
          <p:cNvPr id="8" name="Footer Placeholder 7"/>
          <p:cNvSpPr>
            <a:spLocks noGrp="1"/>
          </p:cNvSpPr>
          <p:nvPr>
            <p:ph type="ftr" sz="quarter" idx="11"/>
          </p:nvPr>
        </p:nvSpPr>
        <p:spPr/>
        <p:txBody>
          <a:bodyPr/>
          <a:lstStyle/>
          <a:p>
            <a:endParaRPr lang="es-CO"/>
          </a:p>
        </p:txBody>
      </p:sp>
      <p:sp>
        <p:nvSpPr>
          <p:cNvPr id="9" name="Slide Number Placeholder 8"/>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191847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s-ES" smtClean="0"/>
              <a:t>Haga clic para modificar el estilo de título del patrón</a:t>
            </a:r>
            <a:endParaRPr lang="en-US" dirty="0"/>
          </a:p>
        </p:txBody>
      </p:sp>
      <p:sp>
        <p:nvSpPr>
          <p:cNvPr id="3" name="Date Placeholder 2"/>
          <p:cNvSpPr>
            <a:spLocks noGrp="1"/>
          </p:cNvSpPr>
          <p:nvPr>
            <p:ph type="dt" sz="half" idx="10"/>
          </p:nvPr>
        </p:nvSpPr>
        <p:spPr/>
        <p:txBody>
          <a:bodyPr/>
          <a:lstStyle/>
          <a:p>
            <a:fld id="{A98E9128-2A2A-4D7A-9F51-22C57D0056A9}" type="datetimeFigureOut">
              <a:rPr lang="es-CO" smtClean="0"/>
              <a:t>26/08/2021</a:t>
            </a:fld>
            <a:endParaRPr lang="es-CO"/>
          </a:p>
        </p:txBody>
      </p:sp>
      <p:sp>
        <p:nvSpPr>
          <p:cNvPr id="4" name="Footer Placeholder 3"/>
          <p:cNvSpPr>
            <a:spLocks noGrp="1"/>
          </p:cNvSpPr>
          <p:nvPr>
            <p:ph type="ftr" sz="quarter" idx="11"/>
          </p:nvPr>
        </p:nvSpPr>
        <p:spPr/>
        <p:txBody>
          <a:bodyPr/>
          <a:lstStyle/>
          <a:p>
            <a:endParaRPr lang="es-CO"/>
          </a:p>
        </p:txBody>
      </p:sp>
      <p:sp>
        <p:nvSpPr>
          <p:cNvPr id="5" name="Slide Number Placeholder 4"/>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623428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8E9128-2A2A-4D7A-9F51-22C57D0056A9}" type="datetimeFigureOut">
              <a:rPr lang="es-CO" smtClean="0"/>
              <a:t>26/08/2021</a:t>
            </a:fld>
            <a:endParaRPr lang="es-CO"/>
          </a:p>
        </p:txBody>
      </p:sp>
      <p:sp>
        <p:nvSpPr>
          <p:cNvPr id="3" name="Footer Placeholder 2"/>
          <p:cNvSpPr>
            <a:spLocks noGrp="1"/>
          </p:cNvSpPr>
          <p:nvPr>
            <p:ph type="ftr" sz="quarter" idx="11"/>
          </p:nvPr>
        </p:nvSpPr>
        <p:spPr/>
        <p:txBody>
          <a:bodyPr/>
          <a:lstStyle/>
          <a:p>
            <a:endParaRPr lang="es-CO"/>
          </a:p>
        </p:txBody>
      </p:sp>
      <p:sp>
        <p:nvSpPr>
          <p:cNvPr id="4" name="Slide Number Placeholder 3"/>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0810094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s-ES" smtClean="0"/>
              <a:t>Haga clic para modificar el estilo de título del patrón</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98E9128-2A2A-4D7A-9F51-22C57D0056A9}" type="datetimeFigureOut">
              <a:rPr lang="es-CO" smtClean="0"/>
              <a:t>26/08/2021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307052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s-ES" smtClean="0"/>
              <a:t>Haga clic para modificar el estilo de título del patrón</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smtClean="0"/>
              <a:t>Haga clic en el icono para agregar una imagen</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Date Placeholder 4"/>
          <p:cNvSpPr>
            <a:spLocks noGrp="1"/>
          </p:cNvSpPr>
          <p:nvPr>
            <p:ph type="dt" sz="half" idx="10"/>
          </p:nvPr>
        </p:nvSpPr>
        <p:spPr/>
        <p:txBody>
          <a:bodyPr/>
          <a:lstStyle/>
          <a:p>
            <a:fld id="{A98E9128-2A2A-4D7A-9F51-22C57D0056A9}" type="datetimeFigureOut">
              <a:rPr lang="es-CO" smtClean="0"/>
              <a:t>26/08/2021</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23A47C5F-F502-4EB1-8D4C-862FD521F21C}" type="slidenum">
              <a:rPr lang="es-CO" smtClean="0"/>
              <a:t>‹Nº›</a:t>
            </a:fld>
            <a:endParaRPr lang="es-CO"/>
          </a:p>
        </p:txBody>
      </p:sp>
    </p:spTree>
    <p:extLst>
      <p:ext uri="{BB962C8B-B14F-4D97-AF65-F5344CB8AC3E}">
        <p14:creationId xmlns:p14="http://schemas.microsoft.com/office/powerpoint/2010/main" val="3010622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s-ES" smtClean="0"/>
              <a:t>Haga clic para modificar el estilo de título del patrón</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98E9128-2A2A-4D7A-9F51-22C57D0056A9}" type="datetimeFigureOut">
              <a:rPr lang="es-CO" smtClean="0"/>
              <a:t>26/08/2021</a:t>
            </a:fld>
            <a:endParaRPr lang="es-CO"/>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s-CO"/>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23A47C5F-F502-4EB1-8D4C-862FD521F21C}" type="slidenum">
              <a:rPr lang="es-CO" smtClean="0"/>
              <a:t>‹Nº›</a:t>
            </a:fld>
            <a:endParaRPr lang="es-CO"/>
          </a:p>
        </p:txBody>
      </p:sp>
    </p:spTree>
    <p:extLst>
      <p:ext uri="{BB962C8B-B14F-4D97-AF65-F5344CB8AC3E}">
        <p14:creationId xmlns:p14="http://schemas.microsoft.com/office/powerpoint/2010/main" val="69281560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3.png"/></Relationships>
</file>

<file path=ppt/slides/_rels/slide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gif"/><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88642" y="515155"/>
            <a:ext cx="10637950" cy="4524315"/>
          </a:xfrm>
          <a:prstGeom prst="rect">
            <a:avLst/>
          </a:prstGeom>
          <a:noFill/>
        </p:spPr>
        <p:txBody>
          <a:bodyPr wrap="square" rtlCol="0">
            <a:spAutoFit/>
          </a:bodyPr>
          <a:lstStyle/>
          <a:p>
            <a:pPr algn="ctr"/>
            <a:endParaRPr lang="es-CO" sz="3600" dirty="0" smtClean="0"/>
          </a:p>
          <a:p>
            <a:pPr algn="ctr"/>
            <a:endParaRPr lang="es-CO" sz="3600" dirty="0"/>
          </a:p>
          <a:p>
            <a:pPr algn="ctr"/>
            <a:r>
              <a:rPr lang="es-CO" sz="3600" b="1" dirty="0" smtClean="0">
                <a:solidFill>
                  <a:srgbClr val="00B050"/>
                </a:solidFill>
              </a:rPr>
              <a:t>SISTEMAS OPERATIVOS</a:t>
            </a:r>
          </a:p>
          <a:p>
            <a:pPr algn="ctr"/>
            <a:endParaRPr lang="es-CO" sz="3600" b="1" dirty="0" smtClean="0">
              <a:solidFill>
                <a:srgbClr val="00B050"/>
              </a:solidFill>
            </a:endParaRPr>
          </a:p>
          <a:p>
            <a:pPr algn="ctr"/>
            <a:endParaRPr lang="es-CO" sz="3600" b="1" dirty="0">
              <a:solidFill>
                <a:srgbClr val="00B050"/>
              </a:solidFill>
            </a:endParaRPr>
          </a:p>
          <a:p>
            <a:pPr algn="ctr"/>
            <a:endParaRPr lang="es-CO" sz="3600" b="1" dirty="0" smtClean="0">
              <a:solidFill>
                <a:srgbClr val="00B050"/>
              </a:solidFill>
            </a:endParaRPr>
          </a:p>
          <a:p>
            <a:pPr algn="ctr"/>
            <a:r>
              <a:rPr lang="es-CO" sz="3600" b="1" dirty="0" smtClean="0">
                <a:solidFill>
                  <a:srgbClr val="00B050"/>
                </a:solidFill>
              </a:rPr>
              <a:t>UNIDAD 2</a:t>
            </a:r>
          </a:p>
          <a:p>
            <a:pPr algn="ctr"/>
            <a:r>
              <a:rPr lang="es-CO" sz="3600" b="1" dirty="0" smtClean="0">
                <a:solidFill>
                  <a:srgbClr val="00B050"/>
                </a:solidFill>
              </a:rPr>
              <a:t>ADMINISTRACION DE PROCESOS</a:t>
            </a:r>
            <a:endParaRPr lang="es-CO" sz="3600" b="1" dirty="0">
              <a:solidFill>
                <a:srgbClr val="00B050"/>
              </a:solidFill>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3028972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57139" y="222205"/>
            <a:ext cx="10759105" cy="4610636"/>
          </a:xfrm>
        </p:spPr>
        <p:txBody>
          <a:bodyPr>
            <a:normAutofit/>
          </a:bodyPr>
          <a:lstStyle/>
          <a:p>
            <a:pPr marL="0" indent="0">
              <a:buNone/>
            </a:pPr>
            <a:r>
              <a:rPr lang="es-CO" dirty="0" smtClean="0"/>
              <a:t>       </a:t>
            </a:r>
          </a:p>
          <a:p>
            <a:pPr marL="0" indent="0">
              <a:buNone/>
            </a:pPr>
            <a:r>
              <a:rPr lang="es-CO" dirty="0" smtClean="0"/>
              <a:t>       </a:t>
            </a:r>
            <a:r>
              <a:rPr lang="es-CO" sz="2000" dirty="0" smtClean="0">
                <a:solidFill>
                  <a:srgbClr val="00B050"/>
                </a:solidFill>
              </a:rPr>
              <a:t>El bloque de control de procesos (BCP)</a:t>
            </a:r>
          </a:p>
          <a:p>
            <a:pPr marL="0" indent="0">
              <a:buNone/>
            </a:pPr>
            <a:endParaRPr lang="es-CO" sz="2000" dirty="0">
              <a:solidFill>
                <a:srgbClr val="00B050"/>
              </a:solidFill>
              <a:latin typeface="+mj-lt"/>
              <a:ea typeface="+mj-ea"/>
              <a:cs typeface="+mj-cs"/>
            </a:endParaRPr>
          </a:p>
          <a:p>
            <a:pPr marL="0" indent="0">
              <a:buNone/>
            </a:pPr>
            <a:r>
              <a:rPr lang="es-CO" dirty="0" smtClean="0">
                <a:solidFill>
                  <a:schemeClr val="tx1"/>
                </a:solidFill>
                <a:latin typeface="+mj-lt"/>
                <a:ea typeface="+mj-ea"/>
                <a:cs typeface="+mj-cs"/>
              </a:rPr>
              <a:t>El BCP es una estructura de información básica que el S.O. mantiene sobre cada</a:t>
            </a:r>
          </a:p>
          <a:p>
            <a:pPr marL="0" indent="0">
              <a:buNone/>
            </a:pPr>
            <a:r>
              <a:rPr lang="es-CO" dirty="0" smtClean="0">
                <a:solidFill>
                  <a:schemeClr val="tx1"/>
                </a:solidFill>
                <a:latin typeface="+mj-lt"/>
                <a:ea typeface="+mj-ea"/>
                <a:cs typeface="+mj-cs"/>
              </a:rPr>
              <a:t>Proceso. Allí se encuentra principalmente la siguiente información:</a:t>
            </a:r>
          </a:p>
          <a:p>
            <a:pPr marL="0" indent="0">
              <a:buNone/>
            </a:pPr>
            <a:endParaRPr lang="es-CO" dirty="0" smtClean="0">
              <a:solidFill>
                <a:schemeClr val="tx1"/>
              </a:solidFill>
              <a:latin typeface="+mj-lt"/>
              <a:ea typeface="+mj-ea"/>
              <a:cs typeface="+mj-cs"/>
            </a:endParaRPr>
          </a:p>
          <a:p>
            <a:pPr marL="0" indent="0">
              <a:buNone/>
            </a:pPr>
            <a:endParaRPr lang="es-CO" sz="2000" dirty="0">
              <a:solidFill>
                <a:srgbClr val="00B050"/>
              </a:solidFill>
              <a:latin typeface="+mj-lt"/>
              <a:ea typeface="+mj-ea"/>
              <a:cs typeface="+mj-cs"/>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pic>
        <p:nvPicPr>
          <p:cNvPr id="7" name="Imagen 6"/>
          <p:cNvPicPr>
            <a:picLocks noChangeAspect="1"/>
          </p:cNvPicPr>
          <p:nvPr/>
        </p:nvPicPr>
        <p:blipFill>
          <a:blip r:embed="rId5"/>
          <a:stretch>
            <a:fillRect/>
          </a:stretch>
        </p:blipFill>
        <p:spPr>
          <a:xfrm>
            <a:off x="824249" y="2527523"/>
            <a:ext cx="9093880" cy="3181350"/>
          </a:xfrm>
          <a:prstGeom prst="rect">
            <a:avLst/>
          </a:prstGeom>
        </p:spPr>
      </p:pic>
    </p:spTree>
    <p:extLst>
      <p:ext uri="{BB962C8B-B14F-4D97-AF65-F5344CB8AC3E}">
        <p14:creationId xmlns:p14="http://schemas.microsoft.com/office/powerpoint/2010/main" val="25690650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1"/>
          <p:cNvSpPr>
            <a:spLocks noChangeArrowheads="1"/>
          </p:cNvSpPr>
          <p:nvPr/>
        </p:nvSpPr>
        <p:spPr bwMode="auto">
          <a:xfrm>
            <a:off x="772731" y="3225018"/>
            <a:ext cx="1020006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endParaRPr kumimoji="0" lang="es-CO" sz="1800" b="0" i="0" u="none" strike="noStrike" cap="none" normalizeH="0" baseline="0" dirty="0" smtClean="0">
              <a:ln>
                <a:noFill/>
              </a:ln>
              <a:solidFill>
                <a:schemeClr val="tx1"/>
              </a:solidFill>
              <a:effectLst/>
              <a:latin typeface="Arial" panose="020B0604020202020204" pitchFamily="34" charset="0"/>
            </a:endParaRP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4" name="Imagen 3"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pic>
        <p:nvPicPr>
          <p:cNvPr id="2" name="Imagen 1"/>
          <p:cNvPicPr>
            <a:picLocks noChangeAspect="1"/>
          </p:cNvPicPr>
          <p:nvPr/>
        </p:nvPicPr>
        <p:blipFill>
          <a:blip r:embed="rId5"/>
          <a:stretch>
            <a:fillRect/>
          </a:stretch>
        </p:blipFill>
        <p:spPr>
          <a:xfrm>
            <a:off x="1182641" y="737360"/>
            <a:ext cx="9380247" cy="3829328"/>
          </a:xfrm>
          <a:prstGeom prst="rect">
            <a:avLst/>
          </a:prstGeom>
        </p:spPr>
      </p:pic>
      <p:sp>
        <p:nvSpPr>
          <p:cNvPr id="7" name="CuadroTexto 6"/>
          <p:cNvSpPr txBox="1"/>
          <p:nvPr/>
        </p:nvSpPr>
        <p:spPr>
          <a:xfrm>
            <a:off x="2576905" y="4765182"/>
            <a:ext cx="9876965" cy="369332"/>
          </a:xfrm>
          <a:prstGeom prst="rect">
            <a:avLst/>
          </a:prstGeom>
          <a:noFill/>
        </p:spPr>
        <p:txBody>
          <a:bodyPr wrap="square" rtlCol="0">
            <a:spAutoFit/>
          </a:bodyPr>
          <a:lstStyle/>
          <a:p>
            <a:r>
              <a:rPr lang="es-CO" dirty="0" smtClean="0">
                <a:solidFill>
                  <a:srgbClr val="FF0000"/>
                </a:solidFill>
              </a:rPr>
              <a:t>Ver video: “Unidad 2 bloque de control de procesos”</a:t>
            </a:r>
            <a:endParaRPr lang="es-CO" dirty="0">
              <a:solidFill>
                <a:srgbClr val="FF0000"/>
              </a:solidFill>
            </a:endParaRPr>
          </a:p>
        </p:txBody>
      </p:sp>
    </p:spTree>
    <p:extLst>
      <p:ext uri="{BB962C8B-B14F-4D97-AF65-F5344CB8AC3E}">
        <p14:creationId xmlns:p14="http://schemas.microsoft.com/office/powerpoint/2010/main" val="20181094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78040" y="379115"/>
            <a:ext cx="8216721" cy="5663089"/>
          </a:xfrm>
          <a:prstGeom prst="rect">
            <a:avLst/>
          </a:prstGeom>
          <a:noFill/>
        </p:spPr>
        <p:txBody>
          <a:bodyPr wrap="square" rtlCol="0">
            <a:spAutoFit/>
          </a:bodyPr>
          <a:lstStyle/>
          <a:p>
            <a:r>
              <a:rPr lang="es-CO" sz="2000" b="1" dirty="0">
                <a:solidFill>
                  <a:srgbClr val="00B050"/>
                </a:solidFill>
              </a:rPr>
              <a:t>Planificación de </a:t>
            </a:r>
            <a:r>
              <a:rPr lang="es-CO" sz="2000" b="1" dirty="0" smtClean="0">
                <a:solidFill>
                  <a:srgbClr val="00B050"/>
                </a:solidFill>
              </a:rPr>
              <a:t>Procesos</a:t>
            </a:r>
            <a:r>
              <a:rPr lang="es-CO" b="1" dirty="0" smtClean="0">
                <a:solidFill>
                  <a:srgbClr val="00B050"/>
                </a:solidFill>
              </a:rPr>
              <a:t>:</a:t>
            </a:r>
            <a:endParaRPr lang="es-CO" dirty="0" smtClean="0">
              <a:solidFill>
                <a:srgbClr val="00B050"/>
              </a:solidFill>
            </a:endParaRPr>
          </a:p>
          <a:p>
            <a:endParaRPr lang="es-CO" dirty="0"/>
          </a:p>
          <a:p>
            <a:r>
              <a:rPr lang="es-CO" dirty="0" smtClean="0"/>
              <a:t>La planificación es el mecanismo por el cual el S.O. selecciona cual proceso </a:t>
            </a:r>
          </a:p>
          <a:p>
            <a:r>
              <a:rPr lang="es-CO" dirty="0" smtClean="0"/>
              <a:t>Ejecutar, cuanto tiempo de ejecución y cuando se le asignarán los recursos.</a:t>
            </a:r>
          </a:p>
          <a:p>
            <a:r>
              <a:rPr lang="es-CO" dirty="0" smtClean="0"/>
              <a:t>La planificación es esencial para el buen funcionamiento de un S.O.</a:t>
            </a:r>
          </a:p>
          <a:p>
            <a:r>
              <a:rPr lang="es-CO" dirty="0" smtClean="0"/>
              <a:t>La selección de un proceso se basa en algunos de los algoritmos de planificación. Los algoritmos de planificación son los que definen que políticas se va a seguir para que un proceso pase al estado de ejecución.</a:t>
            </a:r>
          </a:p>
          <a:p>
            <a:endParaRPr lang="es-CO" dirty="0"/>
          </a:p>
          <a:p>
            <a:r>
              <a:rPr lang="es-CO" dirty="0" smtClean="0"/>
              <a:t>Otro objetivo es optimizar el comportamiento del sistema, interesados especialmente en:</a:t>
            </a:r>
          </a:p>
          <a:p>
            <a:pPr marL="742950" lvl="1" indent="-285750">
              <a:buFont typeface="Wingdings" panose="05000000000000000000" pitchFamily="2" charset="2"/>
              <a:buChar char="ü"/>
            </a:pPr>
            <a:r>
              <a:rPr lang="es-CO" dirty="0" smtClean="0"/>
              <a:t>Reparto equitativo del procesador</a:t>
            </a:r>
          </a:p>
          <a:p>
            <a:pPr marL="742950" lvl="1" indent="-285750">
              <a:buFont typeface="Wingdings" panose="05000000000000000000" pitchFamily="2" charset="2"/>
              <a:buChar char="ü"/>
            </a:pPr>
            <a:r>
              <a:rPr lang="es-CO" dirty="0" smtClean="0"/>
              <a:t>Uso eficiente del procesador</a:t>
            </a:r>
          </a:p>
          <a:p>
            <a:pPr marL="742950" lvl="1" indent="-285750">
              <a:buFont typeface="Wingdings" panose="05000000000000000000" pitchFamily="2" charset="2"/>
              <a:buChar char="ü"/>
            </a:pPr>
            <a:r>
              <a:rPr lang="es-CO" dirty="0" smtClean="0"/>
              <a:t>Menor tiempo de respuesta</a:t>
            </a:r>
          </a:p>
          <a:p>
            <a:pPr marL="742950" lvl="1" indent="-285750">
              <a:buFont typeface="Wingdings" panose="05000000000000000000" pitchFamily="2" charset="2"/>
              <a:buChar char="ü"/>
            </a:pPr>
            <a:r>
              <a:rPr lang="es-CO" dirty="0" smtClean="0"/>
              <a:t>Menor tiempo de espera</a:t>
            </a:r>
          </a:p>
          <a:p>
            <a:pPr marL="742950" lvl="1" indent="-285750">
              <a:buFont typeface="Wingdings" panose="05000000000000000000" pitchFamily="2" charset="2"/>
              <a:buChar char="ü"/>
            </a:pPr>
            <a:r>
              <a:rPr lang="es-CO" dirty="0" smtClean="0"/>
              <a:t>Mayor numero de trabajos por unidad de tiempo</a:t>
            </a:r>
          </a:p>
          <a:p>
            <a:pPr marL="742950" lvl="1" indent="-285750">
              <a:buFont typeface="Wingdings" panose="05000000000000000000" pitchFamily="2" charset="2"/>
              <a:buChar char="ü"/>
            </a:pPr>
            <a:endParaRPr lang="es-CO" dirty="0"/>
          </a:p>
          <a:p>
            <a:r>
              <a:rPr lang="es-CO" dirty="0"/>
              <a:t>El sistema operativo cuenta con un módulo llamado </a:t>
            </a:r>
            <a:r>
              <a:rPr lang="es-CO" b="1" dirty="0"/>
              <a:t>planificador </a:t>
            </a:r>
            <a:r>
              <a:rPr lang="es-CO" dirty="0"/>
              <a:t>que se encarga de tomar los procesos en estado de "listo" para pasarlos a estado de "ejecución</a:t>
            </a:r>
            <a:r>
              <a:rPr lang="es-CO" dirty="0" smtClean="0"/>
              <a:t>". </a:t>
            </a:r>
            <a:r>
              <a:rPr lang="es-CO" dirty="0"/>
              <a:t>La planificación incluye varios niveles: </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814041260"/>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923330"/>
          </a:xfrm>
          <a:prstGeom prst="rect">
            <a:avLst/>
          </a:prstGeom>
          <a:noFill/>
        </p:spPr>
        <p:txBody>
          <a:bodyPr wrap="square" rtlCol="0">
            <a:spAutoFit/>
          </a:bodyPr>
          <a:lstStyle/>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pic>
        <p:nvPicPr>
          <p:cNvPr id="2" name="Imagen 1"/>
          <p:cNvPicPr>
            <a:picLocks noChangeAspect="1"/>
          </p:cNvPicPr>
          <p:nvPr/>
        </p:nvPicPr>
        <p:blipFill>
          <a:blip r:embed="rId5"/>
          <a:stretch>
            <a:fillRect/>
          </a:stretch>
        </p:blipFill>
        <p:spPr>
          <a:xfrm>
            <a:off x="1875581" y="490259"/>
            <a:ext cx="7248525" cy="2657475"/>
          </a:xfrm>
          <a:prstGeom prst="rect">
            <a:avLst/>
          </a:prstGeom>
        </p:spPr>
      </p:pic>
      <p:sp>
        <p:nvSpPr>
          <p:cNvPr id="7" name="Rectángulo 6"/>
          <p:cNvSpPr/>
          <p:nvPr/>
        </p:nvSpPr>
        <p:spPr>
          <a:xfrm>
            <a:off x="1095835" y="3487683"/>
            <a:ext cx="8808019" cy="1754326"/>
          </a:xfrm>
          <a:prstGeom prst="rect">
            <a:avLst/>
          </a:prstGeom>
        </p:spPr>
        <p:txBody>
          <a:bodyPr wrap="square">
            <a:spAutoFit/>
          </a:bodyPr>
          <a:lstStyle/>
          <a:p>
            <a:r>
              <a:rPr lang="es-CO" dirty="0">
                <a:solidFill>
                  <a:srgbClr val="000000"/>
                </a:solidFill>
                <a:latin typeface="Arial" panose="020B0604020202020204" pitchFamily="34" charset="0"/>
              </a:rPr>
              <a:t>Para realizar las funciones de planificación, el sistema operativo usa </a:t>
            </a:r>
            <a:r>
              <a:rPr lang="es-CO" b="1" dirty="0">
                <a:solidFill>
                  <a:srgbClr val="000000"/>
                </a:solidFill>
                <a:latin typeface="Arial" panose="020B0604020202020204" pitchFamily="34" charset="0"/>
              </a:rPr>
              <a:t>colas de procesos </a:t>
            </a:r>
            <a:r>
              <a:rPr lang="es-CO" dirty="0">
                <a:solidFill>
                  <a:srgbClr val="000000"/>
                </a:solidFill>
                <a:latin typeface="Arial" panose="020B0604020202020204" pitchFamily="34" charset="0"/>
              </a:rPr>
              <a:t>organizadas por prioridad y tipo. De esta manera se facilita la búsqueda del proceso a planificar. </a:t>
            </a:r>
            <a:endParaRPr lang="es-CO" dirty="0" smtClean="0">
              <a:solidFill>
                <a:srgbClr val="000000"/>
              </a:solidFill>
              <a:latin typeface="Arial" panose="020B0604020202020204" pitchFamily="34" charset="0"/>
            </a:endParaRPr>
          </a:p>
          <a:p>
            <a:endParaRPr lang="es-CO" dirty="0">
              <a:solidFill>
                <a:srgbClr val="000000"/>
              </a:solidFill>
              <a:latin typeface="Arial" panose="020B0604020202020204" pitchFamily="34" charset="0"/>
            </a:endParaRPr>
          </a:p>
          <a:p>
            <a:endParaRPr lang="es-CO" dirty="0" smtClean="0">
              <a:solidFill>
                <a:srgbClr val="000000"/>
              </a:solidFill>
              <a:latin typeface="Arial" panose="020B0604020202020204" pitchFamily="34" charset="0"/>
            </a:endParaRPr>
          </a:p>
          <a:p>
            <a:pPr algn="ctr"/>
            <a:r>
              <a:rPr lang="es-CO" dirty="0" smtClean="0">
                <a:solidFill>
                  <a:srgbClr val="FF0000"/>
                </a:solidFill>
                <a:latin typeface="Arial" panose="020B0604020202020204" pitchFamily="34" charset="0"/>
              </a:rPr>
              <a:t>Ver video “Unidad 2 planificación de procesos1</a:t>
            </a:r>
            <a:endParaRPr lang="es-CO" dirty="0">
              <a:solidFill>
                <a:srgbClr val="FF0000"/>
              </a:solidFill>
            </a:endParaRPr>
          </a:p>
        </p:txBody>
      </p:sp>
    </p:spTree>
    <p:extLst>
      <p:ext uri="{BB962C8B-B14F-4D97-AF65-F5344CB8AC3E}">
        <p14:creationId xmlns:p14="http://schemas.microsoft.com/office/powerpoint/2010/main" val="47948344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923330"/>
          </a:xfrm>
          <a:prstGeom prst="rect">
            <a:avLst/>
          </a:prstGeom>
          <a:noFill/>
        </p:spPr>
        <p:txBody>
          <a:bodyPr wrap="square" rtlCol="0">
            <a:spAutoFit/>
          </a:bodyPr>
          <a:lstStyle/>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9" name="Rectángulo 8"/>
          <p:cNvSpPr/>
          <p:nvPr/>
        </p:nvSpPr>
        <p:spPr>
          <a:xfrm>
            <a:off x="1554051" y="359464"/>
            <a:ext cx="6096000" cy="707886"/>
          </a:xfrm>
          <a:prstGeom prst="rect">
            <a:avLst/>
          </a:prstGeom>
        </p:spPr>
        <p:txBody>
          <a:bodyPr>
            <a:spAutoFit/>
          </a:bodyPr>
          <a:lstStyle/>
          <a:p>
            <a:r>
              <a:rPr lang="es-CO" sz="2000" b="1" dirty="0">
                <a:solidFill>
                  <a:srgbClr val="00B050"/>
                </a:solidFill>
                <a:latin typeface="Arial" panose="020B0604020202020204" pitchFamily="34" charset="0"/>
              </a:rPr>
              <a:t>Algoritmos de </a:t>
            </a:r>
            <a:r>
              <a:rPr lang="es-CO" sz="2000" b="1" dirty="0" smtClean="0">
                <a:solidFill>
                  <a:srgbClr val="00B050"/>
                </a:solidFill>
                <a:latin typeface="Arial" panose="020B0604020202020204" pitchFamily="34" charset="0"/>
              </a:rPr>
              <a:t>Planificación</a:t>
            </a:r>
          </a:p>
          <a:p>
            <a:r>
              <a:rPr lang="es-CO" sz="2000" b="1" dirty="0" smtClean="0">
                <a:solidFill>
                  <a:srgbClr val="00B050"/>
                </a:solidFill>
                <a:latin typeface="Arial" panose="020B0604020202020204" pitchFamily="34" charset="0"/>
              </a:rPr>
              <a:t> </a:t>
            </a:r>
            <a:r>
              <a:rPr lang="es-CO" dirty="0" smtClean="0">
                <a:solidFill>
                  <a:srgbClr val="000000"/>
                </a:solidFill>
                <a:latin typeface="Arial" panose="020B0604020202020204" pitchFamily="34" charset="0"/>
              </a:rPr>
              <a:t>Los </a:t>
            </a:r>
            <a:r>
              <a:rPr lang="es-CO" dirty="0">
                <a:solidFill>
                  <a:srgbClr val="000000"/>
                </a:solidFill>
                <a:latin typeface="Arial" panose="020B0604020202020204" pitchFamily="34" charset="0"/>
              </a:rPr>
              <a:t>algoritmos de planificación más comunes son: </a:t>
            </a:r>
            <a:endParaRPr lang="es-CO" dirty="0"/>
          </a:p>
        </p:txBody>
      </p:sp>
      <p:pic>
        <p:nvPicPr>
          <p:cNvPr id="10" name="Imagen 9"/>
          <p:cNvPicPr>
            <a:picLocks noChangeAspect="1"/>
          </p:cNvPicPr>
          <p:nvPr/>
        </p:nvPicPr>
        <p:blipFill>
          <a:blip r:embed="rId5"/>
          <a:stretch>
            <a:fillRect/>
          </a:stretch>
        </p:blipFill>
        <p:spPr>
          <a:xfrm>
            <a:off x="1289966" y="1167279"/>
            <a:ext cx="8143875" cy="2076450"/>
          </a:xfrm>
          <a:prstGeom prst="rect">
            <a:avLst/>
          </a:prstGeom>
        </p:spPr>
      </p:pic>
      <p:pic>
        <p:nvPicPr>
          <p:cNvPr id="13" name="Imagen 12"/>
          <p:cNvPicPr>
            <a:picLocks noChangeAspect="1"/>
          </p:cNvPicPr>
          <p:nvPr/>
        </p:nvPicPr>
        <p:blipFill>
          <a:blip r:embed="rId6"/>
          <a:stretch>
            <a:fillRect/>
          </a:stretch>
        </p:blipFill>
        <p:spPr>
          <a:xfrm>
            <a:off x="1280441" y="3205629"/>
            <a:ext cx="8153400" cy="3343275"/>
          </a:xfrm>
          <a:prstGeom prst="rect">
            <a:avLst/>
          </a:prstGeom>
        </p:spPr>
      </p:pic>
    </p:spTree>
    <p:extLst>
      <p:ext uri="{BB962C8B-B14F-4D97-AF65-F5344CB8AC3E}">
        <p14:creationId xmlns:p14="http://schemas.microsoft.com/office/powerpoint/2010/main" val="334519732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923330"/>
          </a:xfrm>
          <a:prstGeom prst="rect">
            <a:avLst/>
          </a:prstGeom>
          <a:noFill/>
        </p:spPr>
        <p:txBody>
          <a:bodyPr wrap="square" rtlCol="0">
            <a:spAutoFit/>
          </a:bodyPr>
          <a:lstStyle/>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pic>
        <p:nvPicPr>
          <p:cNvPr id="2" name="Imagen 1"/>
          <p:cNvPicPr>
            <a:picLocks noChangeAspect="1"/>
          </p:cNvPicPr>
          <p:nvPr/>
        </p:nvPicPr>
        <p:blipFill>
          <a:blip r:embed="rId5"/>
          <a:stretch>
            <a:fillRect/>
          </a:stretch>
        </p:blipFill>
        <p:spPr>
          <a:xfrm>
            <a:off x="1293320" y="1030032"/>
            <a:ext cx="8162925" cy="4838700"/>
          </a:xfrm>
          <a:prstGeom prst="rect">
            <a:avLst/>
          </a:prstGeom>
        </p:spPr>
      </p:pic>
    </p:spTree>
    <p:extLst>
      <p:ext uri="{BB962C8B-B14F-4D97-AF65-F5344CB8AC3E}">
        <p14:creationId xmlns:p14="http://schemas.microsoft.com/office/powerpoint/2010/main" val="366500260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923330"/>
          </a:xfrm>
          <a:prstGeom prst="rect">
            <a:avLst/>
          </a:prstGeom>
          <a:noFill/>
        </p:spPr>
        <p:txBody>
          <a:bodyPr wrap="square" rtlCol="0">
            <a:spAutoFit/>
          </a:bodyPr>
          <a:lstStyle/>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2" name="Rectángulo 1"/>
          <p:cNvSpPr/>
          <p:nvPr/>
        </p:nvSpPr>
        <p:spPr>
          <a:xfrm>
            <a:off x="1095835" y="1080333"/>
            <a:ext cx="8886422" cy="1477328"/>
          </a:xfrm>
          <a:prstGeom prst="rect">
            <a:avLst/>
          </a:prstGeom>
        </p:spPr>
        <p:txBody>
          <a:bodyPr wrap="square">
            <a:spAutoFit/>
          </a:bodyPr>
          <a:lstStyle/>
          <a:p>
            <a:r>
              <a:rPr lang="es-CO" dirty="0">
                <a:solidFill>
                  <a:srgbClr val="000000"/>
                </a:solidFill>
                <a:latin typeface="Arial" panose="020B0604020202020204" pitchFamily="34" charset="0"/>
              </a:rPr>
              <a:t>La planificación puede ser con expulsión o sin ella. En un </a:t>
            </a:r>
            <a:r>
              <a:rPr lang="es-CO" b="1" dirty="0">
                <a:solidFill>
                  <a:srgbClr val="000000"/>
                </a:solidFill>
                <a:latin typeface="Arial" panose="020B0604020202020204" pitchFamily="34" charset="0"/>
              </a:rPr>
              <a:t>sistema sin expulsión </a:t>
            </a:r>
            <a:r>
              <a:rPr lang="es-CO" dirty="0">
                <a:solidFill>
                  <a:srgbClr val="000000"/>
                </a:solidFill>
                <a:latin typeface="Arial" panose="020B0604020202020204" pitchFamily="34" charset="0"/>
              </a:rPr>
              <a:t>un proceso conserva el procesador mientras lo desee, pero tiene como inconveniente que un proceso puede monopolizar el procesador. En un </a:t>
            </a:r>
            <a:r>
              <a:rPr lang="es-CO" b="1" dirty="0">
                <a:solidFill>
                  <a:srgbClr val="000000"/>
                </a:solidFill>
                <a:latin typeface="Arial" panose="020B0604020202020204" pitchFamily="34" charset="0"/>
              </a:rPr>
              <a:t>sistema con expulsión </a:t>
            </a:r>
            <a:r>
              <a:rPr lang="es-CO" dirty="0">
                <a:solidFill>
                  <a:srgbClr val="000000"/>
                </a:solidFill>
                <a:latin typeface="Arial" panose="020B0604020202020204" pitchFamily="34" charset="0"/>
              </a:rPr>
              <a:t>el sistema operativo puede quitar a un proceso del estado de ejecución aunque éste no lo solicite. </a:t>
            </a:r>
            <a:endParaRPr lang="es-CO" dirty="0"/>
          </a:p>
        </p:txBody>
      </p:sp>
    </p:spTree>
    <p:extLst>
      <p:ext uri="{BB962C8B-B14F-4D97-AF65-F5344CB8AC3E}">
        <p14:creationId xmlns:p14="http://schemas.microsoft.com/office/powerpoint/2010/main" val="338640915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283698" y="1115096"/>
            <a:ext cx="7812244" cy="2308324"/>
          </a:xfrm>
          <a:prstGeom prst="rect">
            <a:avLst/>
          </a:prstGeom>
          <a:noFill/>
        </p:spPr>
        <p:txBody>
          <a:bodyPr wrap="square" rtlCol="0">
            <a:spAutoFit/>
          </a:bodyPr>
          <a:lstStyle/>
          <a:p>
            <a:pPr algn="just"/>
            <a:r>
              <a:rPr lang="es-CO" dirty="0"/>
              <a:t>Los sistemas operativos tienen la necesidad de notificar ciertos eventos a los procesos. Esta labor se hace por medio de señales y excepciones</a:t>
            </a:r>
            <a:r>
              <a:rPr lang="es-CO" dirty="0" smtClean="0"/>
              <a:t>.</a:t>
            </a:r>
          </a:p>
          <a:p>
            <a:pPr marL="285750" indent="-285750" algn="just">
              <a:buFont typeface="Wingdings" panose="05000000000000000000" pitchFamily="2" charset="2"/>
              <a:buChar char="Ø"/>
            </a:pPr>
            <a:r>
              <a:rPr lang="es-CO" dirty="0" smtClean="0"/>
              <a:t>Las </a:t>
            </a:r>
            <a:r>
              <a:rPr lang="es-CO" dirty="0"/>
              <a:t>señales son usadas en sistemas </a:t>
            </a:r>
            <a:r>
              <a:rPr lang="es-CO" dirty="0" smtClean="0"/>
              <a:t>POSIX</a:t>
            </a:r>
          </a:p>
          <a:p>
            <a:pPr marL="285750" indent="-285750" algn="just">
              <a:buFont typeface="Wingdings" panose="05000000000000000000" pitchFamily="2" charset="2"/>
              <a:buChar char="Ø"/>
            </a:pPr>
            <a:r>
              <a:rPr lang="es-CO" dirty="0" smtClean="0"/>
              <a:t>y </a:t>
            </a:r>
            <a:r>
              <a:rPr lang="es-CO" dirty="0"/>
              <a:t>las excepciones en sistemas Windows NT</a:t>
            </a:r>
            <a:r>
              <a:rPr lang="es-CO" dirty="0" smtClean="0"/>
              <a:t>.</a:t>
            </a:r>
          </a:p>
          <a:p>
            <a:pPr algn="just"/>
            <a:endParaRPr lang="es-CO" dirty="0" smtClean="0"/>
          </a:p>
          <a:p>
            <a:pPr algn="just"/>
            <a:r>
              <a:rPr lang="es-CO" dirty="0" smtClean="0"/>
              <a:t>Frente </a:t>
            </a:r>
            <a:r>
              <a:rPr lang="es-CO" dirty="0"/>
              <a:t>a un proceso, las señales y las excepciones tienen el mismo comportamiento. Los procesos pueden peticiones notificaciones a plazos determinados, labor que se hace por medio del uso de temporizadores. </a:t>
            </a:r>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2211" y="215777"/>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2" name="Rectángulo 1"/>
          <p:cNvSpPr/>
          <p:nvPr/>
        </p:nvSpPr>
        <p:spPr>
          <a:xfrm>
            <a:off x="2818706" y="503234"/>
            <a:ext cx="4442242" cy="369332"/>
          </a:xfrm>
          <a:prstGeom prst="rect">
            <a:avLst/>
          </a:prstGeom>
        </p:spPr>
        <p:txBody>
          <a:bodyPr wrap="none">
            <a:spAutoFit/>
          </a:bodyPr>
          <a:lstStyle/>
          <a:p>
            <a:r>
              <a:rPr lang="es-CO" b="1" dirty="0" smtClean="0">
                <a:solidFill>
                  <a:srgbClr val="00B050"/>
                </a:solidFill>
              </a:rPr>
              <a:t>Señales excepciones y temporizadores:</a:t>
            </a:r>
            <a:endParaRPr lang="es-CO" dirty="0">
              <a:solidFill>
                <a:srgbClr val="00B050"/>
              </a:solidFill>
            </a:endParaRPr>
          </a:p>
        </p:txBody>
      </p:sp>
      <p:sp>
        <p:nvSpPr>
          <p:cNvPr id="7" name="Rectángulo 6"/>
          <p:cNvSpPr/>
          <p:nvPr/>
        </p:nvSpPr>
        <p:spPr>
          <a:xfrm>
            <a:off x="1402760" y="3539149"/>
            <a:ext cx="7693181" cy="2031325"/>
          </a:xfrm>
          <a:prstGeom prst="rect">
            <a:avLst/>
          </a:prstGeom>
        </p:spPr>
        <p:txBody>
          <a:bodyPr wrap="square">
            <a:spAutoFit/>
          </a:bodyPr>
          <a:lstStyle/>
          <a:p>
            <a:pPr algn="just"/>
            <a:r>
              <a:rPr lang="es-CO" b="1" dirty="0" smtClean="0">
                <a:solidFill>
                  <a:srgbClr val="00B050"/>
                </a:solidFill>
              </a:rPr>
              <a:t>Señales:</a:t>
            </a:r>
            <a:endParaRPr lang="es-CO" b="1" dirty="0">
              <a:solidFill>
                <a:srgbClr val="00B050"/>
              </a:solidFill>
            </a:endParaRPr>
          </a:p>
          <a:p>
            <a:pPr algn="just"/>
            <a:r>
              <a:rPr lang="es-CO" dirty="0" smtClean="0">
                <a:solidFill>
                  <a:srgbClr val="000000"/>
                </a:solidFill>
                <a:latin typeface="Arial" panose="020B0604020202020204" pitchFamily="34" charset="0"/>
              </a:rPr>
              <a:t>Las </a:t>
            </a:r>
            <a:r>
              <a:rPr lang="es-CO" dirty="0">
                <a:solidFill>
                  <a:srgbClr val="000000"/>
                </a:solidFill>
                <a:latin typeface="Arial" panose="020B0604020202020204" pitchFamily="34" charset="0"/>
              </a:rPr>
              <a:t>señales son interrupciones a un proceso provocadas por el sistema operativo u otro proceso y pueden ser de los siguientes tipos: </a:t>
            </a:r>
          </a:p>
          <a:p>
            <a:pPr algn="just"/>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Excepciones de hardware. </a:t>
            </a:r>
          </a:p>
          <a:p>
            <a:pPr algn="just"/>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Comunicación. </a:t>
            </a:r>
          </a:p>
          <a:p>
            <a:pPr algn="just"/>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E/S asíncrona. </a:t>
            </a:r>
          </a:p>
          <a:p>
            <a:pPr algn="just"/>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Activada por otro proceso. </a:t>
            </a:r>
          </a:p>
        </p:txBody>
      </p:sp>
    </p:spTree>
    <p:extLst>
      <p:ext uri="{BB962C8B-B14F-4D97-AF65-F5344CB8AC3E}">
        <p14:creationId xmlns:p14="http://schemas.microsoft.com/office/powerpoint/2010/main" val="111410440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923330"/>
          </a:xfrm>
          <a:prstGeom prst="rect">
            <a:avLst/>
          </a:prstGeom>
          <a:noFill/>
        </p:spPr>
        <p:txBody>
          <a:bodyPr wrap="square" rtlCol="0">
            <a:spAutoFit/>
          </a:bodyPr>
          <a:lstStyle/>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2" name="Rectángulo 1"/>
          <p:cNvSpPr/>
          <p:nvPr/>
        </p:nvSpPr>
        <p:spPr>
          <a:xfrm>
            <a:off x="1254642" y="752868"/>
            <a:ext cx="8973879" cy="3970318"/>
          </a:xfrm>
          <a:prstGeom prst="rect">
            <a:avLst/>
          </a:prstGeom>
        </p:spPr>
        <p:txBody>
          <a:bodyPr wrap="square">
            <a:spAutoFit/>
          </a:bodyPr>
          <a:lstStyle/>
          <a:p>
            <a:pPr algn="just"/>
            <a:r>
              <a:rPr lang="es-CO" dirty="0">
                <a:solidFill>
                  <a:srgbClr val="000000"/>
                </a:solidFill>
                <a:latin typeface="Arial" panose="020B0604020202020204" pitchFamily="34" charset="0"/>
              </a:rPr>
              <a:t>Las señales causan el siguiente efecto sobre el proceso: </a:t>
            </a:r>
            <a:endParaRPr lang="es-CO" dirty="0" smtClean="0">
              <a:solidFill>
                <a:srgbClr val="000000"/>
              </a:solidFill>
              <a:latin typeface="Arial" panose="020B0604020202020204" pitchFamily="34" charset="0"/>
            </a:endParaRPr>
          </a:p>
          <a:p>
            <a:pPr algn="just"/>
            <a:endParaRPr lang="es-CO" dirty="0">
              <a:solidFill>
                <a:srgbClr val="000000"/>
              </a:solidFill>
              <a:latin typeface="Arial" panose="020B0604020202020204" pitchFamily="34" charset="0"/>
            </a:endParaRPr>
          </a:p>
          <a:p>
            <a:pPr marL="285750" indent="-285750" algn="just">
              <a:buFont typeface="Wingdings" panose="05000000000000000000" pitchFamily="2" charset="2"/>
              <a:buChar char="Ø"/>
            </a:pPr>
            <a:r>
              <a:rPr lang="es-CO" dirty="0" smtClean="0">
                <a:solidFill>
                  <a:srgbClr val="000000"/>
                </a:solidFill>
                <a:latin typeface="Arial" panose="020B0604020202020204" pitchFamily="34" charset="0"/>
              </a:rPr>
              <a:t>El </a:t>
            </a:r>
            <a:r>
              <a:rPr lang="es-CO" dirty="0">
                <a:solidFill>
                  <a:srgbClr val="000000"/>
                </a:solidFill>
                <a:latin typeface="Arial" panose="020B0604020202020204" pitchFamily="34" charset="0"/>
              </a:rPr>
              <a:t>proceso detiene su ejecución en la instrucción de máquina siendo actualmente ejecutada. </a:t>
            </a:r>
          </a:p>
          <a:p>
            <a:pPr marL="285750" indent="-285750" algn="just">
              <a:buFont typeface="Wingdings" panose="05000000000000000000" pitchFamily="2" charset="2"/>
              <a:buChar char="Ø"/>
            </a:pPr>
            <a:r>
              <a:rPr lang="es-CO" dirty="0" smtClean="0">
                <a:solidFill>
                  <a:srgbClr val="000000"/>
                </a:solidFill>
                <a:latin typeface="Arial" panose="020B0604020202020204" pitchFamily="34" charset="0"/>
              </a:rPr>
              <a:t>Ejecuta </a:t>
            </a:r>
            <a:r>
              <a:rPr lang="es-CO" dirty="0">
                <a:solidFill>
                  <a:srgbClr val="000000"/>
                </a:solidFill>
                <a:latin typeface="Arial" panose="020B0604020202020204" pitchFamily="34" charset="0"/>
              </a:rPr>
              <a:t>una rutina para tratamiento de la señal, código que ha formar parte del propio proceso. </a:t>
            </a:r>
          </a:p>
          <a:p>
            <a:pPr marL="285750" indent="-285750" algn="just">
              <a:buFont typeface="Wingdings" panose="05000000000000000000" pitchFamily="2" charset="2"/>
              <a:buChar char="Ø"/>
            </a:pPr>
            <a:r>
              <a:rPr lang="es-CO" dirty="0" smtClean="0">
                <a:solidFill>
                  <a:srgbClr val="000000"/>
                </a:solidFill>
                <a:latin typeface="Arial" panose="020B0604020202020204" pitchFamily="34" charset="0"/>
              </a:rPr>
              <a:t>Sigue </a:t>
            </a:r>
            <a:r>
              <a:rPr lang="es-CO" dirty="0">
                <a:solidFill>
                  <a:srgbClr val="000000"/>
                </a:solidFill>
                <a:latin typeface="Arial" panose="020B0604020202020204" pitchFamily="34" charset="0"/>
              </a:rPr>
              <a:t>la ejecución del proceso en la ejecución donde fue interrumpido. </a:t>
            </a:r>
          </a:p>
          <a:p>
            <a:pPr algn="just"/>
            <a:endParaRPr lang="es-CO" dirty="0">
              <a:solidFill>
                <a:srgbClr val="000000"/>
              </a:solidFill>
              <a:latin typeface="Arial" panose="020B0604020202020204" pitchFamily="34" charset="0"/>
            </a:endParaRPr>
          </a:p>
          <a:p>
            <a:pPr algn="just"/>
            <a:r>
              <a:rPr lang="es-CO" dirty="0">
                <a:solidFill>
                  <a:srgbClr val="000000"/>
                </a:solidFill>
                <a:latin typeface="Arial" panose="020B0604020202020204" pitchFamily="34" charset="0"/>
              </a:rPr>
              <a:t>Un proceso puede enviar señales a otros procesos siempre y cuando sean del mismo usuario. Un proceso del </a:t>
            </a:r>
            <a:r>
              <a:rPr lang="es-CO" dirty="0" err="1">
                <a:solidFill>
                  <a:srgbClr val="000000"/>
                </a:solidFill>
                <a:latin typeface="Arial" panose="020B0604020202020204" pitchFamily="34" charset="0"/>
              </a:rPr>
              <a:t>superusuario</a:t>
            </a:r>
            <a:r>
              <a:rPr lang="es-CO" dirty="0">
                <a:solidFill>
                  <a:srgbClr val="000000"/>
                </a:solidFill>
                <a:latin typeface="Arial" panose="020B0604020202020204" pitchFamily="34" charset="0"/>
              </a:rPr>
              <a:t> sí puede enviar señales a otros procesos de otros </a:t>
            </a:r>
            <a:r>
              <a:rPr lang="es-CO" dirty="0" err="1" smtClean="0">
                <a:solidFill>
                  <a:srgbClr val="000000"/>
                </a:solidFill>
                <a:latin typeface="Arial" panose="020B0604020202020204" pitchFamily="34" charset="0"/>
              </a:rPr>
              <a:t>usuarios.f</a:t>
            </a:r>
            <a:endParaRPr lang="es-CO" dirty="0" smtClean="0">
              <a:solidFill>
                <a:srgbClr val="000000"/>
              </a:solidFill>
              <a:latin typeface="Arial" panose="020B0604020202020204" pitchFamily="34" charset="0"/>
            </a:endParaRPr>
          </a:p>
          <a:p>
            <a:pPr algn="ctr"/>
            <a:endParaRPr lang="es-CO" dirty="0" smtClean="0">
              <a:solidFill>
                <a:srgbClr val="000000"/>
              </a:solidFill>
              <a:latin typeface="Arial" panose="020B0604020202020204" pitchFamily="34" charset="0"/>
            </a:endParaRPr>
          </a:p>
          <a:p>
            <a:r>
              <a:rPr lang="es-CO" dirty="0" smtClean="0">
                <a:solidFill>
                  <a:srgbClr val="FF0000"/>
                </a:solidFill>
                <a:latin typeface="Arial" panose="020B0604020202020204" pitchFamily="34" charset="0"/>
              </a:rPr>
              <a:t>Ver </a:t>
            </a:r>
            <a:r>
              <a:rPr lang="es-CO" dirty="0">
                <a:solidFill>
                  <a:srgbClr val="FF0000"/>
                </a:solidFill>
                <a:latin typeface="Arial" panose="020B0604020202020204" pitchFamily="34" charset="0"/>
              </a:rPr>
              <a:t>video: Unidad2 Comunicación entre procesos (condiciones de </a:t>
            </a:r>
            <a:r>
              <a:rPr lang="es-CO" dirty="0" smtClean="0">
                <a:solidFill>
                  <a:srgbClr val="FF0000"/>
                </a:solidFill>
                <a:latin typeface="Arial" panose="020B0604020202020204" pitchFamily="34" charset="0"/>
              </a:rPr>
              <a:t>carrera)</a:t>
            </a:r>
            <a:endParaRPr lang="es-CO" dirty="0" smtClean="0">
              <a:solidFill>
                <a:srgbClr val="FF0000"/>
              </a:solidFill>
            </a:endParaRPr>
          </a:p>
          <a:p>
            <a:r>
              <a:rPr lang="es-CO" dirty="0" smtClean="0">
                <a:solidFill>
                  <a:srgbClr val="FF0000"/>
                </a:solidFill>
                <a:latin typeface="Arial" panose="020B0604020202020204" pitchFamily="34" charset="0"/>
              </a:rPr>
              <a:t>Ver tema: Unidad2 </a:t>
            </a:r>
            <a:r>
              <a:rPr lang="es-CO" dirty="0" err="1" smtClean="0">
                <a:solidFill>
                  <a:srgbClr val="FF0000"/>
                </a:solidFill>
                <a:latin typeface="Arial" panose="020B0604020202020204" pitchFamily="34" charset="0"/>
              </a:rPr>
              <a:t>señales.pdj</a:t>
            </a:r>
            <a:endParaRPr lang="es-CO" dirty="0" smtClean="0">
              <a:solidFill>
                <a:srgbClr val="FF0000"/>
              </a:solidFill>
              <a:latin typeface="Arial" panose="020B0604020202020204" pitchFamily="34" charset="0"/>
            </a:endParaRPr>
          </a:p>
        </p:txBody>
      </p:sp>
    </p:spTree>
    <p:extLst>
      <p:ext uri="{BB962C8B-B14F-4D97-AF65-F5344CB8AC3E}">
        <p14:creationId xmlns:p14="http://schemas.microsoft.com/office/powerpoint/2010/main" val="24366080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923330"/>
          </a:xfrm>
          <a:prstGeom prst="rect">
            <a:avLst/>
          </a:prstGeom>
          <a:noFill/>
        </p:spPr>
        <p:txBody>
          <a:bodyPr wrap="square" rtlCol="0">
            <a:spAutoFit/>
          </a:bodyPr>
          <a:lstStyle/>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2" name="Rectángulo 1"/>
          <p:cNvSpPr/>
          <p:nvPr/>
        </p:nvSpPr>
        <p:spPr>
          <a:xfrm>
            <a:off x="1095835" y="222205"/>
            <a:ext cx="9452344" cy="3416320"/>
          </a:xfrm>
          <a:prstGeom prst="rect">
            <a:avLst/>
          </a:prstGeom>
        </p:spPr>
        <p:txBody>
          <a:bodyPr wrap="square">
            <a:spAutoFit/>
          </a:bodyPr>
          <a:lstStyle/>
          <a:p>
            <a:endParaRPr lang="es-CO" b="1" dirty="0" smtClean="0">
              <a:solidFill>
                <a:srgbClr val="00B050"/>
              </a:solidFill>
              <a:latin typeface="Arial" panose="020B0604020202020204" pitchFamily="34" charset="0"/>
            </a:endParaRPr>
          </a:p>
          <a:p>
            <a:r>
              <a:rPr lang="es-CO" b="1" dirty="0" smtClean="0">
                <a:solidFill>
                  <a:srgbClr val="00B050"/>
                </a:solidFill>
                <a:latin typeface="Arial" panose="020B0604020202020204" pitchFamily="34" charset="0"/>
              </a:rPr>
              <a:t>Excepciones:</a:t>
            </a:r>
          </a:p>
          <a:p>
            <a:endParaRPr lang="es-CO" dirty="0">
              <a:solidFill>
                <a:srgbClr val="00B050"/>
              </a:solidFill>
              <a:latin typeface="Arial" panose="020B0604020202020204" pitchFamily="34" charset="0"/>
            </a:endParaRPr>
          </a:p>
          <a:p>
            <a:r>
              <a:rPr lang="es-CO" dirty="0">
                <a:solidFill>
                  <a:srgbClr val="000000"/>
                </a:solidFill>
                <a:latin typeface="Arial" panose="020B0604020202020204" pitchFamily="34" charset="0"/>
              </a:rPr>
              <a:t>Una excepción </a:t>
            </a:r>
            <a:r>
              <a:rPr lang="es-CO" dirty="0" smtClean="0">
                <a:solidFill>
                  <a:srgbClr val="000000"/>
                </a:solidFill>
                <a:latin typeface="Arial" panose="020B0604020202020204" pitchFamily="34" charset="0"/>
              </a:rPr>
              <a:t>son en realidad errores durante la ejecución. Si uno de esos errores se produce y no implementamos el manejo de excepciones, el programa sencillamente  terminará abruptamente. Es muy probable que si hay ficheros abiertos no se guarde el contenido de los buffers, ni se cierren, además ciertos objetos no serán destruidos, y se producirían fugas de memoria.</a:t>
            </a:r>
          </a:p>
          <a:p>
            <a:endParaRPr lang="es-CO" dirty="0">
              <a:solidFill>
                <a:srgbClr val="000000"/>
              </a:solidFill>
              <a:latin typeface="Arial" panose="020B0604020202020204" pitchFamily="34" charset="0"/>
            </a:endParaRPr>
          </a:p>
          <a:p>
            <a:r>
              <a:rPr lang="es-CO" dirty="0">
                <a:solidFill>
                  <a:srgbClr val="000000"/>
                </a:solidFill>
                <a:latin typeface="Arial" panose="020B0604020202020204" pitchFamily="34" charset="0"/>
              </a:rPr>
              <a:t>Los lenguajes modernos, como java y .NET, permiten codificar manejadores de excepciones mediante estructuras de programación, como la que se muestra a continuación: </a:t>
            </a:r>
            <a:endParaRPr lang="es-CO" dirty="0"/>
          </a:p>
        </p:txBody>
      </p:sp>
    </p:spTree>
    <p:extLst>
      <p:ext uri="{BB962C8B-B14F-4D97-AF65-F5344CB8AC3E}">
        <p14:creationId xmlns:p14="http://schemas.microsoft.com/office/powerpoint/2010/main" val="71596466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p:cNvSpPr txBox="1"/>
          <p:nvPr/>
        </p:nvSpPr>
        <p:spPr>
          <a:xfrm>
            <a:off x="1352281" y="360608"/>
            <a:ext cx="9465973" cy="6340197"/>
          </a:xfrm>
          <a:prstGeom prst="rect">
            <a:avLst/>
          </a:prstGeom>
          <a:noFill/>
        </p:spPr>
        <p:txBody>
          <a:bodyPr wrap="square" rtlCol="0">
            <a:spAutoFit/>
          </a:bodyPr>
          <a:lstStyle/>
          <a:p>
            <a:pPr algn="ctr"/>
            <a:r>
              <a:rPr lang="es-CO" sz="2800" dirty="0" smtClean="0">
                <a:solidFill>
                  <a:srgbClr val="00B050"/>
                </a:solidFill>
              </a:rPr>
              <a:t>TEMAS A DESARROLLAR</a:t>
            </a:r>
          </a:p>
          <a:p>
            <a:pPr algn="ctr"/>
            <a:endParaRPr lang="es-CO" dirty="0"/>
          </a:p>
          <a:p>
            <a:pPr algn="ctr"/>
            <a:endParaRPr lang="es-CO" dirty="0"/>
          </a:p>
          <a:p>
            <a:pPr lvl="1"/>
            <a:r>
              <a:rPr lang="es-CO" dirty="0" smtClean="0">
                <a:solidFill>
                  <a:srgbClr val="00B050"/>
                </a:solidFill>
              </a:rPr>
              <a:t>CONCEPTO DE PROCESO:</a:t>
            </a:r>
          </a:p>
          <a:p>
            <a:pPr marL="1200150" lvl="2" indent="-285750">
              <a:buFont typeface="Wingdings" panose="05000000000000000000" pitchFamily="2" charset="2"/>
              <a:buChar char="Ø"/>
            </a:pPr>
            <a:r>
              <a:rPr lang="es-CO" dirty="0" smtClean="0"/>
              <a:t>Jerarquía de los procesos: </a:t>
            </a:r>
          </a:p>
          <a:p>
            <a:pPr marL="1657350" lvl="3" indent="-285750">
              <a:buFont typeface="Wingdings" panose="05000000000000000000" pitchFamily="2" charset="2"/>
              <a:buChar char="§"/>
            </a:pPr>
            <a:r>
              <a:rPr lang="es-CO" dirty="0" smtClean="0"/>
              <a:t>Abuelo</a:t>
            </a:r>
          </a:p>
          <a:p>
            <a:pPr marL="1657350" lvl="3" indent="-285750">
              <a:buFont typeface="Wingdings" panose="05000000000000000000" pitchFamily="2" charset="2"/>
              <a:buChar char="§"/>
            </a:pPr>
            <a:r>
              <a:rPr lang="es-CO" dirty="0" smtClean="0"/>
              <a:t>Padre</a:t>
            </a:r>
          </a:p>
          <a:p>
            <a:pPr marL="1657350" lvl="3" indent="-285750">
              <a:buFont typeface="Wingdings" panose="05000000000000000000" pitchFamily="2" charset="2"/>
              <a:buChar char="§"/>
            </a:pPr>
            <a:r>
              <a:rPr lang="es-CO" dirty="0" smtClean="0"/>
              <a:t>Hijo</a:t>
            </a:r>
          </a:p>
          <a:p>
            <a:pPr marL="1657350" lvl="3" indent="-285750">
              <a:buFont typeface="Wingdings" panose="05000000000000000000" pitchFamily="2" charset="2"/>
              <a:buChar char="§"/>
            </a:pPr>
            <a:r>
              <a:rPr lang="es-CO" dirty="0" smtClean="0"/>
              <a:t>Hermano</a:t>
            </a:r>
          </a:p>
          <a:p>
            <a:pPr marL="1200150" lvl="2" indent="-285750">
              <a:buFont typeface="Wingdings" panose="05000000000000000000" pitchFamily="2" charset="2"/>
              <a:buChar char="Ø"/>
            </a:pPr>
            <a:r>
              <a:rPr lang="es-CO" dirty="0" err="1" smtClean="0"/>
              <a:t>Monotarea</a:t>
            </a:r>
            <a:r>
              <a:rPr lang="es-CO" dirty="0" smtClean="0"/>
              <a:t> o </a:t>
            </a:r>
            <a:r>
              <a:rPr lang="es-CO" dirty="0" err="1" smtClean="0"/>
              <a:t>monoproceso</a:t>
            </a:r>
            <a:endParaRPr lang="es-CO" dirty="0" smtClean="0"/>
          </a:p>
          <a:p>
            <a:pPr marL="1200150" lvl="2" indent="-285750">
              <a:buFont typeface="Wingdings" panose="05000000000000000000" pitchFamily="2" charset="2"/>
              <a:buChar char="Ø"/>
            </a:pPr>
            <a:r>
              <a:rPr lang="es-CO" dirty="0" smtClean="0"/>
              <a:t>Multitarea o multiproceso</a:t>
            </a:r>
          </a:p>
          <a:p>
            <a:pPr marL="1200150" lvl="2" indent="-285750">
              <a:buFont typeface="Wingdings" panose="05000000000000000000" pitchFamily="2" charset="2"/>
              <a:buChar char="Ø"/>
            </a:pPr>
            <a:r>
              <a:rPr lang="es-CO" dirty="0" smtClean="0"/>
              <a:t>Monousuario</a:t>
            </a:r>
          </a:p>
          <a:p>
            <a:pPr marL="1200150" lvl="2" indent="-285750">
              <a:buFont typeface="Wingdings" panose="05000000000000000000" pitchFamily="2" charset="2"/>
              <a:buChar char="Ø"/>
            </a:pPr>
            <a:r>
              <a:rPr lang="es-CO" dirty="0" err="1" smtClean="0"/>
              <a:t>Multitramo</a:t>
            </a:r>
            <a:endParaRPr lang="es-CO" dirty="0" smtClean="0"/>
          </a:p>
          <a:p>
            <a:pPr marL="1200150" lvl="2" indent="-285750">
              <a:buFont typeface="Wingdings" panose="05000000000000000000" pitchFamily="2" charset="2"/>
              <a:buChar char="Ø"/>
            </a:pPr>
            <a:r>
              <a:rPr lang="es-CO" dirty="0" smtClean="0"/>
              <a:t>Tiempo real</a:t>
            </a:r>
          </a:p>
          <a:p>
            <a:pPr lvl="2"/>
            <a:endParaRPr lang="es-CO" dirty="0" smtClean="0"/>
          </a:p>
          <a:p>
            <a:pPr marL="457200" lvl="2"/>
            <a:r>
              <a:rPr lang="es-CO" dirty="0" smtClean="0">
                <a:solidFill>
                  <a:srgbClr val="00B050"/>
                </a:solidFill>
              </a:rPr>
              <a:t>ESTADOS DE UN PROCESO:</a:t>
            </a:r>
            <a:endParaRPr lang="es-CO" dirty="0">
              <a:solidFill>
                <a:srgbClr val="00B050"/>
              </a:solidFill>
            </a:endParaRPr>
          </a:p>
          <a:p>
            <a:pPr marL="1200150" lvl="2" indent="-285750">
              <a:buFont typeface="Wingdings" panose="05000000000000000000" pitchFamily="2" charset="2"/>
              <a:buChar char="Ø"/>
            </a:pPr>
            <a:r>
              <a:rPr lang="es-CO" dirty="0" smtClean="0"/>
              <a:t>Ejecución</a:t>
            </a:r>
          </a:p>
          <a:p>
            <a:pPr marL="1200150" lvl="2" indent="-285750">
              <a:buFont typeface="Wingdings" panose="05000000000000000000" pitchFamily="2" charset="2"/>
              <a:buChar char="Ø"/>
            </a:pPr>
            <a:r>
              <a:rPr lang="es-CO" dirty="0" smtClean="0"/>
              <a:t>Bloqueado</a:t>
            </a:r>
          </a:p>
          <a:p>
            <a:pPr marL="1200150" lvl="2" indent="-285750">
              <a:buFont typeface="Wingdings" panose="05000000000000000000" pitchFamily="2" charset="2"/>
              <a:buChar char="Ø"/>
            </a:pPr>
            <a:r>
              <a:rPr lang="es-CO" dirty="0" smtClean="0"/>
              <a:t>Listo</a:t>
            </a:r>
          </a:p>
          <a:p>
            <a:pPr marL="1200150" lvl="2" indent="-285750">
              <a:buFont typeface="Wingdings" panose="05000000000000000000" pitchFamily="2" charset="2"/>
              <a:buChar char="Ø"/>
            </a:pPr>
            <a:r>
              <a:rPr lang="es-CO" dirty="0" smtClean="0"/>
              <a:t>En espera</a:t>
            </a:r>
          </a:p>
          <a:p>
            <a:pPr marL="1200150" lvl="2" indent="-285750">
              <a:buFont typeface="Wingdings" panose="05000000000000000000" pitchFamily="2" charset="2"/>
              <a:buChar char="Ø"/>
            </a:pPr>
            <a:r>
              <a:rPr lang="es-CO" dirty="0" smtClean="0"/>
              <a:t>Suspendido</a:t>
            </a:r>
          </a:p>
          <a:p>
            <a:pPr marL="742950" lvl="1" indent="-285750">
              <a:buFont typeface="Wingdings" panose="05000000000000000000" pitchFamily="2" charset="2"/>
              <a:buChar char="Ø"/>
            </a:pPr>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4" name="Imagen 3"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5" name="Imagen 4"/>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11965593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923330"/>
          </a:xfrm>
          <a:prstGeom prst="rect">
            <a:avLst/>
          </a:prstGeom>
          <a:noFill/>
        </p:spPr>
        <p:txBody>
          <a:bodyPr wrap="square" rtlCol="0">
            <a:spAutoFit/>
          </a:bodyPr>
          <a:lstStyle/>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2" name="Rectángulo 1"/>
          <p:cNvSpPr/>
          <p:nvPr/>
        </p:nvSpPr>
        <p:spPr>
          <a:xfrm>
            <a:off x="1555649" y="734096"/>
            <a:ext cx="8156708" cy="4801314"/>
          </a:xfrm>
          <a:prstGeom prst="rect">
            <a:avLst/>
          </a:prstGeom>
        </p:spPr>
        <p:txBody>
          <a:bodyPr wrap="square">
            <a:spAutoFit/>
          </a:bodyPr>
          <a:lstStyle/>
          <a:p>
            <a:r>
              <a:rPr lang="es-CO" dirty="0">
                <a:solidFill>
                  <a:srgbClr val="000000"/>
                </a:solidFill>
                <a:latin typeface="Arial" panose="020B0604020202020204" pitchFamily="34" charset="0"/>
              </a:rPr>
              <a:t>try { </a:t>
            </a:r>
          </a:p>
          <a:p>
            <a:r>
              <a:rPr lang="es-CO" dirty="0">
                <a:solidFill>
                  <a:srgbClr val="000000"/>
                </a:solidFill>
                <a:latin typeface="Arial" panose="020B0604020202020204" pitchFamily="34" charset="0"/>
              </a:rPr>
              <a:t>// Bloque de código que puede generar una excepción </a:t>
            </a:r>
          </a:p>
          <a:p>
            <a:r>
              <a:rPr lang="es-CO" dirty="0">
                <a:solidFill>
                  <a:srgbClr val="000000"/>
                </a:solidFill>
                <a:latin typeface="Arial" panose="020B0604020202020204" pitchFamily="34" charset="0"/>
              </a:rPr>
              <a:t>... </a:t>
            </a:r>
            <a:endParaRPr lang="es-CO" dirty="0" smtClean="0">
              <a:solidFill>
                <a:srgbClr val="000000"/>
              </a:solidFill>
              <a:latin typeface="Arial" panose="020B0604020202020204" pitchFamily="34" charset="0"/>
            </a:endParaRPr>
          </a:p>
          <a:p>
            <a:r>
              <a:rPr lang="es-CO" dirty="0"/>
              <a:t>} </a:t>
            </a:r>
          </a:p>
          <a:p>
            <a:r>
              <a:rPr lang="es-CO" dirty="0"/>
              <a:t>catch { </a:t>
            </a:r>
          </a:p>
          <a:p>
            <a:r>
              <a:rPr lang="es-CO" dirty="0"/>
              <a:t>// Bloque ejecutado en caso de que la excepción se produzca </a:t>
            </a:r>
          </a:p>
          <a:p>
            <a:r>
              <a:rPr lang="es-CO" dirty="0"/>
              <a:t>... </a:t>
            </a:r>
          </a:p>
          <a:p>
            <a:r>
              <a:rPr lang="es-CO" dirty="0"/>
              <a:t>} </a:t>
            </a:r>
            <a:endParaRPr lang="es-CO" dirty="0" smtClean="0"/>
          </a:p>
          <a:p>
            <a:endParaRPr lang="es-CO" dirty="0"/>
          </a:p>
          <a:p>
            <a:r>
              <a:rPr lang="es-CO" b="1" dirty="0"/>
              <a:t>Win32 </a:t>
            </a:r>
            <a:r>
              <a:rPr lang="es-CO" dirty="0"/>
              <a:t>hace uso del concepto de manejo estructurado de excepciones para permitir a los procesos tomar el control al momento de una excepción. </a:t>
            </a:r>
            <a:endParaRPr lang="es-CO" dirty="0" smtClean="0"/>
          </a:p>
          <a:p>
            <a:endParaRPr lang="es-CO" dirty="0" smtClean="0"/>
          </a:p>
          <a:p>
            <a:endParaRPr lang="es-CO" dirty="0"/>
          </a:p>
          <a:p>
            <a:r>
              <a:rPr lang="es-CO" dirty="0" smtClean="0">
                <a:solidFill>
                  <a:srgbClr val="FF0000"/>
                </a:solidFill>
              </a:rPr>
              <a:t>Ver tema: unidad2 manejo de excepciones.doc</a:t>
            </a:r>
          </a:p>
          <a:p>
            <a:r>
              <a:rPr lang="es-CO" dirty="0" smtClean="0">
                <a:solidFill>
                  <a:srgbClr val="FF0000"/>
                </a:solidFill>
              </a:rPr>
              <a:t>Ver video: Unidad2 manejo de excepciones (errores inesperados)</a:t>
            </a:r>
          </a:p>
          <a:p>
            <a:endParaRPr lang="es-CO" dirty="0"/>
          </a:p>
          <a:p>
            <a:endParaRPr lang="es-CO" dirty="0"/>
          </a:p>
        </p:txBody>
      </p:sp>
    </p:spTree>
    <p:extLst>
      <p:ext uri="{BB962C8B-B14F-4D97-AF65-F5344CB8AC3E}">
        <p14:creationId xmlns:p14="http://schemas.microsoft.com/office/powerpoint/2010/main" val="309898567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923330"/>
          </a:xfrm>
          <a:prstGeom prst="rect">
            <a:avLst/>
          </a:prstGeom>
          <a:noFill/>
        </p:spPr>
        <p:txBody>
          <a:bodyPr wrap="square" rtlCol="0">
            <a:spAutoFit/>
          </a:bodyPr>
          <a:lstStyle/>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2" name="Rectángulo 1"/>
          <p:cNvSpPr/>
          <p:nvPr/>
        </p:nvSpPr>
        <p:spPr>
          <a:xfrm>
            <a:off x="1233377" y="1028343"/>
            <a:ext cx="9080204" cy="4524315"/>
          </a:xfrm>
          <a:prstGeom prst="rect">
            <a:avLst/>
          </a:prstGeom>
        </p:spPr>
        <p:txBody>
          <a:bodyPr wrap="square">
            <a:spAutoFit/>
          </a:bodyPr>
          <a:lstStyle/>
          <a:p>
            <a:r>
              <a:rPr lang="es-CO" b="1" dirty="0">
                <a:solidFill>
                  <a:srgbClr val="00B050"/>
                </a:solidFill>
                <a:latin typeface="Arial" panose="020B0604020202020204" pitchFamily="34" charset="0"/>
              </a:rPr>
              <a:t>Procesos Ligeros o </a:t>
            </a:r>
            <a:r>
              <a:rPr lang="es-CO" b="1" dirty="0" smtClean="0">
                <a:solidFill>
                  <a:srgbClr val="00B050"/>
                </a:solidFill>
                <a:latin typeface="Arial" panose="020B0604020202020204" pitchFamily="34" charset="0"/>
              </a:rPr>
              <a:t>Hilos:</a:t>
            </a:r>
          </a:p>
          <a:p>
            <a:endParaRPr lang="es-CO" dirty="0">
              <a:solidFill>
                <a:srgbClr val="00B050"/>
              </a:solidFill>
              <a:latin typeface="Arial" panose="020B0604020202020204" pitchFamily="34" charset="0"/>
            </a:endParaRPr>
          </a:p>
          <a:p>
            <a:pPr algn="just"/>
            <a:r>
              <a:rPr lang="es-CO" dirty="0">
                <a:solidFill>
                  <a:srgbClr val="000000"/>
                </a:solidFill>
                <a:latin typeface="Arial" panose="020B0604020202020204" pitchFamily="34" charset="0"/>
              </a:rPr>
              <a:t>Un proceso en ejecución puede tener varios flujos de ejecución o tareas que se pueden hacer en paralelo con otras dentro del mismo proceso. Estos flujos de ejecución son conocidos como </a:t>
            </a:r>
            <a:r>
              <a:rPr lang="es-CO" i="1" dirty="0">
                <a:solidFill>
                  <a:srgbClr val="000000"/>
                </a:solidFill>
                <a:latin typeface="Arial" panose="020B0604020202020204" pitchFamily="34" charset="0"/>
              </a:rPr>
              <a:t>procesos ligeros </a:t>
            </a:r>
            <a:r>
              <a:rPr lang="es-CO" dirty="0">
                <a:solidFill>
                  <a:srgbClr val="000000"/>
                </a:solidFill>
                <a:latin typeface="Arial" panose="020B0604020202020204" pitchFamily="34" charset="0"/>
              </a:rPr>
              <a:t>o </a:t>
            </a:r>
            <a:r>
              <a:rPr lang="es-CO" b="1" i="1" dirty="0">
                <a:solidFill>
                  <a:srgbClr val="000000"/>
                </a:solidFill>
                <a:latin typeface="Arial" panose="020B0604020202020204" pitchFamily="34" charset="0"/>
              </a:rPr>
              <a:t>hilos </a:t>
            </a:r>
            <a:r>
              <a:rPr lang="es-CO" dirty="0">
                <a:solidFill>
                  <a:srgbClr val="000000"/>
                </a:solidFill>
                <a:latin typeface="Arial" panose="020B0604020202020204" pitchFamily="34" charset="0"/>
              </a:rPr>
              <a:t>(del inglés </a:t>
            </a:r>
            <a:r>
              <a:rPr lang="es-CO" i="1" dirty="0" err="1">
                <a:solidFill>
                  <a:srgbClr val="000000"/>
                </a:solidFill>
                <a:latin typeface="Arial" panose="020B0604020202020204" pitchFamily="34" charset="0"/>
              </a:rPr>
              <a:t>threads</a:t>
            </a:r>
            <a:r>
              <a:rPr lang="es-CO" dirty="0">
                <a:solidFill>
                  <a:srgbClr val="000000"/>
                </a:solidFill>
                <a:latin typeface="Arial" panose="020B0604020202020204" pitchFamily="34" charset="0"/>
              </a:rPr>
              <a:t>). El hilo de ejecución inicial será llamado el hilo principal. Es un programa de C++ sería el hilo que corresponde a la ejecución de la función </a:t>
            </a:r>
            <a:r>
              <a:rPr lang="es-CO" i="1" dirty="0" err="1">
                <a:solidFill>
                  <a:srgbClr val="000000"/>
                </a:solidFill>
                <a:latin typeface="Arial" panose="020B0604020202020204" pitchFamily="34" charset="0"/>
              </a:rPr>
              <a:t>main</a:t>
            </a:r>
            <a:r>
              <a:rPr lang="es-CO" i="1" dirty="0">
                <a:solidFill>
                  <a:srgbClr val="000000"/>
                </a:solidFill>
                <a:latin typeface="Arial" panose="020B0604020202020204" pitchFamily="34" charset="0"/>
              </a:rPr>
              <a:t>()</a:t>
            </a:r>
            <a:r>
              <a:rPr lang="es-CO" dirty="0">
                <a:solidFill>
                  <a:srgbClr val="000000"/>
                </a:solidFill>
                <a:latin typeface="Arial" panose="020B0604020202020204" pitchFamily="34" charset="0"/>
              </a:rPr>
              <a:t>. </a:t>
            </a:r>
            <a:endParaRPr lang="es-CO" dirty="0" smtClean="0">
              <a:solidFill>
                <a:srgbClr val="000000"/>
              </a:solidFill>
              <a:latin typeface="Arial" panose="020B0604020202020204" pitchFamily="34" charset="0"/>
            </a:endParaRPr>
          </a:p>
          <a:p>
            <a:pPr algn="just"/>
            <a:endParaRPr lang="es-CO" dirty="0">
              <a:solidFill>
                <a:srgbClr val="000000"/>
              </a:solidFill>
              <a:latin typeface="Arial" panose="020B0604020202020204" pitchFamily="34" charset="0"/>
            </a:endParaRPr>
          </a:p>
          <a:p>
            <a:r>
              <a:rPr lang="es-CO" dirty="0">
                <a:solidFill>
                  <a:srgbClr val="000000"/>
                </a:solidFill>
                <a:latin typeface="Arial" panose="020B0604020202020204" pitchFamily="34" charset="0"/>
              </a:rPr>
              <a:t>Todos los hilos de un proceso comparten la siguiente información: </a:t>
            </a:r>
          </a:p>
          <a:p>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Espacio de memoria </a:t>
            </a:r>
          </a:p>
          <a:p>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Variables globales </a:t>
            </a:r>
          </a:p>
          <a:p>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Archivos abiertos </a:t>
            </a:r>
          </a:p>
          <a:p>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Procesos hijos </a:t>
            </a:r>
          </a:p>
          <a:p>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Temporizadores </a:t>
            </a:r>
          </a:p>
          <a:p>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Señales y semáforos </a:t>
            </a:r>
          </a:p>
          <a:p>
            <a:r>
              <a:rPr lang="es-CO" dirty="0">
                <a:solidFill>
                  <a:srgbClr val="000000"/>
                </a:solidFill>
                <a:latin typeface="Wingdings" panose="05000000000000000000" pitchFamily="2" charset="2"/>
              </a:rPr>
              <a:t> </a:t>
            </a:r>
            <a:r>
              <a:rPr lang="es-CO" dirty="0">
                <a:solidFill>
                  <a:srgbClr val="000000"/>
                </a:solidFill>
                <a:latin typeface="Arial" panose="020B0604020202020204" pitchFamily="34" charset="0"/>
              </a:rPr>
              <a:t>Contabilidad </a:t>
            </a:r>
          </a:p>
        </p:txBody>
      </p:sp>
    </p:spTree>
    <p:extLst>
      <p:ext uri="{BB962C8B-B14F-4D97-AF65-F5344CB8AC3E}">
        <p14:creationId xmlns:p14="http://schemas.microsoft.com/office/powerpoint/2010/main" val="3635213372"/>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923330"/>
          </a:xfrm>
          <a:prstGeom prst="rect">
            <a:avLst/>
          </a:prstGeom>
          <a:noFill/>
        </p:spPr>
        <p:txBody>
          <a:bodyPr wrap="square" rtlCol="0">
            <a:spAutoFit/>
          </a:bodyPr>
          <a:lstStyle/>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2" name="Rectángulo 1"/>
          <p:cNvSpPr/>
          <p:nvPr/>
        </p:nvSpPr>
        <p:spPr>
          <a:xfrm>
            <a:off x="1254641" y="734096"/>
            <a:ext cx="9388549" cy="5078313"/>
          </a:xfrm>
          <a:prstGeom prst="rect">
            <a:avLst/>
          </a:prstGeom>
        </p:spPr>
        <p:txBody>
          <a:bodyPr wrap="square">
            <a:spAutoFit/>
          </a:bodyPr>
          <a:lstStyle/>
          <a:p>
            <a:r>
              <a:rPr lang="es-CO" dirty="0">
                <a:solidFill>
                  <a:srgbClr val="000000"/>
                </a:solidFill>
                <a:latin typeface="Arial" panose="020B0604020202020204" pitchFamily="34" charset="0"/>
              </a:rPr>
              <a:t>Aunque no comparten la información propia, que se refieren principalmente al contexto de ejecución, entre ellos: </a:t>
            </a:r>
          </a:p>
          <a:p>
            <a:pPr marL="285750" indent="-285750">
              <a:buFont typeface="Wingdings" panose="05000000000000000000" pitchFamily="2" charset="2"/>
              <a:buChar char="ü"/>
            </a:pPr>
            <a:r>
              <a:rPr lang="es-CO" dirty="0" smtClean="0">
                <a:solidFill>
                  <a:srgbClr val="000000"/>
                </a:solidFill>
                <a:latin typeface="Arial" panose="020B0604020202020204" pitchFamily="34" charset="0"/>
              </a:rPr>
              <a:t>Contador </a:t>
            </a:r>
            <a:r>
              <a:rPr lang="es-CO" dirty="0">
                <a:solidFill>
                  <a:srgbClr val="000000"/>
                </a:solidFill>
                <a:latin typeface="Arial" panose="020B0604020202020204" pitchFamily="34" charset="0"/>
              </a:rPr>
              <a:t>de programa </a:t>
            </a:r>
            <a:endParaRPr lang="es-CO" dirty="0" smtClean="0">
              <a:solidFill>
                <a:srgbClr val="000000"/>
              </a:solidFill>
              <a:latin typeface="Arial" panose="020B0604020202020204" pitchFamily="34" charset="0"/>
            </a:endParaRPr>
          </a:p>
          <a:p>
            <a:pPr marL="285750" indent="-285750">
              <a:buFont typeface="Wingdings" panose="05000000000000000000" pitchFamily="2" charset="2"/>
              <a:buChar char="ü"/>
            </a:pPr>
            <a:r>
              <a:rPr lang="es-CO" dirty="0" smtClean="0"/>
              <a:t>Pila </a:t>
            </a:r>
            <a:endParaRPr lang="es-CO" dirty="0"/>
          </a:p>
          <a:p>
            <a:pPr marL="285750" indent="-285750">
              <a:buFont typeface="Wingdings" panose="05000000000000000000" pitchFamily="2" charset="2"/>
              <a:buChar char="ü"/>
            </a:pPr>
            <a:r>
              <a:rPr lang="es-CO" dirty="0" smtClean="0"/>
              <a:t>Registros </a:t>
            </a:r>
            <a:endParaRPr lang="es-CO" dirty="0"/>
          </a:p>
          <a:p>
            <a:pPr marL="285750" indent="-285750">
              <a:buFont typeface="Wingdings" panose="05000000000000000000" pitchFamily="2" charset="2"/>
              <a:buChar char="ü"/>
            </a:pPr>
            <a:r>
              <a:rPr lang="es-CO" dirty="0" smtClean="0"/>
              <a:t>Estado </a:t>
            </a:r>
            <a:r>
              <a:rPr lang="es-CO" dirty="0"/>
              <a:t>del hilo </a:t>
            </a:r>
            <a:endParaRPr lang="es-CO" dirty="0" smtClean="0"/>
          </a:p>
          <a:p>
            <a:pPr marL="285750" indent="-285750">
              <a:buFont typeface="Wingdings" panose="05000000000000000000" pitchFamily="2" charset="2"/>
              <a:buChar char="ü"/>
            </a:pPr>
            <a:endParaRPr lang="es-CO" dirty="0" smtClean="0"/>
          </a:p>
          <a:p>
            <a:r>
              <a:rPr lang="es-CO" dirty="0"/>
              <a:t>Los hilos tienen su propio estado independiente al estado del proceso, o mejor dicho, el estado del proceso está dado por la combinación de los estados de sus hilos. </a:t>
            </a:r>
          </a:p>
          <a:p>
            <a:r>
              <a:rPr lang="es-CO" dirty="0"/>
              <a:t>Las aplicaciones realizadas bajo el concepto de hilos cuentan con ventajas adicionales sobre aplicaciones hechos con un solo hilo (el primario). Veamos algunas: </a:t>
            </a:r>
            <a:endParaRPr lang="es-CO" dirty="0" smtClean="0"/>
          </a:p>
          <a:p>
            <a:endParaRPr lang="es-CO" dirty="0" smtClean="0"/>
          </a:p>
          <a:p>
            <a:pPr marL="285750" indent="-285750">
              <a:buFont typeface="Wingdings" panose="05000000000000000000" pitchFamily="2" charset="2"/>
              <a:buChar char="Ø"/>
            </a:pPr>
            <a:r>
              <a:rPr lang="es-CO" dirty="0">
                <a:solidFill>
                  <a:srgbClr val="000000"/>
                </a:solidFill>
                <a:latin typeface="Arial" panose="020B0604020202020204" pitchFamily="34" charset="0"/>
              </a:rPr>
              <a:t>Permite la separación de tareas (cada tarea se puede encapsular en un hilo). </a:t>
            </a:r>
          </a:p>
          <a:p>
            <a:pPr marL="285750" indent="-285750">
              <a:buFont typeface="Wingdings" panose="05000000000000000000" pitchFamily="2" charset="2"/>
              <a:buChar char="Ø"/>
            </a:pPr>
            <a:r>
              <a:rPr lang="es-CO" dirty="0">
                <a:solidFill>
                  <a:srgbClr val="000000"/>
                </a:solidFill>
                <a:latin typeface="Arial" panose="020B0604020202020204" pitchFamily="34" charset="0"/>
              </a:rPr>
              <a:t>Facilita la modularidad, al dividir trabajos complejos en tareas. </a:t>
            </a:r>
          </a:p>
          <a:p>
            <a:pPr marL="285750" indent="-285750">
              <a:buFont typeface="Wingdings" panose="05000000000000000000" pitchFamily="2" charset="2"/>
              <a:buChar char="Ø"/>
            </a:pPr>
            <a:r>
              <a:rPr lang="es-CO" dirty="0">
                <a:solidFill>
                  <a:srgbClr val="000000"/>
                </a:solidFill>
                <a:latin typeface="Arial" panose="020B0604020202020204" pitchFamily="34" charset="0"/>
              </a:rPr>
              <a:t>Aumenta la velocidad de ejecución del trabajo aprovechando tiempos de bloqueo de unos hilos para ejecutar otros. </a:t>
            </a:r>
          </a:p>
          <a:p>
            <a:endParaRPr lang="es-CO" dirty="0"/>
          </a:p>
          <a:p>
            <a:pPr marL="285750" indent="-285750">
              <a:buFont typeface="Wingdings" panose="05000000000000000000" pitchFamily="2" charset="2"/>
              <a:buChar char="§"/>
            </a:pPr>
            <a:endParaRPr lang="es-CO" dirty="0">
              <a:solidFill>
                <a:srgbClr val="000000"/>
              </a:solidFill>
              <a:latin typeface="Arial" panose="020B0604020202020204" pitchFamily="34" charset="0"/>
            </a:endParaRPr>
          </a:p>
        </p:txBody>
      </p:sp>
    </p:spTree>
    <p:extLst>
      <p:ext uri="{BB962C8B-B14F-4D97-AF65-F5344CB8AC3E}">
        <p14:creationId xmlns:p14="http://schemas.microsoft.com/office/powerpoint/2010/main" val="206982847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824248" y="734096"/>
            <a:ext cx="8216721" cy="923330"/>
          </a:xfrm>
          <a:prstGeom prst="rect">
            <a:avLst/>
          </a:prstGeom>
          <a:noFill/>
        </p:spPr>
        <p:txBody>
          <a:bodyPr wrap="square" rtlCol="0">
            <a:spAutoFit/>
          </a:bodyPr>
          <a:lstStyle/>
          <a:p>
            <a:endParaRPr lang="es-CO" dirty="0" smtClean="0"/>
          </a:p>
          <a:p>
            <a:endParaRPr lang="es-CO" dirty="0"/>
          </a:p>
          <a:p>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2" name="Rectángulo 1"/>
          <p:cNvSpPr/>
          <p:nvPr/>
        </p:nvSpPr>
        <p:spPr>
          <a:xfrm>
            <a:off x="1350335" y="1030032"/>
            <a:ext cx="8362022" cy="3385542"/>
          </a:xfrm>
          <a:prstGeom prst="rect">
            <a:avLst/>
          </a:prstGeom>
        </p:spPr>
        <p:txBody>
          <a:bodyPr wrap="square">
            <a:spAutoFit/>
          </a:bodyPr>
          <a:lstStyle/>
          <a:p>
            <a:endParaRPr lang="es-CO" sz="2000" dirty="0">
              <a:solidFill>
                <a:srgbClr val="000000"/>
              </a:solidFill>
              <a:latin typeface="Arial" panose="020B0604020202020204" pitchFamily="34" charset="0"/>
            </a:endParaRPr>
          </a:p>
          <a:p>
            <a:pPr marL="285750" indent="-285750">
              <a:buFont typeface="Wingdings" panose="05000000000000000000" pitchFamily="2" charset="2"/>
              <a:buChar char="Ø"/>
            </a:pPr>
            <a:r>
              <a:rPr lang="es-CO" dirty="0" smtClean="0">
                <a:solidFill>
                  <a:srgbClr val="000000"/>
                </a:solidFill>
                <a:latin typeface="Arial" panose="020B0604020202020204" pitchFamily="34" charset="0"/>
              </a:rPr>
              <a:t>Usa </a:t>
            </a:r>
            <a:r>
              <a:rPr lang="es-CO" dirty="0">
                <a:solidFill>
                  <a:srgbClr val="000000"/>
                </a:solidFill>
                <a:latin typeface="Arial" panose="020B0604020202020204" pitchFamily="34" charset="0"/>
              </a:rPr>
              <a:t>más eficientemente el procesador de la máquina. </a:t>
            </a:r>
          </a:p>
          <a:p>
            <a:pPr marL="285750" indent="-285750">
              <a:buFont typeface="Wingdings" panose="05000000000000000000" pitchFamily="2" charset="2"/>
              <a:buChar char="Ø"/>
            </a:pPr>
            <a:r>
              <a:rPr lang="es-CO" dirty="0" smtClean="0">
                <a:solidFill>
                  <a:srgbClr val="000000"/>
                </a:solidFill>
                <a:latin typeface="Arial" panose="020B0604020202020204" pitchFamily="34" charset="0"/>
              </a:rPr>
              <a:t>Permite </a:t>
            </a:r>
            <a:r>
              <a:rPr lang="es-CO" dirty="0">
                <a:solidFill>
                  <a:srgbClr val="000000"/>
                </a:solidFill>
                <a:latin typeface="Arial" panose="020B0604020202020204" pitchFamily="34" charset="0"/>
              </a:rPr>
              <a:t>realizar tareas, que de otro modo, no podrían ser realizadas. Por ejemplo, Microsoft Word utiliza hilos para chequear ortografía mientras la persona escribe. </a:t>
            </a:r>
            <a:endParaRPr lang="es-CO" dirty="0" smtClean="0">
              <a:solidFill>
                <a:srgbClr val="000000"/>
              </a:solidFill>
              <a:latin typeface="Arial" panose="020B0604020202020204" pitchFamily="34" charset="0"/>
            </a:endParaRPr>
          </a:p>
          <a:p>
            <a:endParaRPr lang="es-CO" dirty="0">
              <a:solidFill>
                <a:srgbClr val="000000"/>
              </a:solidFill>
              <a:latin typeface="Arial" panose="020B0604020202020204" pitchFamily="34" charset="0"/>
            </a:endParaRPr>
          </a:p>
          <a:p>
            <a:pPr marL="285750" indent="-285750">
              <a:buFont typeface="Wingdings" panose="05000000000000000000" pitchFamily="2" charset="2"/>
              <a:buChar char="Ø"/>
            </a:pPr>
            <a:endParaRPr lang="es-CO" dirty="0" smtClean="0">
              <a:solidFill>
                <a:srgbClr val="000000"/>
              </a:solidFill>
              <a:latin typeface="Arial" panose="020B0604020202020204" pitchFamily="34" charset="0"/>
            </a:endParaRPr>
          </a:p>
          <a:p>
            <a:pPr marL="285750" indent="-285750">
              <a:buFont typeface="Wingdings" panose="05000000000000000000" pitchFamily="2" charset="2"/>
              <a:buChar char="Ø"/>
            </a:pPr>
            <a:endParaRPr lang="es-CO" dirty="0">
              <a:solidFill>
                <a:srgbClr val="000000"/>
              </a:solidFill>
              <a:latin typeface="Arial" panose="020B0604020202020204" pitchFamily="34" charset="0"/>
            </a:endParaRPr>
          </a:p>
          <a:p>
            <a:pPr algn="ctr"/>
            <a:r>
              <a:rPr lang="es-CO" sz="3200" dirty="0" smtClean="0">
                <a:solidFill>
                  <a:srgbClr val="FF0000"/>
                </a:solidFill>
                <a:latin typeface="Arial" panose="020B0604020202020204" pitchFamily="34" charset="0"/>
              </a:rPr>
              <a:t>FIN UNIDAD 2 GESTIÓN DE PROCESOS</a:t>
            </a:r>
            <a:endParaRPr lang="es-CO" sz="3200" dirty="0">
              <a:solidFill>
                <a:srgbClr val="FF0000"/>
              </a:solidFill>
              <a:latin typeface="Arial" panose="020B0604020202020204" pitchFamily="34" charset="0"/>
            </a:endParaRPr>
          </a:p>
          <a:p>
            <a:endParaRPr lang="es-CO" dirty="0">
              <a:solidFill>
                <a:srgbClr val="000000"/>
              </a:solidFill>
              <a:latin typeface="Wingdings" panose="05000000000000000000" pitchFamily="2" charset="2"/>
            </a:endParaRPr>
          </a:p>
          <a:p>
            <a:endParaRPr lang="es-CO" dirty="0"/>
          </a:p>
        </p:txBody>
      </p:sp>
    </p:spTree>
    <p:extLst>
      <p:ext uri="{BB962C8B-B14F-4D97-AF65-F5344CB8AC3E}">
        <p14:creationId xmlns:p14="http://schemas.microsoft.com/office/powerpoint/2010/main" val="35177930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39404" y="708339"/>
            <a:ext cx="8087932" cy="5786199"/>
          </a:xfrm>
          <a:prstGeom prst="rect">
            <a:avLst/>
          </a:prstGeom>
          <a:noFill/>
        </p:spPr>
        <p:txBody>
          <a:bodyPr wrap="square" rtlCol="0">
            <a:spAutoFit/>
          </a:bodyPr>
          <a:lstStyle/>
          <a:p>
            <a:pPr algn="ctr"/>
            <a:r>
              <a:rPr lang="es-CO" sz="2800" dirty="0">
                <a:solidFill>
                  <a:srgbClr val="00B050"/>
                </a:solidFill>
              </a:rPr>
              <a:t>TEMAS A DESARROLLAR</a:t>
            </a:r>
          </a:p>
          <a:p>
            <a:endParaRPr lang="es-CO" dirty="0" smtClean="0">
              <a:solidFill>
                <a:srgbClr val="00B050"/>
              </a:solidFill>
            </a:endParaRPr>
          </a:p>
          <a:p>
            <a:endParaRPr lang="es-CO" dirty="0">
              <a:solidFill>
                <a:srgbClr val="00B050"/>
              </a:solidFill>
            </a:endParaRPr>
          </a:p>
          <a:p>
            <a:r>
              <a:rPr lang="es-CO" dirty="0" smtClean="0">
                <a:solidFill>
                  <a:srgbClr val="00B050"/>
                </a:solidFill>
              </a:rPr>
              <a:t>BLOQUE DE CONTROL DE PROCESOS:</a:t>
            </a:r>
          </a:p>
          <a:p>
            <a:pPr marL="742950" lvl="1" indent="-285750">
              <a:buFont typeface="Wingdings" panose="05000000000000000000" pitchFamily="2" charset="2"/>
              <a:buChar char="Ø"/>
            </a:pPr>
            <a:r>
              <a:rPr lang="es-CO" dirty="0" smtClean="0"/>
              <a:t>Identificador de un proceso</a:t>
            </a:r>
          </a:p>
          <a:p>
            <a:pPr marL="742950" lvl="1" indent="-285750">
              <a:buFont typeface="Wingdings" panose="05000000000000000000" pitchFamily="2" charset="2"/>
              <a:buChar char="Ø"/>
            </a:pPr>
            <a:r>
              <a:rPr lang="es-CO" dirty="0" smtClean="0"/>
              <a:t>Nombre de un proceso</a:t>
            </a:r>
          </a:p>
          <a:p>
            <a:pPr marL="742950" lvl="1" indent="-285750">
              <a:buFont typeface="Wingdings" panose="05000000000000000000" pitchFamily="2" charset="2"/>
              <a:buChar char="Ø"/>
            </a:pPr>
            <a:r>
              <a:rPr lang="es-CO" dirty="0" smtClean="0"/>
              <a:t>Estado del proceso</a:t>
            </a:r>
          </a:p>
          <a:p>
            <a:pPr marL="742950" lvl="1" indent="-285750">
              <a:buFont typeface="Wingdings" panose="05000000000000000000" pitchFamily="2" charset="2"/>
              <a:buChar char="Ø"/>
            </a:pPr>
            <a:r>
              <a:rPr lang="es-CO" dirty="0" smtClean="0"/>
              <a:t>Localizar memoria del proceso</a:t>
            </a:r>
          </a:p>
          <a:p>
            <a:pPr marL="742950" lvl="1" indent="-285750">
              <a:buFont typeface="Wingdings" panose="05000000000000000000" pitchFamily="2" charset="2"/>
              <a:buChar char="Ø"/>
            </a:pPr>
            <a:r>
              <a:rPr lang="es-CO" dirty="0" smtClean="0"/>
              <a:t>Proceso procesando por prioridad</a:t>
            </a:r>
          </a:p>
          <a:p>
            <a:pPr marL="742950" lvl="1" indent="-285750">
              <a:buFont typeface="Wingdings" panose="05000000000000000000" pitchFamily="2" charset="2"/>
              <a:buChar char="Ø"/>
            </a:pPr>
            <a:endParaRPr lang="es-CO" dirty="0">
              <a:solidFill>
                <a:srgbClr val="00B050"/>
              </a:solidFill>
            </a:endParaRPr>
          </a:p>
          <a:p>
            <a:pPr marL="0" lvl="1"/>
            <a:r>
              <a:rPr lang="es-CO" dirty="0" smtClean="0">
                <a:solidFill>
                  <a:srgbClr val="00B050"/>
                </a:solidFill>
              </a:rPr>
              <a:t>PLANIFICACIÓN DE PROCESOS:</a:t>
            </a:r>
            <a:endParaRPr lang="es-CO" dirty="0">
              <a:solidFill>
                <a:srgbClr val="00B050"/>
              </a:solidFill>
            </a:endParaRPr>
          </a:p>
          <a:p>
            <a:pPr marL="742950" lvl="1" indent="-285750">
              <a:buFont typeface="Wingdings" panose="05000000000000000000" pitchFamily="2" charset="2"/>
              <a:buChar char="Ø"/>
            </a:pPr>
            <a:r>
              <a:rPr lang="es-CO" dirty="0" smtClean="0"/>
              <a:t>A LARGO PLAZO</a:t>
            </a:r>
          </a:p>
          <a:p>
            <a:pPr marL="742950" lvl="1" indent="-285750">
              <a:buFont typeface="Wingdings" panose="05000000000000000000" pitchFamily="2" charset="2"/>
              <a:buChar char="Ø"/>
            </a:pPr>
            <a:r>
              <a:rPr lang="es-CO" dirty="0" smtClean="0"/>
              <a:t>A MEDIANO PLAZO</a:t>
            </a:r>
          </a:p>
          <a:p>
            <a:pPr marL="742950" lvl="1" indent="-285750">
              <a:buFont typeface="Wingdings" panose="05000000000000000000" pitchFamily="2" charset="2"/>
              <a:buChar char="Ø"/>
            </a:pPr>
            <a:r>
              <a:rPr lang="es-CO" dirty="0" smtClean="0"/>
              <a:t>A CORTO PLAZO</a:t>
            </a:r>
          </a:p>
          <a:p>
            <a:pPr lvl="1"/>
            <a:endParaRPr lang="es-CO" dirty="0" smtClean="0">
              <a:solidFill>
                <a:srgbClr val="00B050"/>
              </a:solidFill>
            </a:endParaRPr>
          </a:p>
          <a:p>
            <a:pPr marL="0" lvl="1"/>
            <a:r>
              <a:rPr lang="es-CO" dirty="0" smtClean="0">
                <a:solidFill>
                  <a:srgbClr val="00B050"/>
                </a:solidFill>
              </a:rPr>
              <a:t>ALGORITMOS DE PLANIFICACIÓN:</a:t>
            </a:r>
            <a:endParaRPr lang="es-CO" dirty="0">
              <a:solidFill>
                <a:srgbClr val="00B050"/>
              </a:solidFill>
            </a:endParaRPr>
          </a:p>
          <a:p>
            <a:pPr marL="742950" lvl="1" indent="-285750">
              <a:buFont typeface="Wingdings" panose="05000000000000000000" pitchFamily="2" charset="2"/>
              <a:buChar char="Ø"/>
            </a:pPr>
            <a:r>
              <a:rPr lang="es-CO" dirty="0" smtClean="0"/>
              <a:t>Round </a:t>
            </a:r>
            <a:r>
              <a:rPr lang="es-CO" dirty="0" err="1" smtClean="0"/>
              <a:t>robin</a:t>
            </a:r>
            <a:endParaRPr lang="es-CO" dirty="0" smtClean="0"/>
          </a:p>
          <a:p>
            <a:pPr marL="742950" lvl="1" indent="-285750">
              <a:buFont typeface="Wingdings" panose="05000000000000000000" pitchFamily="2" charset="2"/>
              <a:buChar char="Ø"/>
            </a:pPr>
            <a:r>
              <a:rPr lang="es-CO" dirty="0" smtClean="0"/>
              <a:t>FIFO</a:t>
            </a:r>
          </a:p>
          <a:p>
            <a:pPr marL="742950" lvl="1" indent="-285750">
              <a:buFont typeface="Wingdings" panose="05000000000000000000" pitchFamily="2" charset="2"/>
              <a:buChar char="Ø"/>
            </a:pPr>
            <a:r>
              <a:rPr lang="es-CO" dirty="0" smtClean="0"/>
              <a:t>SJF primero el trabajo mas corto</a:t>
            </a:r>
          </a:p>
          <a:p>
            <a:pPr lvl="1"/>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4282317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p:cNvSpPr txBox="1"/>
          <p:nvPr/>
        </p:nvSpPr>
        <p:spPr>
          <a:xfrm>
            <a:off x="1339404" y="708339"/>
            <a:ext cx="8087932" cy="4401205"/>
          </a:xfrm>
          <a:prstGeom prst="rect">
            <a:avLst/>
          </a:prstGeom>
          <a:noFill/>
        </p:spPr>
        <p:txBody>
          <a:bodyPr wrap="square" rtlCol="0">
            <a:spAutoFit/>
          </a:bodyPr>
          <a:lstStyle/>
          <a:p>
            <a:pPr algn="ctr"/>
            <a:r>
              <a:rPr lang="es-CO" sz="2800" dirty="0">
                <a:solidFill>
                  <a:srgbClr val="00B050"/>
                </a:solidFill>
              </a:rPr>
              <a:t>TEMAS A DESARROLLAR</a:t>
            </a:r>
          </a:p>
          <a:p>
            <a:endParaRPr lang="es-CO" dirty="0" smtClean="0">
              <a:solidFill>
                <a:srgbClr val="00B050"/>
              </a:solidFill>
            </a:endParaRPr>
          </a:p>
          <a:p>
            <a:endParaRPr lang="es-CO" dirty="0">
              <a:solidFill>
                <a:srgbClr val="00B050"/>
              </a:solidFill>
            </a:endParaRPr>
          </a:p>
          <a:p>
            <a:pPr marL="0" lvl="1"/>
            <a:r>
              <a:rPr lang="es-CO" dirty="0" smtClean="0">
                <a:solidFill>
                  <a:srgbClr val="00B050"/>
                </a:solidFill>
              </a:rPr>
              <a:t>ALGORITMOS DE PLANIFICACIÓN:</a:t>
            </a:r>
            <a:endParaRPr lang="es-CO" dirty="0">
              <a:solidFill>
                <a:srgbClr val="00B050"/>
              </a:solidFill>
            </a:endParaRPr>
          </a:p>
          <a:p>
            <a:pPr marL="742950" lvl="1" indent="-285750">
              <a:buFont typeface="Wingdings" panose="05000000000000000000" pitchFamily="2" charset="2"/>
              <a:buChar char="Ø"/>
            </a:pPr>
            <a:r>
              <a:rPr lang="es-CO" dirty="0" smtClean="0"/>
              <a:t>SRTF Aleatorio</a:t>
            </a:r>
          </a:p>
          <a:p>
            <a:pPr marL="742950" lvl="1" indent="-285750">
              <a:buFont typeface="Wingdings" panose="05000000000000000000" pitchFamily="2" charset="2"/>
              <a:buChar char="Ø"/>
            </a:pPr>
            <a:r>
              <a:rPr lang="es-CO" dirty="0" smtClean="0"/>
              <a:t>Tiempo real</a:t>
            </a:r>
          </a:p>
          <a:p>
            <a:pPr marL="742950" lvl="1" indent="-285750">
              <a:buFont typeface="Wingdings" panose="05000000000000000000" pitchFamily="2" charset="2"/>
              <a:buChar char="Ø"/>
            </a:pPr>
            <a:r>
              <a:rPr lang="es-CO" dirty="0" smtClean="0"/>
              <a:t>Prioridades</a:t>
            </a:r>
          </a:p>
          <a:p>
            <a:pPr marL="742950" lvl="1" indent="-285750">
              <a:buFont typeface="Wingdings" panose="05000000000000000000" pitchFamily="2" charset="2"/>
              <a:buChar char="Ø"/>
            </a:pPr>
            <a:endParaRPr lang="es-CO" dirty="0"/>
          </a:p>
          <a:p>
            <a:pPr marL="0" lvl="1"/>
            <a:r>
              <a:rPr lang="es-CO" dirty="0">
                <a:solidFill>
                  <a:srgbClr val="00B050"/>
                </a:solidFill>
              </a:rPr>
              <a:t>SEÑALES EXCEPCIONES Y </a:t>
            </a:r>
            <a:r>
              <a:rPr lang="es-CO" dirty="0" smtClean="0">
                <a:solidFill>
                  <a:srgbClr val="00B050"/>
                </a:solidFill>
              </a:rPr>
              <a:t>TEMPORIZADORES</a:t>
            </a:r>
          </a:p>
          <a:p>
            <a:pPr marL="0" lvl="1"/>
            <a:endParaRPr lang="es-CO" dirty="0" smtClean="0">
              <a:solidFill>
                <a:srgbClr val="00B050"/>
              </a:solidFill>
            </a:endParaRPr>
          </a:p>
          <a:p>
            <a:pPr marL="0" lvl="1"/>
            <a:r>
              <a:rPr lang="es-CO" dirty="0" smtClean="0">
                <a:solidFill>
                  <a:srgbClr val="00B050"/>
                </a:solidFill>
              </a:rPr>
              <a:t>PROCESOS LIGEROS O HILOS</a:t>
            </a:r>
          </a:p>
          <a:p>
            <a:pPr marL="0" lvl="1"/>
            <a:endParaRPr lang="es-CO" dirty="0" smtClean="0">
              <a:solidFill>
                <a:srgbClr val="00B050"/>
              </a:solidFill>
            </a:endParaRPr>
          </a:p>
          <a:p>
            <a:pPr marL="0" lvl="1"/>
            <a:r>
              <a:rPr lang="es-CO" dirty="0" smtClean="0">
                <a:solidFill>
                  <a:srgbClr val="00B050"/>
                </a:solidFill>
              </a:rPr>
              <a:t>SERVICIOS POSIX</a:t>
            </a:r>
            <a:endParaRPr lang="es-CO" dirty="0">
              <a:solidFill>
                <a:srgbClr val="00B050"/>
              </a:solidFill>
            </a:endParaRPr>
          </a:p>
          <a:p>
            <a:pPr marL="742950" lvl="1" indent="-285750">
              <a:buFont typeface="Wingdings" panose="05000000000000000000" pitchFamily="2" charset="2"/>
              <a:buChar char="Ø"/>
            </a:pPr>
            <a:endParaRPr lang="es-CO" dirty="0" smtClean="0"/>
          </a:p>
          <a:p>
            <a:pPr lvl="1"/>
            <a:endParaRPr lang="es-CO" dirty="0"/>
          </a:p>
        </p:txBody>
      </p:sp>
      <p:pic>
        <p:nvPicPr>
          <p:cNvPr id="3" name="Imagen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3056675928"/>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609600"/>
            <a:ext cx="8596668" cy="832834"/>
          </a:xfrm>
        </p:spPr>
        <p:txBody>
          <a:bodyPr/>
          <a:lstStyle/>
          <a:p>
            <a:pPr algn="ctr"/>
            <a:r>
              <a:rPr lang="es-CO" dirty="0" smtClean="0"/>
              <a:t>CONCEPTO DE PROCESO</a:t>
            </a:r>
            <a:endParaRPr lang="es-CO" dirty="0"/>
          </a:p>
        </p:txBody>
      </p:sp>
      <p:sp>
        <p:nvSpPr>
          <p:cNvPr id="3" name="Marcador de contenido 2"/>
          <p:cNvSpPr>
            <a:spLocks noGrp="1"/>
          </p:cNvSpPr>
          <p:nvPr>
            <p:ph idx="1"/>
          </p:nvPr>
        </p:nvSpPr>
        <p:spPr>
          <a:xfrm>
            <a:off x="677334" y="1442434"/>
            <a:ext cx="10359860" cy="4945487"/>
          </a:xfrm>
        </p:spPr>
        <p:txBody>
          <a:bodyPr>
            <a:normAutofit lnSpcReduction="10000"/>
          </a:bodyPr>
          <a:lstStyle/>
          <a:p>
            <a:pPr marL="0" indent="0">
              <a:buNone/>
            </a:pPr>
            <a:r>
              <a:rPr lang="es-CO" dirty="0" smtClean="0"/>
              <a:t>Un proceso se puede definir como un programa en ejecución. Todos los programas que</a:t>
            </a:r>
          </a:p>
          <a:p>
            <a:pPr marL="0" indent="0">
              <a:buNone/>
            </a:pPr>
            <a:r>
              <a:rPr lang="es-CO" dirty="0" smtClean="0"/>
              <a:t>un usuario solicita, se ejecutan en forma de procesos.</a:t>
            </a:r>
          </a:p>
          <a:p>
            <a:pPr marL="0" indent="0">
              <a:buNone/>
            </a:pPr>
            <a:endParaRPr lang="es-CO" dirty="0" smtClean="0"/>
          </a:p>
          <a:p>
            <a:pPr marL="0" indent="0">
              <a:buNone/>
            </a:pPr>
            <a:r>
              <a:rPr lang="es-CO" dirty="0" smtClean="0"/>
              <a:t>Es una unidad de actividad que se caracteriza por la ejecución de una secuencia de </a:t>
            </a:r>
          </a:p>
          <a:p>
            <a:pPr marL="0" indent="0">
              <a:buNone/>
            </a:pPr>
            <a:r>
              <a:rPr lang="es-CO" dirty="0" smtClean="0"/>
              <a:t>Instrucciones.</a:t>
            </a:r>
          </a:p>
          <a:p>
            <a:pPr marL="0" indent="0">
              <a:buNone/>
            </a:pPr>
            <a:endParaRPr lang="es-CO" sz="2000" dirty="0" smtClean="0">
              <a:solidFill>
                <a:srgbClr val="00B050"/>
              </a:solidFill>
            </a:endParaRPr>
          </a:p>
          <a:p>
            <a:pPr marL="0" indent="0">
              <a:buNone/>
            </a:pPr>
            <a:r>
              <a:rPr lang="es-CO" sz="2000" dirty="0" smtClean="0">
                <a:solidFill>
                  <a:srgbClr val="00B050"/>
                </a:solidFill>
              </a:rPr>
              <a:t>Jerarquía </a:t>
            </a:r>
            <a:r>
              <a:rPr lang="es-CO" sz="2000" dirty="0">
                <a:solidFill>
                  <a:srgbClr val="00B050"/>
                </a:solidFill>
              </a:rPr>
              <a:t>y entorno de procesos:</a:t>
            </a:r>
          </a:p>
          <a:p>
            <a:pPr marL="0" indent="0">
              <a:buNone/>
            </a:pPr>
            <a:r>
              <a:rPr lang="es-CO" dirty="0"/>
              <a:t>en jerarquía se emplean los términos abuelo, padre, hijo, hermano; puede considerarse como </a:t>
            </a:r>
          </a:p>
          <a:p>
            <a:pPr marL="0" indent="0">
              <a:buNone/>
            </a:pPr>
            <a:r>
              <a:rPr lang="es-CO" dirty="0"/>
              <a:t>Un árbol genealógico.</a:t>
            </a:r>
          </a:p>
          <a:p>
            <a:pPr marL="0" indent="0">
              <a:buNone/>
            </a:pPr>
            <a:r>
              <a:rPr lang="es-CO" dirty="0"/>
              <a:t>El entorno consiste en un conjunto de variables que se le pasan al proceso en el momento de su creación y esta formado por una tabla Nombre – valor (PID</a:t>
            </a:r>
            <a:r>
              <a:rPr lang="es-CO" dirty="0" smtClean="0"/>
              <a:t>).</a:t>
            </a:r>
          </a:p>
          <a:p>
            <a:pPr marL="0" indent="0">
              <a:buNone/>
            </a:pPr>
            <a:endParaRPr lang="es-CO" dirty="0" smtClean="0">
              <a:solidFill>
                <a:srgbClr val="FF0000"/>
              </a:solidFill>
            </a:endParaRPr>
          </a:p>
          <a:p>
            <a:pPr marL="0" indent="0">
              <a:buNone/>
            </a:pPr>
            <a:r>
              <a:rPr lang="es-CO" dirty="0" smtClean="0">
                <a:solidFill>
                  <a:srgbClr val="FF0000"/>
                </a:solidFill>
              </a:rPr>
              <a:t>Realizar </a:t>
            </a:r>
            <a:r>
              <a:rPr lang="es-CO" dirty="0">
                <a:solidFill>
                  <a:srgbClr val="FF0000"/>
                </a:solidFill>
              </a:rPr>
              <a:t>práctica con el archivo “unidad2 comandos explicación </a:t>
            </a:r>
            <a:r>
              <a:rPr lang="es-CO" dirty="0" err="1">
                <a:solidFill>
                  <a:srgbClr val="FF0000"/>
                </a:solidFill>
              </a:rPr>
              <a:t>admon</a:t>
            </a:r>
            <a:r>
              <a:rPr lang="es-CO" dirty="0">
                <a:solidFill>
                  <a:srgbClr val="FF0000"/>
                </a:solidFill>
              </a:rPr>
              <a:t> de </a:t>
            </a:r>
            <a:r>
              <a:rPr lang="es-CO" dirty="0" smtClean="0">
                <a:solidFill>
                  <a:srgbClr val="FF0000"/>
                </a:solidFill>
              </a:rPr>
              <a:t>procesos</a:t>
            </a:r>
            <a:r>
              <a:rPr lang="es-CO" dirty="0">
                <a:solidFill>
                  <a:srgbClr val="FF0000"/>
                </a:solidFill>
              </a:rPr>
              <a:t>”</a:t>
            </a:r>
          </a:p>
          <a:p>
            <a:pPr marL="0" indent="0">
              <a:buNone/>
            </a:pPr>
            <a:endParaRPr lang="es-CO" dirty="0">
              <a:solidFill>
                <a:schemeClr val="tx1"/>
              </a:solidFill>
            </a:endParaRPr>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Tree>
    <p:extLst>
      <p:ext uri="{BB962C8B-B14F-4D97-AF65-F5344CB8AC3E}">
        <p14:creationId xmlns:p14="http://schemas.microsoft.com/office/powerpoint/2010/main" val="266507517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77334" y="352023"/>
            <a:ext cx="10527286" cy="832834"/>
          </a:xfrm>
        </p:spPr>
        <p:txBody>
          <a:bodyPr>
            <a:normAutofit fontScale="90000"/>
          </a:bodyPr>
          <a:lstStyle/>
          <a:p>
            <a:pPr algn="ctr"/>
            <a:r>
              <a:rPr lang="es-CO" dirty="0" smtClean="0"/>
              <a:t>Sistemas operativos </a:t>
            </a:r>
            <a:r>
              <a:rPr lang="es-CO" dirty="0" err="1" smtClean="0"/>
              <a:t>monotarea</a:t>
            </a:r>
            <a:r>
              <a:rPr lang="es-CO" dirty="0" smtClean="0"/>
              <a:t>, o </a:t>
            </a:r>
            <a:r>
              <a:rPr lang="es-CO" dirty="0" err="1" smtClean="0"/>
              <a:t>monoproceso</a:t>
            </a:r>
            <a:r>
              <a:rPr lang="es-CO" dirty="0" smtClean="0"/>
              <a:t>, multitarea o </a:t>
            </a:r>
            <a:r>
              <a:rPr lang="es-CO" dirty="0" err="1" smtClean="0"/>
              <a:t>multoproceso</a:t>
            </a:r>
            <a:r>
              <a:rPr lang="es-CO" dirty="0" smtClean="0"/>
              <a:t>, monousuarios y multiusuarios</a:t>
            </a: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7" name="CuadroTexto 6"/>
          <p:cNvSpPr txBox="1"/>
          <p:nvPr/>
        </p:nvSpPr>
        <p:spPr>
          <a:xfrm>
            <a:off x="677334" y="2034315"/>
            <a:ext cx="10738910" cy="4401205"/>
          </a:xfrm>
          <a:prstGeom prst="rect">
            <a:avLst/>
          </a:prstGeom>
          <a:noFill/>
        </p:spPr>
        <p:txBody>
          <a:bodyPr wrap="square" rtlCol="0">
            <a:spAutoFit/>
          </a:bodyPr>
          <a:lstStyle/>
          <a:p>
            <a:r>
              <a:rPr lang="es-CO" sz="2000" dirty="0" err="1" smtClean="0">
                <a:solidFill>
                  <a:srgbClr val="00B050"/>
                </a:solidFill>
              </a:rPr>
              <a:t>Monotarea</a:t>
            </a:r>
            <a:r>
              <a:rPr lang="es-CO" sz="2000" dirty="0" smtClean="0">
                <a:solidFill>
                  <a:srgbClr val="00B050"/>
                </a:solidFill>
              </a:rPr>
              <a:t> o </a:t>
            </a:r>
            <a:r>
              <a:rPr lang="es-CO" sz="2000" dirty="0" err="1" smtClean="0">
                <a:solidFill>
                  <a:srgbClr val="00B050"/>
                </a:solidFill>
              </a:rPr>
              <a:t>monoproceso</a:t>
            </a:r>
            <a:r>
              <a:rPr lang="es-CO" sz="2000" dirty="0" smtClean="0">
                <a:solidFill>
                  <a:srgbClr val="00B050"/>
                </a:solidFill>
              </a:rPr>
              <a:t>:</a:t>
            </a:r>
          </a:p>
          <a:p>
            <a:r>
              <a:rPr lang="es-CO" dirty="0" smtClean="0"/>
              <a:t>Este solamente permite que exista un solo proceso en cada instante. La ventaja de estos sistemas operativos es que son muy sencillos.</a:t>
            </a:r>
          </a:p>
          <a:p>
            <a:r>
              <a:rPr lang="es-CO" dirty="0" smtClean="0"/>
              <a:t>Realiza dos funciones básicas:</a:t>
            </a:r>
          </a:p>
          <a:p>
            <a:pPr marL="742950" lvl="1" indent="-285750">
              <a:buFont typeface="Wingdings" panose="05000000000000000000" pitchFamily="2" charset="2"/>
              <a:buChar char="ü"/>
            </a:pPr>
            <a:r>
              <a:rPr lang="es-CO" dirty="0" smtClean="0"/>
              <a:t>Carga y ejecución de programas</a:t>
            </a:r>
          </a:p>
          <a:p>
            <a:pPr marL="742950" lvl="1" indent="-285750">
              <a:buFont typeface="Wingdings" panose="05000000000000000000" pitchFamily="2" charset="2"/>
              <a:buChar char="ü"/>
            </a:pPr>
            <a:r>
              <a:rPr lang="es-CO" dirty="0" smtClean="0"/>
              <a:t>Garantizar una interrupción con los dispositivos </a:t>
            </a:r>
            <a:r>
              <a:rPr lang="es-CO" dirty="0" err="1" smtClean="0"/>
              <a:t>perisféricos</a:t>
            </a:r>
            <a:r>
              <a:rPr lang="es-CO" dirty="0" smtClean="0"/>
              <a:t>.  Ejemplo el </a:t>
            </a:r>
            <a:r>
              <a:rPr lang="es-CO" dirty="0" err="1" smtClean="0"/>
              <a:t>s.o</a:t>
            </a:r>
            <a:r>
              <a:rPr lang="es-CO" dirty="0" smtClean="0"/>
              <a:t>. MS-OS</a:t>
            </a:r>
          </a:p>
          <a:p>
            <a:pPr marL="742950" lvl="1" indent="-285750">
              <a:buFont typeface="Wingdings" panose="05000000000000000000" pitchFamily="2" charset="2"/>
              <a:buChar char="ü"/>
            </a:pPr>
            <a:endParaRPr lang="es-CO" sz="2000" dirty="0">
              <a:solidFill>
                <a:srgbClr val="00B050"/>
              </a:solidFill>
            </a:endParaRPr>
          </a:p>
          <a:p>
            <a:r>
              <a:rPr lang="es-CO" sz="2000" dirty="0" smtClean="0">
                <a:solidFill>
                  <a:srgbClr val="00B050"/>
                </a:solidFill>
              </a:rPr>
              <a:t>Multitarea o multiproceso:</a:t>
            </a:r>
          </a:p>
          <a:p>
            <a:r>
              <a:rPr lang="es-CO" dirty="0"/>
              <a:t>Este permite que </a:t>
            </a:r>
            <a:r>
              <a:rPr lang="es-CO" dirty="0" smtClean="0"/>
              <a:t>coexistan </a:t>
            </a:r>
            <a:r>
              <a:rPr lang="es-CO" dirty="0"/>
              <a:t>varios procesos a la vez</a:t>
            </a:r>
            <a:r>
              <a:rPr lang="es-CO" dirty="0" smtClean="0"/>
              <a:t>.</a:t>
            </a:r>
          </a:p>
          <a:p>
            <a:endParaRPr lang="es-CO" dirty="0"/>
          </a:p>
          <a:p>
            <a:r>
              <a:rPr lang="es-CO" sz="2000" dirty="0">
                <a:solidFill>
                  <a:srgbClr val="00B050"/>
                </a:solidFill>
              </a:rPr>
              <a:t>Monousuario:</a:t>
            </a:r>
          </a:p>
          <a:p>
            <a:r>
              <a:rPr lang="es-CO" dirty="0" smtClean="0"/>
              <a:t>Este está previsto para dar soporte a un solo usuario. </a:t>
            </a:r>
          </a:p>
          <a:p>
            <a:endParaRPr lang="es-CO" dirty="0" smtClean="0"/>
          </a:p>
          <a:p>
            <a:r>
              <a:rPr lang="es-CO" sz="2000" dirty="0" err="1">
                <a:solidFill>
                  <a:srgbClr val="00B050"/>
                </a:solidFill>
              </a:rPr>
              <a:t>Multitramo</a:t>
            </a:r>
            <a:r>
              <a:rPr lang="es-CO" sz="2000" dirty="0">
                <a:solidFill>
                  <a:srgbClr val="00B050"/>
                </a:solidFill>
              </a:rPr>
              <a:t>:</a:t>
            </a:r>
          </a:p>
          <a:p>
            <a:r>
              <a:rPr lang="es-CO" dirty="0" smtClean="0"/>
              <a:t>Permite que diversas partes de un solo programa funcionen al mismo tiempo.</a:t>
            </a:r>
            <a:endParaRPr lang="es-CO" dirty="0"/>
          </a:p>
        </p:txBody>
      </p:sp>
    </p:spTree>
    <p:extLst>
      <p:ext uri="{BB962C8B-B14F-4D97-AF65-F5344CB8AC3E}">
        <p14:creationId xmlns:p14="http://schemas.microsoft.com/office/powerpoint/2010/main" val="30601751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7" name="Imagen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3" name="CuadroTexto 2"/>
          <p:cNvSpPr txBox="1"/>
          <p:nvPr/>
        </p:nvSpPr>
        <p:spPr>
          <a:xfrm>
            <a:off x="1262130" y="321972"/>
            <a:ext cx="9491729" cy="5970865"/>
          </a:xfrm>
          <a:prstGeom prst="rect">
            <a:avLst/>
          </a:prstGeom>
          <a:noFill/>
        </p:spPr>
        <p:txBody>
          <a:bodyPr wrap="square" rtlCol="0">
            <a:spAutoFit/>
          </a:bodyPr>
          <a:lstStyle/>
          <a:p>
            <a:r>
              <a:rPr lang="es-CO" sz="2000" dirty="0" smtClean="0">
                <a:solidFill>
                  <a:srgbClr val="00B050"/>
                </a:solidFill>
              </a:rPr>
              <a:t>Tiempo real:</a:t>
            </a:r>
          </a:p>
          <a:p>
            <a:r>
              <a:rPr lang="es-CO" dirty="0" smtClean="0"/>
              <a:t>Responde a las entradas inmediatamente. DOS, UNIX  no son de tiempo real</a:t>
            </a:r>
          </a:p>
          <a:p>
            <a:endParaRPr lang="es-CO" dirty="0"/>
          </a:p>
          <a:p>
            <a:r>
              <a:rPr lang="es-CO" sz="2000" dirty="0" smtClean="0">
                <a:solidFill>
                  <a:srgbClr val="00B050"/>
                </a:solidFill>
              </a:rPr>
              <a:t>Multiusuario (tiempo compartido):</a:t>
            </a:r>
          </a:p>
          <a:p>
            <a:r>
              <a:rPr lang="es-CO" dirty="0" smtClean="0"/>
              <a:t>Este da soporte a varios </a:t>
            </a:r>
            <a:r>
              <a:rPr lang="es-CO" smtClean="0"/>
              <a:t>usuarios que </a:t>
            </a:r>
            <a:r>
              <a:rPr lang="es-CO" dirty="0" smtClean="0"/>
              <a:t>trabajan simultáneamente desde varios terminales</a:t>
            </a:r>
          </a:p>
          <a:p>
            <a:endParaRPr lang="es-CO" dirty="0"/>
          </a:p>
          <a:p>
            <a:endParaRPr lang="es-CO" dirty="0" smtClean="0">
              <a:solidFill>
                <a:srgbClr val="92D050"/>
              </a:solidFill>
            </a:endParaRPr>
          </a:p>
          <a:p>
            <a:r>
              <a:rPr lang="es-CO" dirty="0" smtClean="0">
                <a:solidFill>
                  <a:srgbClr val="92D050"/>
                </a:solidFill>
              </a:rPr>
              <a:t>ESTADOS DE UN PROCESO</a:t>
            </a:r>
          </a:p>
          <a:p>
            <a:endParaRPr lang="es-CO" dirty="0" smtClean="0">
              <a:solidFill>
                <a:srgbClr val="92D050"/>
              </a:solidFill>
            </a:endParaRPr>
          </a:p>
          <a:p>
            <a:r>
              <a:rPr lang="es-CO" dirty="0"/>
              <a:t>Los procesos pueden encontrarse realizando diferentes tareas que requieren mayor o menor uso del procesador. Un proceso se puede encontrar en uno de los siguientes estados:</a:t>
            </a:r>
          </a:p>
          <a:p>
            <a:r>
              <a:rPr lang="es-CO" dirty="0"/>
              <a:t> </a:t>
            </a:r>
            <a:endParaRPr lang="es-CO" dirty="0" smtClean="0"/>
          </a:p>
          <a:p>
            <a:r>
              <a:rPr lang="es-CO" dirty="0" smtClean="0">
                <a:solidFill>
                  <a:srgbClr val="00B050"/>
                </a:solidFill>
              </a:rPr>
              <a:t>Ejecución:</a:t>
            </a:r>
          </a:p>
          <a:p>
            <a:r>
              <a:rPr lang="es-CO" dirty="0"/>
              <a:t>E</a:t>
            </a:r>
            <a:r>
              <a:rPr lang="es-CO" dirty="0" smtClean="0"/>
              <a:t>l proceso esta siendo ejecutado por el procesador. Se dice que esta en </a:t>
            </a:r>
            <a:r>
              <a:rPr lang="es-CO" dirty="0" err="1" smtClean="0"/>
              <a:t>face</a:t>
            </a:r>
            <a:r>
              <a:rPr lang="es-CO" dirty="0" smtClean="0"/>
              <a:t> de procesamiento.</a:t>
            </a:r>
          </a:p>
          <a:p>
            <a:endParaRPr lang="es-CO" dirty="0"/>
          </a:p>
          <a:p>
            <a:r>
              <a:rPr lang="es-CO" dirty="0" smtClean="0">
                <a:solidFill>
                  <a:srgbClr val="00B050"/>
                </a:solidFill>
              </a:rPr>
              <a:t>Bloqueado:</a:t>
            </a:r>
          </a:p>
          <a:p>
            <a:r>
              <a:rPr lang="es-CO" dirty="0" smtClean="0"/>
              <a:t>El proceso esta esperando que suceda un evento (como la lectura de un archivo) y no puede continuar hasta que termine esta operación</a:t>
            </a:r>
            <a:r>
              <a:rPr lang="es-CO" dirty="0"/>
              <a:t>.</a:t>
            </a:r>
            <a:endParaRPr lang="es-CO" dirty="0" smtClean="0"/>
          </a:p>
          <a:p>
            <a:endParaRPr lang="es-CO" dirty="0"/>
          </a:p>
        </p:txBody>
      </p:sp>
    </p:spTree>
    <p:extLst>
      <p:ext uri="{BB962C8B-B14F-4D97-AF65-F5344CB8AC3E}">
        <p14:creationId xmlns:p14="http://schemas.microsoft.com/office/powerpoint/2010/main" val="3609201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7" name="Imagen 6"/>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sp>
        <p:nvSpPr>
          <p:cNvPr id="3" name="CuadroTexto 2"/>
          <p:cNvSpPr txBox="1"/>
          <p:nvPr/>
        </p:nvSpPr>
        <p:spPr>
          <a:xfrm>
            <a:off x="1095835" y="1246334"/>
            <a:ext cx="9491729" cy="5355312"/>
          </a:xfrm>
          <a:prstGeom prst="rect">
            <a:avLst/>
          </a:prstGeom>
          <a:noFill/>
        </p:spPr>
        <p:txBody>
          <a:bodyPr wrap="square" rtlCol="0">
            <a:spAutoFit/>
          </a:bodyPr>
          <a:lstStyle/>
          <a:p>
            <a:r>
              <a:rPr lang="es-CO" dirty="0">
                <a:solidFill>
                  <a:srgbClr val="00B050"/>
                </a:solidFill>
              </a:rPr>
              <a:t>L</a:t>
            </a:r>
            <a:r>
              <a:rPr lang="es-CO" dirty="0" smtClean="0">
                <a:solidFill>
                  <a:srgbClr val="00B050"/>
                </a:solidFill>
              </a:rPr>
              <a:t>isto:</a:t>
            </a:r>
          </a:p>
          <a:p>
            <a:r>
              <a:rPr lang="es-CO" dirty="0" smtClean="0"/>
              <a:t>Esta listo para entrar en fase de procesamiento. Un módulo en el sistema operativo llamado planificador decide que procesos pasarán a ejecución</a:t>
            </a:r>
          </a:p>
          <a:p>
            <a:endParaRPr lang="es-CO" dirty="0"/>
          </a:p>
          <a:p>
            <a:r>
              <a:rPr lang="es-CO" dirty="0" smtClean="0">
                <a:solidFill>
                  <a:srgbClr val="00B050"/>
                </a:solidFill>
              </a:rPr>
              <a:t>En espera:</a:t>
            </a:r>
          </a:p>
          <a:p>
            <a:r>
              <a:rPr lang="es-CO" dirty="0" smtClean="0"/>
              <a:t>Cuando hay demasiadas peticiones de ejecución de procesos o procesos siendo ejecutados actualmente, algunos procesos que dan en “lista de espera” para ser ejecutados cuando sea posible.</a:t>
            </a:r>
          </a:p>
          <a:p>
            <a:endParaRPr lang="es-CO" dirty="0"/>
          </a:p>
          <a:p>
            <a:r>
              <a:rPr lang="es-CO" dirty="0" smtClean="0">
                <a:solidFill>
                  <a:srgbClr val="00B050"/>
                </a:solidFill>
              </a:rPr>
              <a:t>Suspendido:</a:t>
            </a:r>
          </a:p>
          <a:p>
            <a:r>
              <a:rPr lang="es-CO" dirty="0" smtClean="0"/>
              <a:t>El S.O. decide “suspender” a algunos procesos temporalmente con el fin de dejar suficiente memoria disponible a los procesos restantes. No todos los S.O. son capaces de suspender procesos.</a:t>
            </a:r>
          </a:p>
          <a:p>
            <a:endParaRPr lang="es-CO" dirty="0"/>
          </a:p>
          <a:p>
            <a:r>
              <a:rPr lang="es-CO" dirty="0" smtClean="0">
                <a:solidFill>
                  <a:srgbClr val="FF0000"/>
                </a:solidFill>
              </a:rPr>
              <a:t>Nota: </a:t>
            </a:r>
            <a:r>
              <a:rPr lang="es-CO" dirty="0" smtClean="0"/>
              <a:t>la asignación estratégica del procesador a los procesos es lo que se conoce o se denomina “</a:t>
            </a:r>
            <a:r>
              <a:rPr lang="es-CO" dirty="0" err="1" smtClean="0"/>
              <a:t>scheduling</a:t>
            </a:r>
            <a:r>
              <a:rPr lang="es-CO" dirty="0" smtClean="0"/>
              <a:t> de procesos”</a:t>
            </a:r>
          </a:p>
          <a:p>
            <a:endParaRPr lang="es-CO" dirty="0"/>
          </a:p>
          <a:p>
            <a:endParaRPr lang="es-CO" dirty="0" smtClean="0"/>
          </a:p>
          <a:p>
            <a:endParaRPr lang="es-CO" dirty="0"/>
          </a:p>
        </p:txBody>
      </p:sp>
    </p:spTree>
    <p:extLst>
      <p:ext uri="{BB962C8B-B14F-4D97-AF65-F5344CB8AC3E}">
        <p14:creationId xmlns:p14="http://schemas.microsoft.com/office/powerpoint/2010/main" val="323288645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p:cNvSpPr>
            <a:spLocks noGrp="1"/>
          </p:cNvSpPr>
          <p:nvPr>
            <p:ph idx="1"/>
          </p:nvPr>
        </p:nvSpPr>
        <p:spPr>
          <a:xfrm>
            <a:off x="690212" y="862886"/>
            <a:ext cx="10759105" cy="4430331"/>
          </a:xfrm>
        </p:spPr>
        <p:txBody>
          <a:bodyPr>
            <a:normAutofit/>
          </a:bodyPr>
          <a:lstStyle/>
          <a:p>
            <a:pPr marL="0" indent="0" algn="ctr">
              <a:buNone/>
            </a:pPr>
            <a:r>
              <a:rPr lang="es-CO" sz="2400" dirty="0" smtClean="0">
                <a:solidFill>
                  <a:srgbClr val="00B050"/>
                </a:solidFill>
              </a:rPr>
              <a:t>Esquemas de los estados de un proceso</a:t>
            </a:r>
            <a:endParaRPr lang="es-CO" sz="2400" dirty="0">
              <a:solidFill>
                <a:srgbClr val="00B050"/>
              </a:solidFill>
            </a:endParaRPr>
          </a:p>
          <a:p>
            <a:pPr marL="0" indent="0">
              <a:buNone/>
            </a:pPr>
            <a:endParaRPr lang="es-CO" dirty="0"/>
          </a:p>
        </p:txBody>
      </p:sp>
      <p:pic>
        <p:nvPicPr>
          <p:cNvPr id="4" name="Imagen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076039" y="185113"/>
            <a:ext cx="914880" cy="844919"/>
          </a:xfrm>
          <a:prstGeom prst="rect">
            <a:avLst/>
          </a:prstGeom>
        </p:spPr>
      </p:pic>
      <p:pic>
        <p:nvPicPr>
          <p:cNvPr id="5" name="Imagen 4" descr="logo_uh"/>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860" y="222205"/>
            <a:ext cx="942975" cy="783590"/>
          </a:xfrm>
          <a:prstGeom prst="rect">
            <a:avLst/>
          </a:prstGeom>
          <a:noFill/>
          <a:ln>
            <a:noFill/>
          </a:ln>
        </p:spPr>
      </p:pic>
      <p:pic>
        <p:nvPicPr>
          <p:cNvPr id="6" name="Imagen 5"/>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16244" y="1333222"/>
            <a:ext cx="574675" cy="971550"/>
          </a:xfrm>
          <a:prstGeom prst="rect">
            <a:avLst/>
          </a:prstGeom>
          <a:noFill/>
          <a:ln>
            <a:noFill/>
          </a:ln>
        </p:spPr>
      </p:pic>
      <p:pic>
        <p:nvPicPr>
          <p:cNvPr id="2" name="Imagen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275008" y="1751527"/>
            <a:ext cx="8319753" cy="3979572"/>
          </a:xfrm>
          <a:prstGeom prst="rect">
            <a:avLst/>
          </a:prstGeom>
        </p:spPr>
      </p:pic>
      <p:sp>
        <p:nvSpPr>
          <p:cNvPr id="7" name="CuadroTexto 6"/>
          <p:cNvSpPr txBox="1"/>
          <p:nvPr/>
        </p:nvSpPr>
        <p:spPr>
          <a:xfrm>
            <a:off x="2163650" y="5997192"/>
            <a:ext cx="6027313" cy="369332"/>
          </a:xfrm>
          <a:prstGeom prst="rect">
            <a:avLst/>
          </a:prstGeom>
          <a:noFill/>
        </p:spPr>
        <p:txBody>
          <a:bodyPr wrap="square" rtlCol="0">
            <a:spAutoFit/>
          </a:bodyPr>
          <a:lstStyle/>
          <a:p>
            <a:r>
              <a:rPr lang="es-CO" dirty="0" smtClean="0">
                <a:solidFill>
                  <a:srgbClr val="FF0000"/>
                </a:solidFill>
              </a:rPr>
              <a:t>Ver video: “unidad2 bloque de control de procesos BCP”</a:t>
            </a:r>
            <a:endParaRPr lang="es-CO" dirty="0">
              <a:solidFill>
                <a:srgbClr val="FF0000"/>
              </a:solidFill>
            </a:endParaRPr>
          </a:p>
        </p:txBody>
      </p:sp>
    </p:spTree>
    <p:extLst>
      <p:ext uri="{BB962C8B-B14F-4D97-AF65-F5344CB8AC3E}">
        <p14:creationId xmlns:p14="http://schemas.microsoft.com/office/powerpoint/2010/main" val="574370352"/>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a">
  <a:themeElements>
    <a:clrScheme name="Faceta">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524</TotalTime>
  <Words>1584</Words>
  <Application>Microsoft Office PowerPoint</Application>
  <PresentationFormat>Panorámica</PresentationFormat>
  <Paragraphs>229</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Trebuchet MS</vt:lpstr>
      <vt:lpstr>Wingdings</vt:lpstr>
      <vt:lpstr>Wingdings 3</vt:lpstr>
      <vt:lpstr>Faceta</vt:lpstr>
      <vt:lpstr>Presentación de PowerPoint</vt:lpstr>
      <vt:lpstr>Presentación de PowerPoint</vt:lpstr>
      <vt:lpstr>Presentación de PowerPoint</vt:lpstr>
      <vt:lpstr>Presentación de PowerPoint</vt:lpstr>
      <vt:lpstr>CONCEPTO DE PROCESO</vt:lpstr>
      <vt:lpstr>Sistemas operativos monotarea, o monoproceso, multitarea o multoproceso, monousuarios y multiusuarios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Windows User</dc:creator>
  <cp:lastModifiedBy>IVAN ALARCON</cp:lastModifiedBy>
  <cp:revision>64</cp:revision>
  <dcterms:created xsi:type="dcterms:W3CDTF">2018-08-08T12:55:57Z</dcterms:created>
  <dcterms:modified xsi:type="dcterms:W3CDTF">2021-08-27T02:43:41Z</dcterms:modified>
</cp:coreProperties>
</file>