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67" r:id="rId5"/>
    <p:sldId id="259" r:id="rId6"/>
    <p:sldId id="260" r:id="rId7"/>
    <p:sldId id="261" r:id="rId8"/>
    <p:sldId id="262" r:id="rId9"/>
    <p:sldId id="263"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393607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406119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AEEDD6-C363-4545-B82D-D92522185F3B}"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17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201672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AEEDD6-C363-4545-B82D-D92522185F3B}"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8683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72071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86963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32002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346860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A35B51-C129-4EB2-A3D7-A1EEEFA24F6F}" type="datetimeFigureOut">
              <a:rPr lang="es-CO" smtClean="0"/>
              <a:t>11/08/2025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250198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20604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4A35B51-C129-4EB2-A3D7-A1EEEFA24F6F}" type="datetimeFigureOut">
              <a:rPr lang="es-CO" smtClean="0"/>
              <a:t>11/08/2025</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214330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A35B51-C129-4EB2-A3D7-A1EEEFA24F6F}" type="datetimeFigureOut">
              <a:rPr lang="es-CO" smtClean="0"/>
              <a:t>11/08/2025</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83786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35B51-C129-4EB2-A3D7-A1EEEFA24F6F}" type="datetimeFigureOut">
              <a:rPr lang="es-CO" smtClean="0"/>
              <a:t>11/08/2025</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422897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178648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A35B51-C129-4EB2-A3D7-A1EEEFA24F6F}" type="datetimeFigureOut">
              <a:rPr lang="es-CO" smtClean="0"/>
              <a:t>11/08/2025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AEEDD6-C363-4545-B82D-D92522185F3B}" type="slidenum">
              <a:rPr lang="es-CO" smtClean="0"/>
              <a:t>‹Nº›</a:t>
            </a:fld>
            <a:endParaRPr lang="es-CO"/>
          </a:p>
        </p:txBody>
      </p:sp>
    </p:spTree>
    <p:extLst>
      <p:ext uri="{BB962C8B-B14F-4D97-AF65-F5344CB8AC3E}">
        <p14:creationId xmlns:p14="http://schemas.microsoft.com/office/powerpoint/2010/main" val="256855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A35B51-C129-4EB2-A3D7-A1EEEFA24F6F}" type="datetimeFigureOut">
              <a:rPr lang="es-CO" smtClean="0"/>
              <a:t>11/08/2025</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AEEDD6-C363-4545-B82D-D92522185F3B}" type="slidenum">
              <a:rPr lang="es-CO" smtClean="0"/>
              <a:t>‹Nº›</a:t>
            </a:fld>
            <a:endParaRPr lang="es-CO"/>
          </a:p>
        </p:txBody>
      </p:sp>
    </p:spTree>
    <p:extLst>
      <p:ext uri="{BB962C8B-B14F-4D97-AF65-F5344CB8AC3E}">
        <p14:creationId xmlns:p14="http://schemas.microsoft.com/office/powerpoint/2010/main" val="187735443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GA3PIZ58zi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onomipedia.com/definiciones/economi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4">
            <a:extLst>
              <a:ext uri="{FF2B5EF4-FFF2-40B4-BE49-F238E27FC236}">
                <a16:creationId xmlns:a16="http://schemas.microsoft.com/office/drawing/2014/main" id="{6107326D-F180-A4B1-1936-146A3A163B9F}"/>
              </a:ext>
            </a:extLst>
          </p:cNvPr>
          <p:cNvPicPr>
            <a:picLocks noChangeAspect="1"/>
          </p:cNvPicPr>
          <p:nvPr/>
        </p:nvPicPr>
        <p:blipFill>
          <a:blip r:embed="rId2"/>
          <a:srcRect l="2218" r="10226"/>
          <a:stretch/>
        </p:blipFill>
        <p:spPr>
          <a:xfrm>
            <a:off x="20" y="10"/>
            <a:ext cx="12191980" cy="6857990"/>
          </a:xfrm>
          <a:prstGeom prst="rect">
            <a:avLst/>
          </a:prstGeom>
        </p:spPr>
      </p:pic>
      <p:sp>
        <p:nvSpPr>
          <p:cNvPr id="12" name="Freeform: Shape 11">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3D415D">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ítulo 1">
            <a:extLst>
              <a:ext uri="{FF2B5EF4-FFF2-40B4-BE49-F238E27FC236}">
                <a16:creationId xmlns:a16="http://schemas.microsoft.com/office/drawing/2014/main" id="{C1593016-9FD5-2231-8CA4-1382E7D1205D}"/>
              </a:ext>
            </a:extLst>
          </p:cNvPr>
          <p:cNvSpPr>
            <a:spLocks noGrp="1"/>
          </p:cNvSpPr>
          <p:nvPr>
            <p:ph type="ctrTitle"/>
          </p:nvPr>
        </p:nvSpPr>
        <p:spPr>
          <a:xfrm>
            <a:off x="1083733" y="3889218"/>
            <a:ext cx="5478432" cy="1032094"/>
          </a:xfrm>
        </p:spPr>
        <p:txBody>
          <a:bodyPr>
            <a:normAutofit/>
          </a:bodyPr>
          <a:lstStyle/>
          <a:p>
            <a:r>
              <a:rPr lang="es-CO" sz="4000">
                <a:solidFill>
                  <a:srgbClr val="FEFFFF"/>
                </a:solidFill>
              </a:rPr>
              <a:t>ANALSIS FINANCIERO </a:t>
            </a:r>
          </a:p>
        </p:txBody>
      </p:sp>
    </p:spTree>
    <p:extLst>
      <p:ext uri="{BB962C8B-B14F-4D97-AF65-F5344CB8AC3E}">
        <p14:creationId xmlns:p14="http://schemas.microsoft.com/office/powerpoint/2010/main" val="7642768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B24CA-D8C8-AAB9-6A6B-990B1BAEB977}"/>
              </a:ext>
            </a:extLst>
          </p:cNvPr>
          <p:cNvSpPr>
            <a:spLocks noGrp="1"/>
          </p:cNvSpPr>
          <p:nvPr>
            <p:ph type="title"/>
          </p:nvPr>
        </p:nvSpPr>
        <p:spPr>
          <a:xfrm>
            <a:off x="1454047" y="624110"/>
            <a:ext cx="10050566" cy="1280890"/>
          </a:xfrm>
        </p:spPr>
        <p:txBody>
          <a:bodyPr/>
          <a:lstStyle/>
          <a:p>
            <a:pPr algn="ctr"/>
            <a:r>
              <a:rPr lang="es-MX" b="1" dirty="0"/>
              <a:t>EL ANALISTA FINANCIERO </a:t>
            </a:r>
            <a:endParaRPr lang="es-CO" b="1" dirty="0"/>
          </a:p>
        </p:txBody>
      </p:sp>
      <p:pic>
        <p:nvPicPr>
          <p:cNvPr id="5" name="Imagen 4">
            <a:extLst>
              <a:ext uri="{FF2B5EF4-FFF2-40B4-BE49-F238E27FC236}">
                <a16:creationId xmlns:a16="http://schemas.microsoft.com/office/drawing/2014/main" id="{8B58A6C8-9941-CF88-2587-81BC82E41BB3}"/>
              </a:ext>
            </a:extLst>
          </p:cNvPr>
          <p:cNvPicPr>
            <a:picLocks noChangeAspect="1"/>
          </p:cNvPicPr>
          <p:nvPr/>
        </p:nvPicPr>
        <p:blipFill>
          <a:blip r:embed="rId2"/>
          <a:stretch>
            <a:fillRect/>
          </a:stretch>
        </p:blipFill>
        <p:spPr>
          <a:xfrm>
            <a:off x="1708879" y="1558977"/>
            <a:ext cx="9295573" cy="5058844"/>
          </a:xfrm>
          <a:prstGeom prst="rect">
            <a:avLst/>
          </a:prstGeom>
        </p:spPr>
      </p:pic>
    </p:spTree>
    <p:extLst>
      <p:ext uri="{BB962C8B-B14F-4D97-AF65-F5344CB8AC3E}">
        <p14:creationId xmlns:p14="http://schemas.microsoft.com/office/powerpoint/2010/main" val="252015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9555D8C-51B8-EBD2-25DE-00CD61F9BB59}"/>
              </a:ext>
            </a:extLst>
          </p:cNvPr>
          <p:cNvSpPr txBox="1"/>
          <p:nvPr/>
        </p:nvSpPr>
        <p:spPr>
          <a:xfrm>
            <a:off x="1514006" y="564841"/>
            <a:ext cx="10388183" cy="1569660"/>
          </a:xfrm>
          <a:prstGeom prst="rect">
            <a:avLst/>
          </a:prstGeom>
          <a:noFill/>
        </p:spPr>
        <p:txBody>
          <a:bodyPr wrap="square">
            <a:spAutoFit/>
          </a:bodyPr>
          <a:lstStyle/>
          <a:p>
            <a:r>
              <a:rPr lang="es-MX" sz="4800" b="1" dirty="0"/>
              <a:t>¿Qué es un analista financiero y qué hace?</a:t>
            </a:r>
            <a:endParaRPr lang="es-CO" sz="4800" b="1" dirty="0"/>
          </a:p>
        </p:txBody>
      </p:sp>
      <p:sp>
        <p:nvSpPr>
          <p:cNvPr id="5" name="CuadroTexto 4">
            <a:extLst>
              <a:ext uri="{FF2B5EF4-FFF2-40B4-BE49-F238E27FC236}">
                <a16:creationId xmlns:a16="http://schemas.microsoft.com/office/drawing/2014/main" id="{D71D2433-EFE6-0C69-EC43-8170C2C224CA}"/>
              </a:ext>
            </a:extLst>
          </p:cNvPr>
          <p:cNvSpPr txBox="1"/>
          <p:nvPr/>
        </p:nvSpPr>
        <p:spPr>
          <a:xfrm>
            <a:off x="614597" y="2457829"/>
            <a:ext cx="5771213" cy="1631216"/>
          </a:xfrm>
          <a:prstGeom prst="rect">
            <a:avLst/>
          </a:prstGeom>
          <a:noFill/>
        </p:spPr>
        <p:txBody>
          <a:bodyPr wrap="square">
            <a:spAutoFit/>
          </a:bodyPr>
          <a:lstStyle/>
          <a:p>
            <a:pPr algn="just"/>
            <a:r>
              <a:rPr lang="es-MX" sz="2000" dirty="0"/>
              <a:t>Expertos en finanzas, los analistas estudian los datos financieros de los que extraerán conclusiones que sirvan a empresas o particulares para tomar decisiones en el ámbito de las inversiones</a:t>
            </a:r>
            <a:r>
              <a:rPr lang="es-MX" dirty="0"/>
              <a:t>.</a:t>
            </a:r>
            <a:endParaRPr lang="es-CO" dirty="0"/>
          </a:p>
        </p:txBody>
      </p:sp>
      <p:sp>
        <p:nvSpPr>
          <p:cNvPr id="9" name="CuadroTexto 8">
            <a:extLst>
              <a:ext uri="{FF2B5EF4-FFF2-40B4-BE49-F238E27FC236}">
                <a16:creationId xmlns:a16="http://schemas.microsoft.com/office/drawing/2014/main" id="{5F986FD8-7B7C-4B49-0335-B86CB0446E88}"/>
              </a:ext>
            </a:extLst>
          </p:cNvPr>
          <p:cNvSpPr txBox="1"/>
          <p:nvPr/>
        </p:nvSpPr>
        <p:spPr>
          <a:xfrm>
            <a:off x="753255" y="4303455"/>
            <a:ext cx="5632555" cy="2554545"/>
          </a:xfrm>
          <a:prstGeom prst="rect">
            <a:avLst/>
          </a:prstGeom>
          <a:noFill/>
        </p:spPr>
        <p:txBody>
          <a:bodyPr wrap="square">
            <a:spAutoFit/>
          </a:bodyPr>
          <a:lstStyle/>
          <a:p>
            <a:pPr algn="just"/>
            <a:r>
              <a:rPr lang="es-MX" sz="2000" dirty="0"/>
              <a:t>Un analista financiero es un profesional experto en analizar e interpretar datos económicos. Los analistas financieros son profesionales especializados en finanzas, que pueden trabajar bien dentro del departamento financiero de una empresa o bien en entidades bancarias o empresas de servicios de inversión.</a:t>
            </a:r>
            <a:endParaRPr lang="es-CO" sz="2000" dirty="0"/>
          </a:p>
        </p:txBody>
      </p:sp>
      <p:sp>
        <p:nvSpPr>
          <p:cNvPr id="11" name="CuadroTexto 10">
            <a:extLst>
              <a:ext uri="{FF2B5EF4-FFF2-40B4-BE49-F238E27FC236}">
                <a16:creationId xmlns:a16="http://schemas.microsoft.com/office/drawing/2014/main" id="{B3BF9E1B-7FB6-D530-80C7-4EF365CD8384}"/>
              </a:ext>
            </a:extLst>
          </p:cNvPr>
          <p:cNvSpPr txBox="1"/>
          <p:nvPr/>
        </p:nvSpPr>
        <p:spPr>
          <a:xfrm>
            <a:off x="6565691" y="2134501"/>
            <a:ext cx="5336497" cy="4093428"/>
          </a:xfrm>
          <a:prstGeom prst="rect">
            <a:avLst/>
          </a:prstGeom>
          <a:noFill/>
        </p:spPr>
        <p:txBody>
          <a:bodyPr wrap="square">
            <a:spAutoFit/>
          </a:bodyPr>
          <a:lstStyle/>
          <a:p>
            <a:pPr algn="just"/>
            <a:r>
              <a:rPr lang="es-MX" sz="2000" dirty="0"/>
              <a:t>Los analistas financieros estudian los estados financieros de la compañía y el contexto económico para orientarla en la toma de decisiones financieras o de inversión. También analizan la evolución de los mercados y la posición financiera de sus clientes para ayudar a definir su estrategia de inversión. El uso de la tecnología ha supuesto un importante avance en este campo con la utilización de herramientas de análisis de datos que permiten una optimización de los resultados</a:t>
            </a:r>
            <a:endParaRPr lang="es-CO" sz="2000" dirty="0"/>
          </a:p>
        </p:txBody>
      </p:sp>
    </p:spTree>
    <p:extLst>
      <p:ext uri="{BB962C8B-B14F-4D97-AF65-F5344CB8AC3E}">
        <p14:creationId xmlns:p14="http://schemas.microsoft.com/office/powerpoint/2010/main" val="261724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3FEB5-B0CA-8CA5-EFDB-36EC35EEE790}"/>
              </a:ext>
            </a:extLst>
          </p:cNvPr>
          <p:cNvSpPr>
            <a:spLocks noGrp="1"/>
          </p:cNvSpPr>
          <p:nvPr>
            <p:ph type="title"/>
          </p:nvPr>
        </p:nvSpPr>
        <p:spPr/>
        <p:txBody>
          <a:bodyPr/>
          <a:lstStyle/>
          <a:p>
            <a:pPr algn="ctr"/>
            <a:r>
              <a:rPr lang="es-MX" b="1" dirty="0"/>
              <a:t>Funciones de un analista financiero</a:t>
            </a:r>
            <a:endParaRPr lang="es-CO" b="1" dirty="0"/>
          </a:p>
        </p:txBody>
      </p:sp>
      <p:sp>
        <p:nvSpPr>
          <p:cNvPr id="3" name="Marcador de contenido 2">
            <a:extLst>
              <a:ext uri="{FF2B5EF4-FFF2-40B4-BE49-F238E27FC236}">
                <a16:creationId xmlns:a16="http://schemas.microsoft.com/office/drawing/2014/main" id="{48796792-B71A-5F50-8003-9AD955C280D5}"/>
              </a:ext>
            </a:extLst>
          </p:cNvPr>
          <p:cNvSpPr>
            <a:spLocks noGrp="1"/>
          </p:cNvSpPr>
          <p:nvPr>
            <p:ph idx="1"/>
          </p:nvPr>
        </p:nvSpPr>
        <p:spPr>
          <a:xfrm>
            <a:off x="914400" y="1439056"/>
            <a:ext cx="10590212" cy="4794834"/>
          </a:xfrm>
        </p:spPr>
        <p:txBody>
          <a:bodyPr>
            <a:noAutofit/>
          </a:bodyPr>
          <a:lstStyle/>
          <a:p>
            <a:pPr algn="just"/>
            <a:r>
              <a:rPr lang="es-MX" sz="2000" dirty="0"/>
              <a:t>Dentro de la empresa, el analista financiero se encargará de:</a:t>
            </a:r>
          </a:p>
          <a:p>
            <a:pPr algn="just"/>
            <a:r>
              <a:rPr lang="es-MX" sz="2000" dirty="0"/>
              <a:t>Estudiar la situación económica de la compañía, a partir de sus estados financieros y calculando diferentes ratios, elaborar informes y proponer actuaciones al respecto.</a:t>
            </a:r>
          </a:p>
          <a:p>
            <a:pPr algn="just"/>
            <a:r>
              <a:rPr lang="es-MX" sz="2000" dirty="0"/>
              <a:t>Analizar tendencias económicas globales y locales (recesiones, periodos de crecimiento, etc.) y prever diferentes escenarios futuros, con medidas a adoptar por la empresa para cada uno de ellos.</a:t>
            </a:r>
          </a:p>
          <a:p>
            <a:pPr algn="just"/>
            <a:r>
              <a:rPr lang="es-MX" sz="2000" dirty="0"/>
              <a:t>Proponer acciones para mejorar los resultados de la empresa.</a:t>
            </a:r>
          </a:p>
          <a:p>
            <a:pPr algn="just"/>
            <a:r>
              <a:rPr lang="es-MX" sz="2000" dirty="0"/>
              <a:t>Evaluar la capacidad inversora de la empresa, analizar opciones de inversión siguiendo una estrategia definida (por zonas geográficas, productos o sectores) y desinversión (activos no necesarios) y hacer seguimiento de los proyectos inversores ya en marcha.</a:t>
            </a:r>
          </a:p>
          <a:p>
            <a:pPr algn="just"/>
            <a:r>
              <a:rPr lang="es-MX" sz="2000" dirty="0"/>
              <a:t>Colaborar y coordinar su actividad con la de los auditores de la empresa.</a:t>
            </a:r>
            <a:endParaRPr lang="es-CO" sz="2000" dirty="0"/>
          </a:p>
        </p:txBody>
      </p:sp>
    </p:spTree>
    <p:extLst>
      <p:ext uri="{BB962C8B-B14F-4D97-AF65-F5344CB8AC3E}">
        <p14:creationId xmlns:p14="http://schemas.microsoft.com/office/powerpoint/2010/main" val="368099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7"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71"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73"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75"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CO"/>
          </a:p>
        </p:txBody>
      </p:sp>
      <p:sp useBgFill="1">
        <p:nvSpPr>
          <p:cNvPr id="76" name="Rectangle 4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4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4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4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4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5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5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5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5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5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5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5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2" name="Título 1">
            <a:extLst>
              <a:ext uri="{FF2B5EF4-FFF2-40B4-BE49-F238E27FC236}">
                <a16:creationId xmlns:a16="http://schemas.microsoft.com/office/drawing/2014/main" id="{6A9990CA-4A44-6369-F01C-57A7610CD68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b="1"/>
              <a:t>VIDEO </a:t>
            </a:r>
          </a:p>
        </p:txBody>
      </p:sp>
      <p:sp>
        <p:nvSpPr>
          <p:cNvPr id="3" name="Marcador de contenido 2">
            <a:extLst>
              <a:ext uri="{FF2B5EF4-FFF2-40B4-BE49-F238E27FC236}">
                <a16:creationId xmlns:a16="http://schemas.microsoft.com/office/drawing/2014/main" id="{918F7E18-2DC8-3361-7A87-74B365E25568}"/>
              </a:ext>
            </a:extLst>
          </p:cNvPr>
          <p:cNvSpPr>
            <a:spLocks noGrp="1"/>
          </p:cNvSpPr>
          <p:nvPr>
            <p:ph idx="1"/>
          </p:nvPr>
        </p:nvSpPr>
        <p:spPr>
          <a:xfrm>
            <a:off x="2589213" y="5696711"/>
            <a:ext cx="8915399" cy="507189"/>
          </a:xfrm>
        </p:spPr>
        <p:txBody>
          <a:bodyPr vert="horz" lIns="91440" tIns="45720" rIns="91440" bIns="45720" rtlCol="0" anchor="t">
            <a:normAutofit/>
          </a:bodyPr>
          <a:lstStyle/>
          <a:p>
            <a:pPr marL="0" indent="0">
              <a:buNone/>
            </a:pPr>
            <a:r>
              <a:rPr lang="en-US" dirty="0">
                <a:solidFill>
                  <a:schemeClr val="tx1">
                    <a:lumMod val="65000"/>
                    <a:lumOff val="35000"/>
                  </a:schemeClr>
                </a:solidFill>
                <a:hlinkClick r:id="rId2"/>
              </a:rPr>
              <a:t>https://youtu.be/GA3PIZ58zi4</a:t>
            </a:r>
            <a:r>
              <a:rPr lang="en-US" dirty="0">
                <a:solidFill>
                  <a:schemeClr val="tx1">
                    <a:lumMod val="65000"/>
                    <a:lumOff val="35000"/>
                  </a:schemeClr>
                </a:solidFill>
              </a:rPr>
              <a:t> </a:t>
            </a:r>
          </a:p>
        </p:txBody>
      </p:sp>
      <p:grpSp>
        <p:nvGrpSpPr>
          <p:cNvPr id="58" name="Group 5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6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7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72" name="Rectangle 7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5" name="Imagen 4">
            <a:extLst>
              <a:ext uri="{FF2B5EF4-FFF2-40B4-BE49-F238E27FC236}">
                <a16:creationId xmlns:a16="http://schemas.microsoft.com/office/drawing/2014/main" id="{8F7E7EA7-298C-B7EF-E426-0243D9208E1B}"/>
              </a:ext>
            </a:extLst>
          </p:cNvPr>
          <p:cNvPicPr>
            <a:picLocks noChangeAspect="1"/>
          </p:cNvPicPr>
          <p:nvPr/>
        </p:nvPicPr>
        <p:blipFill>
          <a:blip r:embed="rId3"/>
          <a:stretch>
            <a:fillRect/>
          </a:stretch>
        </p:blipFill>
        <p:spPr>
          <a:xfrm>
            <a:off x="2589212" y="640080"/>
            <a:ext cx="7417396" cy="3602736"/>
          </a:xfrm>
          <a:prstGeom prst="rect">
            <a:avLst/>
          </a:prstGeom>
        </p:spPr>
      </p:pic>
      <p:sp>
        <p:nvSpPr>
          <p:cNvPr id="7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CO"/>
          </a:p>
        </p:txBody>
      </p:sp>
    </p:spTree>
    <p:extLst>
      <p:ext uri="{BB962C8B-B14F-4D97-AF65-F5344CB8AC3E}">
        <p14:creationId xmlns:p14="http://schemas.microsoft.com/office/powerpoint/2010/main" val="116161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44CE0495-FA5A-522D-759F-6290F9438B1E}"/>
              </a:ext>
            </a:extLst>
          </p:cNvPr>
          <p:cNvSpPr>
            <a:spLocks noGrp="1"/>
          </p:cNvSpPr>
          <p:nvPr>
            <p:ph idx="1"/>
          </p:nvPr>
        </p:nvSpPr>
        <p:spPr>
          <a:xfrm>
            <a:off x="1708879" y="2133600"/>
            <a:ext cx="9795733" cy="3777622"/>
          </a:xfrm>
        </p:spPr>
        <p:txBody>
          <a:bodyPr>
            <a:noAutofit/>
          </a:bodyPr>
          <a:lstStyle/>
          <a:p>
            <a:r>
              <a:rPr lang="es-MX" sz="2800" b="1" dirty="0"/>
              <a:t>Las finanzas corresponden a un área de la </a:t>
            </a:r>
            <a:r>
              <a:rPr lang="es-MX" sz="2800" b="1" u="sng" dirty="0">
                <a:hlinkClick r:id="rId2"/>
              </a:rPr>
              <a:t>economía</a:t>
            </a:r>
            <a:r>
              <a:rPr lang="es-MX" sz="2800" b="1" dirty="0"/>
              <a:t> que estudia cómo las personas, empresas o gobiernos obtienen, gestionan y utilizan el dinero.</a:t>
            </a:r>
            <a:br>
              <a:rPr lang="es-MX" sz="2800" dirty="0"/>
            </a:br>
            <a:br>
              <a:rPr lang="es-MX" sz="2800" dirty="0"/>
            </a:br>
            <a:r>
              <a:rPr lang="es-MX" sz="2800" b="1" dirty="0"/>
              <a:t>Es decir, se ocupan de todo lo relacionado con los recursos financieros: cómo se consiguen, cómo se administran, cómo se invierten y cómo se ahorran.</a:t>
            </a:r>
            <a:endParaRPr lang="es-CO" sz="2800" dirty="0"/>
          </a:p>
        </p:txBody>
      </p:sp>
      <p:sp>
        <p:nvSpPr>
          <p:cNvPr id="7" name="Título 6">
            <a:extLst>
              <a:ext uri="{FF2B5EF4-FFF2-40B4-BE49-F238E27FC236}">
                <a16:creationId xmlns:a16="http://schemas.microsoft.com/office/drawing/2014/main" id="{35CF4CA2-200E-C95B-943A-794577F0ED07}"/>
              </a:ext>
            </a:extLst>
          </p:cNvPr>
          <p:cNvSpPr>
            <a:spLocks noGrp="1"/>
          </p:cNvSpPr>
          <p:nvPr>
            <p:ph type="title"/>
          </p:nvPr>
        </p:nvSpPr>
        <p:spPr/>
        <p:txBody>
          <a:bodyPr/>
          <a:lstStyle/>
          <a:p>
            <a:r>
              <a:rPr lang="es-CO" b="1" dirty="0"/>
              <a:t>¿Qué son las finanzas?</a:t>
            </a:r>
            <a:br>
              <a:rPr lang="es-CO" b="1" dirty="0"/>
            </a:br>
            <a:endParaRPr lang="es-CO" dirty="0"/>
          </a:p>
        </p:txBody>
      </p:sp>
    </p:spTree>
    <p:extLst>
      <p:ext uri="{BB962C8B-B14F-4D97-AF65-F5344CB8AC3E}">
        <p14:creationId xmlns:p14="http://schemas.microsoft.com/office/powerpoint/2010/main" val="328174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1F9A-EC09-AA5B-8259-318F307CC4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B11A9C-5E26-9BAF-8103-790ABC8744C5}"/>
              </a:ext>
            </a:extLst>
          </p:cNvPr>
          <p:cNvSpPr>
            <a:spLocks noGrp="1"/>
          </p:cNvSpPr>
          <p:nvPr>
            <p:ph type="title"/>
          </p:nvPr>
        </p:nvSpPr>
        <p:spPr/>
        <p:txBody>
          <a:bodyPr/>
          <a:lstStyle/>
          <a:p>
            <a:pPr algn="ctr"/>
            <a:r>
              <a:rPr lang="es-MX" b="0" i="0" dirty="0">
                <a:effectLst/>
                <a:highlight>
                  <a:srgbClr val="FFFFFF"/>
                </a:highlight>
                <a:latin typeface="Mukta"/>
              </a:rPr>
              <a:t>¿Qué es un análisis financiero?</a:t>
            </a:r>
            <a:br>
              <a:rPr lang="es-MX" b="0" i="0" dirty="0">
                <a:effectLst/>
                <a:highlight>
                  <a:srgbClr val="FFFFFF"/>
                </a:highlight>
                <a:latin typeface="Mukta"/>
              </a:rPr>
            </a:br>
            <a:endParaRPr lang="es-CO" dirty="0"/>
          </a:p>
        </p:txBody>
      </p:sp>
      <p:sp>
        <p:nvSpPr>
          <p:cNvPr id="5" name="Marcador de contenido 4">
            <a:extLst>
              <a:ext uri="{FF2B5EF4-FFF2-40B4-BE49-F238E27FC236}">
                <a16:creationId xmlns:a16="http://schemas.microsoft.com/office/drawing/2014/main" id="{882FE90D-7E45-B229-CF5D-8CD42AAB5DAB}"/>
              </a:ext>
            </a:extLst>
          </p:cNvPr>
          <p:cNvSpPr>
            <a:spLocks noGrp="1"/>
          </p:cNvSpPr>
          <p:nvPr>
            <p:ph idx="1"/>
          </p:nvPr>
        </p:nvSpPr>
        <p:spPr>
          <a:xfrm>
            <a:off x="1214203" y="1540189"/>
            <a:ext cx="10005596" cy="3777622"/>
          </a:xfrm>
        </p:spPr>
        <p:txBody>
          <a:bodyPr>
            <a:noAutofit/>
          </a:bodyPr>
          <a:lstStyle/>
          <a:p>
            <a:pPr algn="just"/>
            <a:r>
              <a:rPr lang="es-MX" sz="2400" dirty="0"/>
              <a:t>El análisis financiero es el estudio e interpretación de la información contable de una empresa u organización, el manejo de los recursos financieros y la efectividad del manejo, con el fin de diagnosticar su situación actual y proyectar su desenvolvimiento futuro, permitiendo identificar retos y oportunidades.</a:t>
            </a:r>
          </a:p>
          <a:p>
            <a:pPr algn="just"/>
            <a:endParaRPr lang="es-MX" sz="2400" dirty="0"/>
          </a:p>
          <a:p>
            <a:pPr algn="just"/>
            <a:r>
              <a:rPr lang="es-MX" sz="2400" dirty="0"/>
              <a:t>El análisis financiero se efectúa mediante la observación de los datos contables de la organización, sobre todo los estados financieros de un período específico, índices, ratios y otros indicadores, sumado a cualquier otra información complementaria, relacionada con el entorno económico y competitivo en el que se desarrolla el negocio.</a:t>
            </a:r>
            <a:endParaRPr lang="es-CO" sz="2400" dirty="0"/>
          </a:p>
        </p:txBody>
      </p:sp>
    </p:spTree>
    <p:extLst>
      <p:ext uri="{BB962C8B-B14F-4D97-AF65-F5344CB8AC3E}">
        <p14:creationId xmlns:p14="http://schemas.microsoft.com/office/powerpoint/2010/main" val="412079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DEBE4-0C37-042F-56EF-3C191BD9B712}"/>
              </a:ext>
            </a:extLst>
          </p:cNvPr>
          <p:cNvSpPr>
            <a:spLocks noGrp="1"/>
          </p:cNvSpPr>
          <p:nvPr>
            <p:ph type="title"/>
          </p:nvPr>
        </p:nvSpPr>
        <p:spPr>
          <a:xfrm>
            <a:off x="1933731" y="624110"/>
            <a:ext cx="9570881" cy="1280890"/>
          </a:xfrm>
        </p:spPr>
        <p:txBody>
          <a:bodyPr>
            <a:normAutofit fontScale="90000"/>
          </a:bodyPr>
          <a:lstStyle/>
          <a:p>
            <a:pPr algn="just"/>
            <a:r>
              <a:rPr lang="es-MX" b="1" dirty="0"/>
              <a:t>Existen tres aspectos básicos de las finanzas de una empresa y vitales en el análisis financiero:</a:t>
            </a:r>
            <a:endParaRPr lang="es-CO" b="1" dirty="0"/>
          </a:p>
        </p:txBody>
      </p:sp>
      <p:sp>
        <p:nvSpPr>
          <p:cNvPr id="4" name="Elipse 3">
            <a:extLst>
              <a:ext uri="{FF2B5EF4-FFF2-40B4-BE49-F238E27FC236}">
                <a16:creationId xmlns:a16="http://schemas.microsoft.com/office/drawing/2014/main" id="{FCA9EB30-9DDB-17D5-D34B-4416A3FC73A1}"/>
              </a:ext>
            </a:extLst>
          </p:cNvPr>
          <p:cNvSpPr/>
          <p:nvPr/>
        </p:nvSpPr>
        <p:spPr>
          <a:xfrm>
            <a:off x="1409077" y="2592629"/>
            <a:ext cx="3743626" cy="1738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Rentabilidad</a:t>
            </a:r>
            <a:endParaRPr lang="es-CO" dirty="0"/>
          </a:p>
        </p:txBody>
      </p:sp>
      <p:sp>
        <p:nvSpPr>
          <p:cNvPr id="5" name="Marcador de contenido 4">
            <a:extLst>
              <a:ext uri="{FF2B5EF4-FFF2-40B4-BE49-F238E27FC236}">
                <a16:creationId xmlns:a16="http://schemas.microsoft.com/office/drawing/2014/main" id="{9B06A252-F5EF-1EAA-6A97-3B28480610B8}"/>
              </a:ext>
            </a:extLst>
          </p:cNvPr>
          <p:cNvSpPr>
            <a:spLocks noGrp="1"/>
          </p:cNvSpPr>
          <p:nvPr>
            <p:ph idx="1"/>
          </p:nvPr>
        </p:nvSpPr>
        <p:spPr>
          <a:xfrm>
            <a:off x="7039298" y="2479822"/>
            <a:ext cx="3709728" cy="19642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Liquidez</a:t>
            </a:r>
            <a:endParaRPr lang="es-CO" dirty="0"/>
          </a:p>
        </p:txBody>
      </p:sp>
      <p:sp>
        <p:nvSpPr>
          <p:cNvPr id="6" name="Elipse 5">
            <a:extLst>
              <a:ext uri="{FF2B5EF4-FFF2-40B4-BE49-F238E27FC236}">
                <a16:creationId xmlns:a16="http://schemas.microsoft.com/office/drawing/2014/main" id="{3F84083A-76DA-FD21-E58D-A86FE1646E56}"/>
              </a:ext>
            </a:extLst>
          </p:cNvPr>
          <p:cNvSpPr/>
          <p:nvPr/>
        </p:nvSpPr>
        <p:spPr>
          <a:xfrm>
            <a:off x="4514875" y="4495322"/>
            <a:ext cx="3267855" cy="19642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Solvencia</a:t>
            </a:r>
            <a:endParaRPr lang="es-CO" dirty="0"/>
          </a:p>
        </p:txBody>
      </p:sp>
    </p:spTree>
    <p:extLst>
      <p:ext uri="{BB962C8B-B14F-4D97-AF65-F5344CB8AC3E}">
        <p14:creationId xmlns:p14="http://schemas.microsoft.com/office/powerpoint/2010/main" val="173548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656C7FA-85AC-E748-7FB5-A1E8F02F3E61}"/>
              </a:ext>
            </a:extLst>
          </p:cNvPr>
          <p:cNvSpPr txBox="1"/>
          <p:nvPr/>
        </p:nvSpPr>
        <p:spPr>
          <a:xfrm>
            <a:off x="1229193" y="870787"/>
            <a:ext cx="10028420" cy="5632311"/>
          </a:xfrm>
          <a:prstGeom prst="rect">
            <a:avLst/>
          </a:prstGeom>
          <a:noFill/>
        </p:spPr>
        <p:txBody>
          <a:bodyPr wrap="square">
            <a:spAutoFit/>
          </a:bodyPr>
          <a:lstStyle/>
          <a:p>
            <a:pPr algn="just"/>
            <a:r>
              <a:rPr lang="es-MX" sz="2400" b="1" dirty="0"/>
              <a:t>Rentabilidad: </a:t>
            </a:r>
            <a:r>
              <a:rPr lang="es-MX" sz="2400" dirty="0"/>
              <a:t>es determinar el valor de una empresa y su capacidad para ser sostenible en el tiempo, así como su calidad, composición, evolución y proyección. Para ello, se analizan las cuentas vinculadas con ingresos, costos y resultados.</a:t>
            </a:r>
          </a:p>
          <a:p>
            <a:pPr algn="just"/>
            <a:endParaRPr lang="es-MX" sz="2400" dirty="0"/>
          </a:p>
          <a:p>
            <a:pPr algn="just"/>
            <a:r>
              <a:rPr lang="es-MX" sz="2400" b="1" dirty="0"/>
              <a:t>Liquidez: </a:t>
            </a:r>
            <a:r>
              <a:rPr lang="es-MX" sz="2400" dirty="0"/>
              <a:t>es la capacidad de una organización de enfrentar sus necesidades de recursos y de cumplir con sus obligaciones, operativas y financieras, a corto plazo. Se consideran variables como: activo circulante, endeudamiento, periodo de maduración, entre otras.</a:t>
            </a:r>
          </a:p>
          <a:p>
            <a:pPr algn="just"/>
            <a:endParaRPr lang="es-MX" sz="2400" dirty="0"/>
          </a:p>
          <a:p>
            <a:pPr algn="just"/>
            <a:r>
              <a:rPr lang="es-MX" sz="2400" b="1" dirty="0"/>
              <a:t>Solvencia: </a:t>
            </a:r>
            <a:r>
              <a:rPr lang="es-MX" sz="2400" dirty="0"/>
              <a:t>es la capacidad de la empresa de cumplir con las deudas a largo plazo y, a la vez, poder invertir para progresar. Acá se examinan variables como patrimonio, endeudamiento a largo plazo y fuentes de financiación.</a:t>
            </a:r>
            <a:endParaRPr lang="es-CO" sz="2400" dirty="0"/>
          </a:p>
        </p:txBody>
      </p:sp>
    </p:spTree>
    <p:extLst>
      <p:ext uri="{BB962C8B-B14F-4D97-AF65-F5344CB8AC3E}">
        <p14:creationId xmlns:p14="http://schemas.microsoft.com/office/powerpoint/2010/main" val="127771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B507-1005-FA31-8C18-221E80AB29D5}"/>
              </a:ext>
            </a:extLst>
          </p:cNvPr>
          <p:cNvSpPr>
            <a:spLocks noGrp="1"/>
          </p:cNvSpPr>
          <p:nvPr>
            <p:ph type="title"/>
          </p:nvPr>
        </p:nvSpPr>
        <p:spPr/>
        <p:txBody>
          <a:bodyPr/>
          <a:lstStyle/>
          <a:p>
            <a:pPr algn="ctr"/>
            <a:r>
              <a:rPr lang="es-MX" b="1" dirty="0"/>
              <a:t>La función y objeto financiero</a:t>
            </a:r>
            <a:endParaRPr lang="es-CO" b="1" dirty="0"/>
          </a:p>
        </p:txBody>
      </p:sp>
      <p:sp>
        <p:nvSpPr>
          <p:cNvPr id="3" name="Marcador de contenido 2">
            <a:extLst>
              <a:ext uri="{FF2B5EF4-FFF2-40B4-BE49-F238E27FC236}">
                <a16:creationId xmlns:a16="http://schemas.microsoft.com/office/drawing/2014/main" id="{1B73BEC8-744D-1AED-B581-4702EE721BD7}"/>
              </a:ext>
            </a:extLst>
          </p:cNvPr>
          <p:cNvSpPr>
            <a:spLocks noGrp="1"/>
          </p:cNvSpPr>
          <p:nvPr>
            <p:ph idx="1"/>
          </p:nvPr>
        </p:nvSpPr>
        <p:spPr/>
        <p:txBody>
          <a:bodyPr>
            <a:noAutofit/>
          </a:bodyPr>
          <a:lstStyle/>
          <a:p>
            <a:r>
              <a:rPr lang="es-MX" sz="3200" dirty="0"/>
              <a:t>Las finanzas son una rama de la economía que evalúa el uso de recursos por parte de individuos u organizaciones. Es disciplina se basa en metodologías para la correcta gestión de los recursos, la toma de decisión y el registro contable de la actividad económica de los agentes financieros.</a:t>
            </a:r>
            <a:endParaRPr lang="es-CO" sz="3200" dirty="0"/>
          </a:p>
        </p:txBody>
      </p:sp>
    </p:spTree>
    <p:extLst>
      <p:ext uri="{BB962C8B-B14F-4D97-AF65-F5344CB8AC3E}">
        <p14:creationId xmlns:p14="http://schemas.microsoft.com/office/powerpoint/2010/main" val="180225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5A463-E255-0939-F0EF-977D1E2FF9C2}"/>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249A563F-5069-5D70-A266-20A96ED567A1}"/>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F9214E88-E3DE-77D3-B9FE-A609AD2874C7}"/>
              </a:ext>
            </a:extLst>
          </p:cNvPr>
          <p:cNvPicPr>
            <a:picLocks noChangeAspect="1"/>
          </p:cNvPicPr>
          <p:nvPr/>
        </p:nvPicPr>
        <p:blipFill>
          <a:blip r:embed="rId2"/>
          <a:stretch>
            <a:fillRect/>
          </a:stretch>
        </p:blipFill>
        <p:spPr>
          <a:xfrm>
            <a:off x="974361" y="317203"/>
            <a:ext cx="10897849" cy="5870958"/>
          </a:xfrm>
          <a:prstGeom prst="rect">
            <a:avLst/>
          </a:prstGeom>
        </p:spPr>
      </p:pic>
    </p:spTree>
    <p:extLst>
      <p:ext uri="{BB962C8B-B14F-4D97-AF65-F5344CB8AC3E}">
        <p14:creationId xmlns:p14="http://schemas.microsoft.com/office/powerpoint/2010/main" val="58170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E3435C05-2D64-D36E-CCFB-7EB9482C7AFA}"/>
              </a:ext>
            </a:extLst>
          </p:cNvPr>
          <p:cNvPicPr>
            <a:picLocks noChangeAspect="1"/>
          </p:cNvPicPr>
          <p:nvPr/>
        </p:nvPicPr>
        <p:blipFill>
          <a:blip r:embed="rId2"/>
          <a:stretch>
            <a:fillRect/>
          </a:stretch>
        </p:blipFill>
        <p:spPr>
          <a:xfrm>
            <a:off x="593687" y="598681"/>
            <a:ext cx="11383454" cy="5682198"/>
          </a:xfrm>
          <a:prstGeom prst="rect">
            <a:avLst/>
          </a:prstGeom>
        </p:spPr>
      </p:pic>
    </p:spTree>
    <p:extLst>
      <p:ext uri="{BB962C8B-B14F-4D97-AF65-F5344CB8AC3E}">
        <p14:creationId xmlns:p14="http://schemas.microsoft.com/office/powerpoint/2010/main" val="30433987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712</Words>
  <Application>Microsoft Office PowerPoint</Application>
  <PresentationFormat>Panorámica</PresentationFormat>
  <Paragraphs>32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Mukta</vt:lpstr>
      <vt:lpstr>Wingdings 3</vt:lpstr>
      <vt:lpstr>Espiral</vt:lpstr>
      <vt:lpstr>ANALSIS FINANCIERO </vt:lpstr>
      <vt:lpstr>VIDEO </vt:lpstr>
      <vt:lpstr>¿Qué son las finanzas? </vt:lpstr>
      <vt:lpstr>¿Qué es un análisis financiero? </vt:lpstr>
      <vt:lpstr>Existen tres aspectos básicos de las finanzas de una empresa y vitales en el análisis financiero:</vt:lpstr>
      <vt:lpstr>Presentación de PowerPoint</vt:lpstr>
      <vt:lpstr>La función y objeto financiero</vt:lpstr>
      <vt:lpstr>Presentación de PowerPoint</vt:lpstr>
      <vt:lpstr>Presentación de PowerPoint</vt:lpstr>
      <vt:lpstr>EL ANALISTA FINANCIERO </vt:lpstr>
      <vt:lpstr>Presentación de PowerPoint</vt:lpstr>
      <vt:lpstr>Funciones de un analista financiero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Nubia Marcela  Díaz Cortés</dc:creator>
  <cp:lastModifiedBy>Nubia Marcela  Díaz Cortés</cp:lastModifiedBy>
  <cp:revision>3</cp:revision>
  <dcterms:created xsi:type="dcterms:W3CDTF">2024-08-06T23:00:29Z</dcterms:created>
  <dcterms:modified xsi:type="dcterms:W3CDTF">2025-08-12T02:34:23Z</dcterms:modified>
</cp:coreProperties>
</file>