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9" r:id="rId3"/>
    <p:sldId id="293" r:id="rId4"/>
    <p:sldId id="296" r:id="rId5"/>
    <p:sldId id="261" r:id="rId6"/>
    <p:sldId id="297" r:id="rId7"/>
    <p:sldId id="298" r:id="rId8"/>
    <p:sldId id="274" r:id="rId9"/>
    <p:sldId id="277" r:id="rId10"/>
    <p:sldId id="299" r:id="rId11"/>
    <p:sldId id="300" r:id="rId12"/>
    <p:sldId id="276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4" r:id="rId27"/>
    <p:sldId id="301" r:id="rId28"/>
    <p:sldId id="302" r:id="rId29"/>
    <p:sldId id="303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29279-B6B4-47C2-8665-A0F35CED8C11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90B-1DB3-4240-80FE-5C7A8F6397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05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828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38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841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75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03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8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09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53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621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82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44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BD5C1-3889-4944-B2CD-33628E883325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E5E9-0B34-4926-8AC8-9AB70492072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81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B04B101-09FF-24C4-59AD-112AFCF4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47" y="459801"/>
            <a:ext cx="7718405" cy="11804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143FAF-2E6E-FA6E-99A1-77519A7B7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56" y="1866506"/>
            <a:ext cx="6912687" cy="46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6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A5B89-1F3E-8959-CA0F-476628370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54F39-5412-13D0-FB34-C9B9E133F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6CC37C-98ED-5F60-D091-EA2FBEA0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D013D-E7B6-D09F-7198-D47264398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374270-CFF9-3F36-6D21-47BAE46AD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9EC6E66-087E-BE3D-14C3-A9951BC61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7985BEE-C0C6-8B9B-A168-D78D9E08C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C655F2C-2802-2B26-AEB0-E24C3547A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F9ADE5-25D5-D0B0-B8FB-EE27236E3BED}"/>
              </a:ext>
            </a:extLst>
          </p:cNvPr>
          <p:cNvSpPr txBox="1"/>
          <p:nvPr/>
        </p:nvSpPr>
        <p:spPr>
          <a:xfrm>
            <a:off x="511441" y="797510"/>
            <a:ext cx="77043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MX" sz="2400" b="1" dirty="0"/>
              <a:t>Ejemplos de activos:</a:t>
            </a:r>
          </a:p>
          <a:p>
            <a:pPr algn="just">
              <a:buFont typeface="+mj-lt"/>
              <a:buAutoNum type="arabicPeriod"/>
            </a:pPr>
            <a:r>
              <a:rPr lang="es-MX" sz="2400" b="1" dirty="0"/>
              <a:t>Activos corrientes:</a:t>
            </a:r>
            <a:endParaRPr lang="es-MX" sz="24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Efectivo en caja o en el banco.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Cuentas por cobrar (dinero que te deben los clientes).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Inventarios (mercancías o productos para la venta).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Pagos anticipados (como alquileres o seguros pagados por adelantado).</a:t>
            </a:r>
          </a:p>
          <a:p>
            <a:pPr algn="just">
              <a:buFont typeface="+mj-lt"/>
              <a:buAutoNum type="arabicPeriod"/>
            </a:pPr>
            <a:r>
              <a:rPr lang="es-MX" sz="2400" b="1" dirty="0"/>
              <a:t>Activos no corrientes:</a:t>
            </a:r>
            <a:endParaRPr lang="es-MX" sz="24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Propiedades (oficinas, terrenos, edificios).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Vehículos de la empresa.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Maquinaria y equipo.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Marcas registradas, patentes u otros activos intangibles.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Inversiones a largo plazo.</a:t>
            </a:r>
          </a:p>
        </p:txBody>
      </p:sp>
    </p:spTree>
    <p:extLst>
      <p:ext uri="{BB962C8B-B14F-4D97-AF65-F5344CB8AC3E}">
        <p14:creationId xmlns:p14="http://schemas.microsoft.com/office/powerpoint/2010/main" val="338759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6C058-C590-02DF-43CC-E4A18D601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FC3413-C5BB-7A79-0001-698580B0B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3552A61-762A-3B78-8B1B-F6012F080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8F515-D12B-0E28-69B6-C6C59397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E31FDD-4A72-AE36-8178-93C5314F8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5C902C-D83B-FA5E-0DFD-374F38534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82BE24-87B8-3295-FE06-99A869DD0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32C921F-E941-6650-4BA9-9492F153A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4B4E63-77D3-D072-BD85-4B61E9019171}"/>
              </a:ext>
            </a:extLst>
          </p:cNvPr>
          <p:cNvSpPr txBox="1"/>
          <p:nvPr/>
        </p:nvSpPr>
        <p:spPr>
          <a:xfrm>
            <a:off x="511441" y="744416"/>
            <a:ext cx="812111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MX" sz="2400" b="1" dirty="0"/>
              <a:t>Ejemplos de pasivos:</a:t>
            </a:r>
          </a:p>
          <a:p>
            <a:pPr algn="just">
              <a:buFont typeface="+mj-lt"/>
              <a:buAutoNum type="arabicPeriod"/>
            </a:pPr>
            <a:r>
              <a:rPr lang="es-MX" sz="2400" b="1" dirty="0"/>
              <a:t>Pasivos corrientes:</a:t>
            </a:r>
            <a:endParaRPr lang="es-MX" sz="24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Cuentas por pagar (facturas pendientes a proveedores).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Préstamos a corto plazo.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Salarios acumulados (nómina aún no pagada).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Impuestos por pagar.</a:t>
            </a:r>
          </a:p>
          <a:p>
            <a:pPr algn="just">
              <a:buFont typeface="+mj-lt"/>
              <a:buAutoNum type="arabicPeriod"/>
            </a:pPr>
            <a:r>
              <a:rPr lang="es-MX" sz="2400" b="1" dirty="0"/>
              <a:t>Pasivos no corrientes:</a:t>
            </a:r>
            <a:endParaRPr lang="es-MX" sz="24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Préstamos a largo plazo (como créditos bancarios).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Hipotecas sobre propiedades.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s-MX" sz="2400" dirty="0"/>
              <a:t>Obligaciones por arrendamiento financiero.</a:t>
            </a:r>
          </a:p>
          <a:p>
            <a:pPr lvl="1" algn="just"/>
            <a:endParaRPr lang="es-MX" sz="2400" dirty="0"/>
          </a:p>
          <a:p>
            <a:pPr algn="just"/>
            <a:r>
              <a:rPr lang="es-MX" sz="2400" dirty="0"/>
              <a:t>Estos elementos son clave para evaluar la salud financiera de una empresa. </a:t>
            </a:r>
          </a:p>
        </p:txBody>
      </p:sp>
    </p:spTree>
    <p:extLst>
      <p:ext uri="{BB962C8B-B14F-4D97-AF65-F5344CB8AC3E}">
        <p14:creationId xmlns:p14="http://schemas.microsoft.com/office/powerpoint/2010/main" val="419408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F7D92E-F7BC-3A01-D71D-6EF92E906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04" y="643467"/>
            <a:ext cx="773759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4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754098-2BF8-10BB-CF9C-B2A7BA37B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6" y="643467"/>
            <a:ext cx="81033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192910-A93E-DDD7-414C-318118E60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801560"/>
            <a:ext cx="8178799" cy="525487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668682-B95B-3FA2-5F31-A1BA4FE5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5" y="643467"/>
            <a:ext cx="745292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18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4BCB44-C37B-955E-0D6F-F72B67CB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59" y="643467"/>
            <a:ext cx="757968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6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8B78DBE-A6B5-94FC-5E15-2B31FC25313A}"/>
              </a:ext>
            </a:extLst>
          </p:cNvPr>
          <p:cNvSpPr txBox="1"/>
          <p:nvPr/>
        </p:nvSpPr>
        <p:spPr>
          <a:xfrm>
            <a:off x="1725105" y="987160"/>
            <a:ext cx="58304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ES" sz="3200" b="1" i="0" dirty="0">
                <a:solidFill>
                  <a:srgbClr val="213343"/>
                </a:solidFill>
                <a:effectLst/>
                <a:latin typeface="inherit"/>
              </a:rPr>
              <a:t>Cuáles son los beneficios de un balance general</a:t>
            </a:r>
            <a:endParaRPr lang="es-ES" sz="3200" b="1" i="0" dirty="0">
              <a:solidFill>
                <a:srgbClr val="213343"/>
              </a:solidFill>
              <a:effectLst/>
              <a:latin typeface="Lexend Dec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0D779B-9A5B-31C2-16EC-7FE541908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24" y="2688997"/>
            <a:ext cx="8213305" cy="24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6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0DC72F-4A4A-DB90-FF86-6B7DCE8A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99" y="1264875"/>
            <a:ext cx="8239027" cy="23540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A1F77CB-44F7-B8FB-DD3A-2E7B4969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62" y="3900341"/>
            <a:ext cx="8136676" cy="23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82692E-25A7-264B-E157-ECDC3917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60" y="1012218"/>
            <a:ext cx="8706981" cy="519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5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2E1CB60-B96F-C793-CA96-03488F6B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21675"/>
            <a:ext cx="8178799" cy="34146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048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B5B957D-13E0-3FDD-5F4A-C8BFBA4F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/>
              <a:t>ESTRUCTURA DEL BALANCE GENERAL</a:t>
            </a:r>
            <a:endParaRPr lang="es-CO" b="1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77DDF6F7-AD40-BC12-E18C-E3EC9FEFE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734473"/>
            <a:ext cx="8069345" cy="4758401"/>
          </a:xfrm>
        </p:spPr>
      </p:pic>
    </p:spTree>
    <p:extLst>
      <p:ext uri="{BB962C8B-B14F-4D97-AF65-F5344CB8AC3E}">
        <p14:creationId xmlns:p14="http://schemas.microsoft.com/office/powerpoint/2010/main" val="135441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776981-5F38-AEFF-A73E-5D53698F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513640"/>
            <a:ext cx="84677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33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742331-1549-E6B8-4722-E616A2EE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9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7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257A2D-23BD-F353-CFDA-F63868A8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16" b="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1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CEE5DB-7632-5A42-F760-8222C780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437320"/>
            <a:ext cx="8178799" cy="19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4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137113-E028-FC15-CE50-BFB045F4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57" y="2720370"/>
            <a:ext cx="7906045" cy="11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3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984229-E7D4-98A6-7169-15924E1B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82462"/>
            <a:ext cx="8178799" cy="449307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3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5CCE0-04A2-A99B-5017-926D1526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458826-8FB2-D3C0-638D-30A2F4B84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C519F8-4AA9-6639-F40F-9FEED1769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034E63-ECC8-786C-94F9-720CAC9A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08B5C-E6B2-7620-2EF4-235DF4F3B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959B34-D28B-2D10-1DBA-0427E078B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8CA4AC7E-0ACF-4858-C5A4-B12D2AB5B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D350762-BB3A-4807-4B35-EE78ED591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156FA14-8E95-2032-6BAF-4BF6DAD1C8D3}"/>
              </a:ext>
            </a:extLst>
          </p:cNvPr>
          <p:cNvSpPr txBox="1"/>
          <p:nvPr/>
        </p:nvSpPr>
        <p:spPr>
          <a:xfrm>
            <a:off x="1374712" y="497801"/>
            <a:ext cx="59903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/>
              <a:t>¿Cómo se pueden usar estos conceptos en la planificación financiera?</a:t>
            </a:r>
            <a:endParaRPr lang="es-CO" sz="20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085A0E-D94E-0E00-59A9-71ADEE1E4590}"/>
              </a:ext>
            </a:extLst>
          </p:cNvPr>
          <p:cNvSpPr txBox="1"/>
          <p:nvPr/>
        </p:nvSpPr>
        <p:spPr>
          <a:xfrm>
            <a:off x="511441" y="1596187"/>
            <a:ext cx="78832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000" dirty="0"/>
              <a:t>Los conceptos de </a:t>
            </a:r>
            <a:r>
              <a:rPr lang="es-MX" sz="2000" b="1" dirty="0"/>
              <a:t>activos</a:t>
            </a:r>
            <a:r>
              <a:rPr lang="es-MX" sz="2000" dirty="0"/>
              <a:t> y </a:t>
            </a:r>
            <a:r>
              <a:rPr lang="es-MX" sz="2000" b="1" dirty="0"/>
              <a:t>pasivos</a:t>
            </a:r>
            <a:r>
              <a:rPr lang="es-MX" sz="2000" dirty="0"/>
              <a:t> son esenciales para una buena planificación financiera, ya que permiten evaluar la posición económica de una empresa o individuo y tomar decisiones estratégicas. Aquí tienes algunas formas en las que se aplican:</a:t>
            </a:r>
          </a:p>
          <a:p>
            <a:pPr>
              <a:buNone/>
            </a:pPr>
            <a:endParaRPr lang="es-MX" sz="2000" dirty="0"/>
          </a:p>
          <a:p>
            <a:pPr>
              <a:buNone/>
            </a:pPr>
            <a:r>
              <a:rPr lang="es-MX" sz="2000" b="1" dirty="0"/>
              <a:t>1. Identificar la capacidad financiera: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Conociendo los activos disponibles, puedes determinar cuánto tienes para invertir, cubrir gastos o generar ingresos.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Los pasivos ayudan a comprender las obligaciones financieras y a planificar el pago de deudas.</a:t>
            </a:r>
          </a:p>
          <a:p>
            <a:pPr>
              <a:buNone/>
            </a:pPr>
            <a:r>
              <a:rPr lang="es-MX" sz="2000" b="1" dirty="0"/>
              <a:t>2. Establecer metas financieras realistas: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La comparación entre activos y pasivos (la relación deuda-capital) puede servir para establecer objetivos financieros, como reducir deudas o incrementar ahorros.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Por ejemplo, si el pasivo supera a los activos, podría ser necesario un plan para disminuir las deudas antes de realizar nuevas inversiones.</a:t>
            </a:r>
          </a:p>
        </p:txBody>
      </p:sp>
    </p:spTree>
    <p:extLst>
      <p:ext uri="{BB962C8B-B14F-4D97-AF65-F5344CB8AC3E}">
        <p14:creationId xmlns:p14="http://schemas.microsoft.com/office/powerpoint/2010/main" val="304843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25E0E-5E78-218B-E175-84DBD1C11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8B39CC-C03F-AC70-9BC0-0F11E782A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29EEA6-180E-1906-7481-A5B700900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BCAC2-A850-0C31-71C1-BFFCAF47E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DF42A-A5BD-DAF3-0D43-F997324D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7FD99C-E353-154E-9EF8-6E7CEAEF5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BFDE881-3CB5-4915-1386-E0A55E9B6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FA4F185-A8B1-38A0-B8B2-9419343AA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AA9358-4A81-D29D-0833-18D44B31F18A}"/>
              </a:ext>
            </a:extLst>
          </p:cNvPr>
          <p:cNvSpPr txBox="1"/>
          <p:nvPr/>
        </p:nvSpPr>
        <p:spPr>
          <a:xfrm>
            <a:off x="669624" y="318601"/>
            <a:ext cx="765790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400" b="1" dirty="0"/>
              <a:t>3. Planificación de la liquidez:</a:t>
            </a:r>
          </a:p>
          <a:p>
            <a:pPr>
              <a:buNone/>
            </a:pPr>
            <a:endParaRPr lang="es-MX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Los activos corrientes, como el efectivo y cuentas por cobrar, te aseguran liquidez a corto plazo para enfrentar emergencias o gastos operativos.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Los pasivos corrientes te alertan sobre las deudas inmediatas que deben liquidarse, ayudándote a gestionar flujos de efectivo.</a:t>
            </a:r>
          </a:p>
          <a:p>
            <a:pPr>
              <a:buNone/>
            </a:pPr>
            <a:r>
              <a:rPr lang="es-MX" sz="2400" b="1" dirty="0"/>
              <a:t>4. Optimización de recursos:</a:t>
            </a:r>
          </a:p>
          <a:p>
            <a:pPr>
              <a:buNone/>
            </a:pPr>
            <a:endParaRPr lang="es-MX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Identificar activos no productivos (como inventarios obsoletos) permite tomar decisiones para venderlos o utilizarlos más eficientemente.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Analizar los pasivos puede ayudarte a renegociar términos de préstamos o buscar alternativas con tasas de interés más bajas.</a:t>
            </a:r>
          </a:p>
        </p:txBody>
      </p:sp>
    </p:spTree>
    <p:extLst>
      <p:ext uri="{BB962C8B-B14F-4D97-AF65-F5344CB8AC3E}">
        <p14:creationId xmlns:p14="http://schemas.microsoft.com/office/powerpoint/2010/main" val="494678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10BEB-312C-98EA-CED8-BB9C1A002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4FC92E-C12D-B705-9AAB-82FB09E6F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E308DE-610F-4106-2F68-06D6001EA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4DF20-E9EA-9CF4-5C51-1FC730C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004D29-D5FF-3741-2F02-5955E4BF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D89040-5CC7-9FD4-DABA-C45C0D8F4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C56E58-267C-DD33-7C1C-4BA1C4F2D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72EE216-126E-DA79-10E5-C617A2222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C546FB-1BDC-88C1-B684-9884AEA41E08}"/>
              </a:ext>
            </a:extLst>
          </p:cNvPr>
          <p:cNvSpPr txBox="1"/>
          <p:nvPr/>
        </p:nvSpPr>
        <p:spPr>
          <a:xfrm>
            <a:off x="214745" y="787807"/>
            <a:ext cx="87145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MX" sz="2400" b="1" dirty="0"/>
              <a:t>5. Evaluar rentabilidad y riesgos:</a:t>
            </a:r>
          </a:p>
          <a:p>
            <a:pPr algn="just">
              <a:buNone/>
            </a:pPr>
            <a:endParaRPr lang="es-MX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La planificación financiera usa activos para analizar inversiones rentables, como comprar maquinaria que aumente la productividad.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Los pasivos te permiten medir el nivel de riesgo que estás asumiendo y ajustar estrategias para evitar problemas financieros.</a:t>
            </a:r>
          </a:p>
          <a:p>
            <a:pPr algn="just">
              <a:buNone/>
            </a:pPr>
            <a:r>
              <a:rPr lang="es-MX" sz="2400" b="1" dirty="0"/>
              <a:t>6. Elaborar presupuestos y proyecciones:</a:t>
            </a:r>
          </a:p>
          <a:p>
            <a:pPr algn="just">
              <a:buNone/>
            </a:pPr>
            <a:endParaRPr lang="es-MX" sz="24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En un presupuesto, los activos determinan los recursos disponibles y los pasivos condicionan los pagos futuros.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/>
              <a:t>Esto facilita proyecciones financieras que guían el crecimiento y desarrollo del negocio.</a:t>
            </a:r>
          </a:p>
          <a:p>
            <a:pPr algn="just"/>
            <a:r>
              <a:rPr lang="es-MX" sz="2400" dirty="0"/>
              <a:t>En resumen, estos conceptos son la base para tomar decisiones informadas que promuevan la estabilidad financiera y el éxito a largo plazo. </a:t>
            </a:r>
          </a:p>
        </p:txBody>
      </p:sp>
    </p:spTree>
    <p:extLst>
      <p:ext uri="{BB962C8B-B14F-4D97-AF65-F5344CB8AC3E}">
        <p14:creationId xmlns:p14="http://schemas.microsoft.com/office/powerpoint/2010/main" val="25151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2B95FF-6ADC-3747-31E8-DD702B50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03464"/>
            <a:ext cx="8178799" cy="3251071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38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3C06DE-B263-8F23-5258-47E16CDF22DD}"/>
              </a:ext>
            </a:extLst>
          </p:cNvPr>
          <p:cNvSpPr txBox="1"/>
          <p:nvPr/>
        </p:nvSpPr>
        <p:spPr>
          <a:xfrm>
            <a:off x="1781666" y="2888472"/>
            <a:ext cx="624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https://youtu.be/PvmZaivlMlw</a:t>
            </a:r>
          </a:p>
        </p:txBody>
      </p:sp>
    </p:spTree>
    <p:extLst>
      <p:ext uri="{BB962C8B-B14F-4D97-AF65-F5344CB8AC3E}">
        <p14:creationId xmlns:p14="http://schemas.microsoft.com/office/powerpoint/2010/main" val="283818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31384-E1CC-336F-458D-6DF791EC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579766E-5F7C-19BE-D0D1-315B95E54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075C7CD4-E67D-3CB2-E906-580D4565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93F4EB-2B7C-FDDE-FBCB-35E6B8D4F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0C2C3A58-2A07-A7EA-610B-444D8622A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C36E6-8DAA-8A96-4DE9-105C17C74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FD04688-75A3-14B1-F24C-A8AE99EB0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1F037F-909F-61BB-DB9B-8D4B777A7A90}"/>
              </a:ext>
            </a:extLst>
          </p:cNvPr>
          <p:cNvSpPr txBox="1"/>
          <p:nvPr/>
        </p:nvSpPr>
        <p:spPr>
          <a:xfrm>
            <a:off x="691011" y="707104"/>
            <a:ext cx="75545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400" dirty="0"/>
              <a:t>Un balance general, también conocido como balance de situación, es un informe financiero que muestra los activos, pasivos y patrimonio de una empresa en un momento específico. Está dividido en tres secciones principales:</a:t>
            </a:r>
          </a:p>
          <a:p>
            <a:pPr>
              <a:buNone/>
            </a:pPr>
            <a:endParaRPr lang="es-MX" sz="2400" dirty="0"/>
          </a:p>
          <a:p>
            <a:pPr>
              <a:buFont typeface="+mj-lt"/>
              <a:buAutoNum type="arabicPeriod"/>
            </a:pPr>
            <a:r>
              <a:rPr lang="es-MX" sz="2400" b="1" dirty="0"/>
              <a:t>Activos:</a:t>
            </a:r>
            <a:r>
              <a:rPr lang="es-MX" sz="2400" dirty="0"/>
              <a:t> Todo lo que la empresa posee, como efectivo, cuentas por cobrar, inventarios, propiedades y equipos.</a:t>
            </a:r>
          </a:p>
          <a:p>
            <a:endParaRPr lang="es-MX" sz="2400" dirty="0"/>
          </a:p>
          <a:p>
            <a:pPr>
              <a:buFont typeface="+mj-lt"/>
              <a:buAutoNum type="arabicPeriod"/>
            </a:pPr>
            <a:r>
              <a:rPr lang="es-MX" sz="2400" b="1" dirty="0"/>
              <a:t>Pasivos:</a:t>
            </a:r>
            <a:r>
              <a:rPr lang="es-MX" sz="2400" dirty="0"/>
              <a:t> Las obligaciones de la empresa, como préstamos, cuentas por pagar y deudas acumuladas.</a:t>
            </a:r>
          </a:p>
          <a:p>
            <a:endParaRPr lang="es-MX" sz="2400" dirty="0"/>
          </a:p>
          <a:p>
            <a:pPr>
              <a:buFont typeface="+mj-lt"/>
              <a:buAutoNum type="arabicPeriod"/>
            </a:pPr>
            <a:r>
              <a:rPr lang="es-MX" sz="2400" b="1" dirty="0"/>
              <a:t>Patrimonio:</a:t>
            </a:r>
            <a:r>
              <a:rPr lang="es-MX" sz="2400" dirty="0"/>
              <a:t> La diferencia entre los activos y los pasivos, que representa el valor neto de la empresa para los propietarios o accionistas.</a:t>
            </a:r>
          </a:p>
        </p:txBody>
      </p:sp>
    </p:spTree>
    <p:extLst>
      <p:ext uri="{BB962C8B-B14F-4D97-AF65-F5344CB8AC3E}">
        <p14:creationId xmlns:p14="http://schemas.microsoft.com/office/powerpoint/2010/main" val="52238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3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E21DB4-F855-DCE2-5CFC-DD23ABEB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40" y="643467"/>
            <a:ext cx="72587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6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BF1FC2-2A5F-4C1F-CD21-8CCCD6CE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A481FC-8375-27E7-B8ED-344D40930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3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F4EC-9859-9A11-4046-84DBEF550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07466C-3D9A-237A-5EFD-EC4FF4EDA3DB}"/>
              </a:ext>
            </a:extLst>
          </p:cNvPr>
          <p:cNvSpPr txBox="1"/>
          <p:nvPr/>
        </p:nvSpPr>
        <p:spPr>
          <a:xfrm>
            <a:off x="512618" y="480060"/>
            <a:ext cx="785552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MX" sz="2800" dirty="0"/>
              <a:t>En contabilidad, los activos y pasivos son componentes fundamentales que reflejan la situación financiera de una empresa:</a:t>
            </a:r>
          </a:p>
          <a:p>
            <a:pPr algn="just">
              <a:buNone/>
            </a:pPr>
            <a:r>
              <a:rPr lang="es-MX" sz="2800" b="1" dirty="0"/>
              <a:t>Activos:</a:t>
            </a:r>
          </a:p>
          <a:p>
            <a:pPr algn="just">
              <a:buNone/>
            </a:pPr>
            <a:r>
              <a:rPr lang="es-MX" sz="2800" dirty="0"/>
              <a:t>Son los recursos que una empresa posee y que le generan valor económico. Se dividen en: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800" b="1" dirty="0"/>
              <a:t>Activos corrientes:</a:t>
            </a:r>
            <a:r>
              <a:rPr lang="es-MX" sz="2800" dirty="0"/>
              <a:t> Bienes o derechos que se pueden convertir en efectivo en un período corto (menos de un año), como efectivo, cuentas por cobrar e inventarios.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800" b="1" dirty="0"/>
              <a:t>Activos no corrientes:</a:t>
            </a:r>
            <a:r>
              <a:rPr lang="es-MX" sz="2800" dirty="0"/>
              <a:t> Bienes a largo plazo que no se convierten fácilmente en efectivo, como propiedades, maquinaria o inversiones a largo plazo.</a:t>
            </a:r>
          </a:p>
        </p:txBody>
      </p:sp>
    </p:spTree>
    <p:extLst>
      <p:ext uri="{BB962C8B-B14F-4D97-AF65-F5344CB8AC3E}">
        <p14:creationId xmlns:p14="http://schemas.microsoft.com/office/powerpoint/2010/main" val="64802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1CFEAA-4EAA-F1BF-ED7D-C58A1036F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0FB6C1-D428-3575-FDF8-7220B1083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3BF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58856-D13D-2705-7CF9-8C2C335B1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E83963-1975-CE70-49D3-4EE0DD57F09C}"/>
              </a:ext>
            </a:extLst>
          </p:cNvPr>
          <p:cNvSpPr txBox="1"/>
          <p:nvPr/>
        </p:nvSpPr>
        <p:spPr>
          <a:xfrm>
            <a:off x="454741" y="861997"/>
            <a:ext cx="770558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MX" sz="2400" b="1" dirty="0"/>
              <a:t>Pasivos:</a:t>
            </a:r>
          </a:p>
          <a:p>
            <a:pPr algn="just">
              <a:buNone/>
            </a:pPr>
            <a:r>
              <a:rPr lang="es-MX" sz="2400" dirty="0"/>
              <a:t>Son las obligaciones o deudas que una empresa tiene y que debe liquidar en el futuro. Se dividen en: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dirty="0"/>
              <a:t>Pasivos corrientes:</a:t>
            </a:r>
            <a:r>
              <a:rPr lang="es-MX" sz="2400" dirty="0"/>
              <a:t> Deudas que vencen en un período corto (menos de un año), como cuentas por pagar o préstamos a corto plazo.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dirty="0"/>
              <a:t>Pasivos no corrientes:</a:t>
            </a:r>
            <a:r>
              <a:rPr lang="es-MX" sz="2400" dirty="0"/>
              <a:t> Obligaciones a largo plazo, como hipotecas o préstamos a más de un año.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En resumen, los activos muestran lo que posee la empresa, mientras que los pasivos reflejan lo que debe. La relación entre estos dos elementos es clave en la ecuación contable básica: </a:t>
            </a:r>
            <a:r>
              <a:rPr lang="es-MX" sz="2400" b="1" dirty="0"/>
              <a:t>Activos = Pasivos + Patrimonio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71029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B77B8A-C428-1ECA-9ED1-83111D0A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96" y="643467"/>
            <a:ext cx="807400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7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F50B6B-3E49-BC6C-1255-A22F6697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077595"/>
            <a:ext cx="8178799" cy="470280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37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831</Words>
  <Application>Microsoft Office PowerPoint</Application>
  <PresentationFormat>Presentación en pantalla (4:3)</PresentationFormat>
  <Paragraphs>71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Aptos</vt:lpstr>
      <vt:lpstr>Arial</vt:lpstr>
      <vt:lpstr>Calibri</vt:lpstr>
      <vt:lpstr>Calibri Light</vt:lpstr>
      <vt:lpstr>inherit</vt:lpstr>
      <vt:lpstr>Lexend Deca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ESTRUCTURA DEL BALANCE GENERAL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Nubia Marcela  Díaz Cortés</cp:lastModifiedBy>
  <cp:revision>15</cp:revision>
  <dcterms:created xsi:type="dcterms:W3CDTF">2018-03-01T14:57:04Z</dcterms:created>
  <dcterms:modified xsi:type="dcterms:W3CDTF">2025-03-18T01:31:33Z</dcterms:modified>
</cp:coreProperties>
</file>