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7" r:id="rId4"/>
    <p:sldId id="258" r:id="rId5"/>
    <p:sldId id="259" r:id="rId6"/>
    <p:sldId id="260" r:id="rId7"/>
    <p:sldId id="262" r:id="rId8"/>
    <p:sldId id="261" r:id="rId9"/>
    <p:sldId id="263" r:id="rId10"/>
    <p:sldId id="264" r:id="rId11"/>
    <p:sldId id="265" r:id="rId12"/>
    <p:sldId id="266"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18460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04922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8983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96456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319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32133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317630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111969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64423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12/02/2021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00016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98E9128-2A2A-4D7A-9F51-22C57D0056A9}" type="datetimeFigureOut">
              <a:rPr lang="es-CO" smtClean="0"/>
              <a:t>12/02/2021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90049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98E9128-2A2A-4D7A-9F51-22C57D0056A9}" type="datetimeFigureOut">
              <a:rPr lang="es-CO" smtClean="0"/>
              <a:t>12/02/2021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19184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98E9128-2A2A-4D7A-9F51-22C57D0056A9}" type="datetimeFigureOut">
              <a:rPr lang="es-CO" smtClean="0"/>
              <a:t>12/02/2021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62342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E9128-2A2A-4D7A-9F51-22C57D0056A9}" type="datetimeFigureOut">
              <a:rPr lang="es-CO" smtClean="0"/>
              <a:t>12/02/2021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08100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98E9128-2A2A-4D7A-9F51-22C57D0056A9}" type="datetimeFigureOut">
              <a:rPr lang="es-CO" smtClean="0"/>
              <a:t>12/02/2021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30705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98E9128-2A2A-4D7A-9F51-22C57D0056A9}" type="datetimeFigureOut">
              <a:rPr lang="es-CO" smtClean="0"/>
              <a:t>12/02/2021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01062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8E9128-2A2A-4D7A-9F51-22C57D0056A9}" type="datetimeFigureOut">
              <a:rPr lang="es-CO" smtClean="0"/>
              <a:t>12/02/2021</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A47C5F-F502-4EB1-8D4C-862FD521F21C}" type="slidenum">
              <a:rPr lang="es-CO" smtClean="0"/>
              <a:t>‹Nº›</a:t>
            </a:fld>
            <a:endParaRPr lang="es-CO"/>
          </a:p>
        </p:txBody>
      </p:sp>
    </p:spTree>
    <p:extLst>
      <p:ext uri="{BB962C8B-B14F-4D97-AF65-F5344CB8AC3E}">
        <p14:creationId xmlns:p14="http://schemas.microsoft.com/office/powerpoint/2010/main" val="69281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finicion.de/red/"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hyperlink" Target="https://definicion.de/computadora/" TargetMode="External"/><Relationship Id="rId7" Type="http://schemas.openxmlformats.org/officeDocument/2006/relationships/image" Target="../media/image1.png"/><Relationship Id="rId2" Type="http://schemas.openxmlformats.org/officeDocument/2006/relationships/hyperlink" Target="https://definicion.de/informatica/" TargetMode="External"/><Relationship Id="rId1" Type="http://schemas.openxmlformats.org/officeDocument/2006/relationships/slideLayout" Target="../slideLayouts/slideLayout2.xml"/><Relationship Id="rId6" Type="http://schemas.openxmlformats.org/officeDocument/2006/relationships/hyperlink" Target="https://definicion.de/hardware/" TargetMode="External"/><Relationship Id="rId5" Type="http://schemas.openxmlformats.org/officeDocument/2006/relationships/hyperlink" Target="https://definicion.de/sistema/" TargetMode="External"/><Relationship Id="rId4" Type="http://schemas.openxmlformats.org/officeDocument/2006/relationships/hyperlink" Target="https://definicion.de/software/"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88642" y="515155"/>
            <a:ext cx="10637950" cy="4524315"/>
          </a:xfrm>
          <a:prstGeom prst="rect">
            <a:avLst/>
          </a:prstGeom>
          <a:noFill/>
        </p:spPr>
        <p:txBody>
          <a:bodyPr wrap="square" rtlCol="0">
            <a:spAutoFit/>
          </a:bodyPr>
          <a:lstStyle/>
          <a:p>
            <a:pPr algn="ctr"/>
            <a:endParaRPr lang="es-CO" sz="3600" dirty="0" smtClean="0"/>
          </a:p>
          <a:p>
            <a:pPr algn="ctr"/>
            <a:endParaRPr lang="es-CO" sz="3600" dirty="0"/>
          </a:p>
          <a:p>
            <a:pPr algn="ctr"/>
            <a:r>
              <a:rPr lang="es-CO" sz="3600" b="1" dirty="0" smtClean="0">
                <a:solidFill>
                  <a:srgbClr val="00B050"/>
                </a:solidFill>
              </a:rPr>
              <a:t>SISTEMAS OPERATIVOS</a:t>
            </a:r>
          </a:p>
          <a:p>
            <a:pPr algn="ctr"/>
            <a:endParaRPr lang="es-CO" sz="3600" b="1" dirty="0" smtClean="0">
              <a:solidFill>
                <a:srgbClr val="00B050"/>
              </a:solidFill>
            </a:endParaRPr>
          </a:p>
          <a:p>
            <a:pPr algn="ctr"/>
            <a:endParaRPr lang="es-CO" sz="3600" b="1" dirty="0">
              <a:solidFill>
                <a:srgbClr val="00B050"/>
              </a:solidFill>
            </a:endParaRPr>
          </a:p>
          <a:p>
            <a:pPr algn="ctr"/>
            <a:endParaRPr lang="es-CO" sz="3600" b="1" dirty="0" smtClean="0">
              <a:solidFill>
                <a:srgbClr val="00B050"/>
              </a:solidFill>
            </a:endParaRPr>
          </a:p>
          <a:p>
            <a:pPr algn="ctr"/>
            <a:r>
              <a:rPr lang="es-CO" sz="3600" b="1" dirty="0" smtClean="0">
                <a:solidFill>
                  <a:srgbClr val="00B050"/>
                </a:solidFill>
              </a:rPr>
              <a:t>UNIDAD 1</a:t>
            </a:r>
          </a:p>
          <a:p>
            <a:pPr algn="ctr"/>
            <a:r>
              <a:rPr lang="es-CO" sz="3600" b="1" dirty="0" smtClean="0">
                <a:solidFill>
                  <a:srgbClr val="00B050"/>
                </a:solidFill>
              </a:rPr>
              <a:t>INTRODUCCION A LOS SISTEMAS OPERATIVOS</a:t>
            </a:r>
            <a:endParaRPr lang="es-CO" sz="3600" b="1" dirty="0">
              <a:solidFill>
                <a:srgbClr val="00B050"/>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3028972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2731" y="593529"/>
            <a:ext cx="1020006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panose="020B0604020202020204" pitchFamily="34" charset="0"/>
              </a:rPr>
              <a:t>Cabe destacar que los sistemas operativos no funcionan sólo en las computadoras. Por el contrario, este tipo de sistemas se encuentran en la </a:t>
            </a:r>
            <a:r>
              <a:rPr kumimoji="0" lang="es-CO" sz="1800" b="1" i="0" u="none" strike="noStrike" cap="none" normalizeH="0" baseline="0" dirty="0" smtClean="0">
                <a:ln>
                  <a:noFill/>
                </a:ln>
                <a:solidFill>
                  <a:schemeClr val="tx1"/>
                </a:solidFill>
                <a:effectLst/>
                <a:latin typeface="Arial" panose="020B0604020202020204" pitchFamily="34" charset="0"/>
              </a:rPr>
              <a:t>mayoría de los dispositivos electrónicos</a:t>
            </a:r>
            <a:r>
              <a:rPr kumimoji="0" lang="es-CO" sz="1800" b="0" i="0" u="none" strike="noStrike" cap="none" normalizeH="0" baseline="0" dirty="0" smtClean="0">
                <a:ln>
                  <a:noFill/>
                </a:ln>
                <a:solidFill>
                  <a:schemeClr val="tx1"/>
                </a:solidFill>
                <a:effectLst/>
                <a:latin typeface="Arial" panose="020B0604020202020204" pitchFamily="34" charset="0"/>
              </a:rPr>
              <a:t> que utilizan </a:t>
            </a:r>
            <a:r>
              <a:rPr kumimoji="0" lang="es-CO" sz="1800" b="1" i="0" u="none" strike="noStrike" cap="none" normalizeH="0" baseline="0" dirty="0" smtClean="0">
                <a:ln>
                  <a:noFill/>
                </a:ln>
                <a:solidFill>
                  <a:schemeClr val="tx1"/>
                </a:solidFill>
                <a:effectLst/>
                <a:latin typeface="Arial" panose="020B0604020202020204" pitchFamily="34" charset="0"/>
              </a:rPr>
              <a:t>microprocesadores</a:t>
            </a:r>
            <a:r>
              <a:rPr kumimoji="0" lang="es-CO" sz="1800" b="0" i="0" u="none" strike="noStrike" cap="none" normalizeH="0" baseline="0" dirty="0" smtClean="0">
                <a:ln>
                  <a:noFill/>
                </a:ln>
                <a:solidFill>
                  <a:schemeClr val="tx1"/>
                </a:solidFill>
                <a:effectLst/>
                <a:latin typeface="Arial" panose="020B0604020202020204" pitchFamily="34" charset="0"/>
              </a:rPr>
              <a:t>: el software de sistema posibilita que el aparato cumpla con sus funciones (por ejemplo, un </a:t>
            </a:r>
            <a:r>
              <a:rPr kumimoji="0" lang="es-CO" sz="1800" b="1" i="0" u="none" strike="noStrike" cap="none" normalizeH="0" baseline="0" dirty="0" smtClean="0">
                <a:ln>
                  <a:noFill/>
                </a:ln>
                <a:solidFill>
                  <a:schemeClr val="tx1"/>
                </a:solidFill>
                <a:effectLst/>
                <a:latin typeface="Arial" panose="020B0604020202020204" pitchFamily="34" charset="0"/>
              </a:rPr>
              <a:t>teléfono móvil</a:t>
            </a:r>
            <a:r>
              <a:rPr kumimoji="0" lang="es-CO" sz="1800" b="0" i="0" u="none" strike="noStrike" cap="none" normalizeH="0" baseline="0" dirty="0" smtClean="0">
                <a:ln>
                  <a:noFill/>
                </a:ln>
                <a:solidFill>
                  <a:schemeClr val="tx1"/>
                </a:solidFill>
                <a:effectLst/>
                <a:latin typeface="Arial" panose="020B0604020202020204" pitchFamily="34" charset="0"/>
              </a:rPr>
              <a:t> o un </a:t>
            </a:r>
            <a:r>
              <a:rPr kumimoji="0" lang="es-CO" sz="1800" b="1" i="0" u="none" strike="noStrike" cap="none" normalizeH="0" baseline="0" dirty="0" smtClean="0">
                <a:ln>
                  <a:noFill/>
                </a:ln>
                <a:solidFill>
                  <a:schemeClr val="tx1"/>
                </a:solidFill>
                <a:effectLst/>
                <a:latin typeface="Arial" panose="020B0604020202020204" pitchFamily="34" charset="0"/>
              </a:rPr>
              <a:t>reproductor de DVD</a:t>
            </a:r>
            <a:r>
              <a:rPr kumimoji="0" lang="es-CO"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panose="020B0604020202020204" pitchFamily="34" charset="0"/>
              </a:rPr>
              <a:t>El sistema operativo cumple con cinco funciones básicas: el </a:t>
            </a:r>
            <a:r>
              <a:rPr kumimoji="0" lang="es-CO" sz="1800" b="1" i="0" u="none" strike="noStrike" cap="none" normalizeH="0" baseline="0" dirty="0" smtClean="0">
                <a:ln>
                  <a:noFill/>
                </a:ln>
                <a:solidFill>
                  <a:schemeClr val="tx1"/>
                </a:solidFill>
                <a:effectLst/>
                <a:latin typeface="Arial" panose="020B0604020202020204" pitchFamily="34" charset="0"/>
              </a:rPr>
              <a:t>suministro de interfaz al usuario</a:t>
            </a:r>
            <a:r>
              <a:rPr kumimoji="0" lang="es-CO" sz="1800" b="0" i="0" u="none" strike="noStrike" cap="none" normalizeH="0" baseline="0" dirty="0" smtClean="0">
                <a:ln>
                  <a:noFill/>
                </a:ln>
                <a:solidFill>
                  <a:schemeClr val="tx1"/>
                </a:solidFill>
                <a:effectLst/>
                <a:latin typeface="Arial" panose="020B0604020202020204" pitchFamily="34" charset="0"/>
              </a:rPr>
              <a:t>, la </a:t>
            </a:r>
            <a:r>
              <a:rPr kumimoji="0" lang="es-CO" sz="1800" b="1" i="0" u="none" strike="noStrike" cap="none" normalizeH="0" baseline="0" dirty="0" smtClean="0">
                <a:ln>
                  <a:noFill/>
                </a:ln>
                <a:solidFill>
                  <a:schemeClr val="tx1"/>
                </a:solidFill>
                <a:effectLst/>
                <a:latin typeface="Arial" panose="020B0604020202020204" pitchFamily="34" charset="0"/>
              </a:rPr>
              <a:t>administración de recursos</a:t>
            </a:r>
            <a:r>
              <a:rPr kumimoji="0" lang="es-CO" sz="1800" b="0" i="0" u="none" strike="noStrike" cap="none" normalizeH="0" baseline="0" dirty="0" smtClean="0">
                <a:ln>
                  <a:noFill/>
                </a:ln>
                <a:solidFill>
                  <a:schemeClr val="tx1"/>
                </a:solidFill>
                <a:effectLst/>
                <a:latin typeface="Arial" panose="020B0604020202020204" pitchFamily="34" charset="0"/>
              </a:rPr>
              <a:t>, la </a:t>
            </a:r>
            <a:r>
              <a:rPr kumimoji="0" lang="es-CO" sz="1800" b="1" i="0" u="none" strike="noStrike" cap="none" normalizeH="0" baseline="0" dirty="0" smtClean="0">
                <a:ln>
                  <a:noFill/>
                </a:ln>
                <a:solidFill>
                  <a:schemeClr val="tx1"/>
                </a:solidFill>
                <a:effectLst/>
                <a:latin typeface="Arial" panose="020B0604020202020204" pitchFamily="34" charset="0"/>
              </a:rPr>
              <a:t>administración de archivos</a:t>
            </a:r>
            <a:r>
              <a:rPr kumimoji="0" lang="es-CO" sz="1800" b="0" i="0" u="none" strike="noStrike" cap="none" normalizeH="0" baseline="0" dirty="0" smtClean="0">
                <a:ln>
                  <a:noFill/>
                </a:ln>
                <a:solidFill>
                  <a:schemeClr val="tx1"/>
                </a:solidFill>
                <a:effectLst/>
                <a:latin typeface="Arial" panose="020B0604020202020204" pitchFamily="34" charset="0"/>
              </a:rPr>
              <a:t>, la </a:t>
            </a:r>
            <a:r>
              <a:rPr kumimoji="0" lang="es-CO" sz="1800" b="1" i="0" u="none" strike="noStrike" cap="none" normalizeH="0" baseline="0" dirty="0" smtClean="0">
                <a:ln>
                  <a:noFill/>
                </a:ln>
                <a:solidFill>
                  <a:schemeClr val="tx1"/>
                </a:solidFill>
                <a:effectLst/>
                <a:latin typeface="Arial" panose="020B0604020202020204" pitchFamily="34" charset="0"/>
              </a:rPr>
              <a:t>administración de tareas</a:t>
            </a:r>
            <a:r>
              <a:rPr kumimoji="0" lang="es-CO" sz="1800" b="0" i="0" u="none" strike="noStrike" cap="none" normalizeH="0" baseline="0" dirty="0" smtClean="0">
                <a:ln>
                  <a:noFill/>
                </a:ln>
                <a:solidFill>
                  <a:schemeClr val="tx1"/>
                </a:solidFill>
                <a:effectLst/>
                <a:latin typeface="Arial" panose="020B0604020202020204" pitchFamily="34" charset="0"/>
              </a:rPr>
              <a:t> y el </a:t>
            </a:r>
            <a:r>
              <a:rPr kumimoji="0" lang="es-CO" sz="1800" b="1" i="0" u="none" strike="noStrike" cap="none" normalizeH="0" baseline="0" dirty="0" smtClean="0">
                <a:ln>
                  <a:noFill/>
                </a:ln>
                <a:solidFill>
                  <a:schemeClr val="tx1"/>
                </a:solidFill>
                <a:effectLst/>
                <a:latin typeface="Arial" panose="020B0604020202020204" pitchFamily="34" charset="0"/>
              </a:rPr>
              <a:t>servicio de soporte y utilidades</a:t>
            </a:r>
            <a:r>
              <a:rPr kumimoji="0" lang="es-CO"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anose="020B0604020202020204" pitchFamily="34" charset="0"/>
            </a:endParaRPr>
          </a:p>
          <a:p>
            <a:r>
              <a:rPr lang="es-CO" dirty="0" smtClean="0"/>
              <a:t>En cuanto a la interfaz al usuario, el sistema se encarga de que el sujeto pueda </a:t>
            </a:r>
            <a:r>
              <a:rPr lang="es-CO" b="1" dirty="0" smtClean="0"/>
              <a:t>cargar programas</a:t>
            </a:r>
            <a:r>
              <a:rPr lang="es-CO" dirty="0" smtClean="0"/>
              <a:t>, </a:t>
            </a:r>
            <a:r>
              <a:rPr lang="es-CO" b="1" dirty="0" smtClean="0"/>
              <a:t>acceder a archivos</a:t>
            </a:r>
            <a:r>
              <a:rPr lang="es-CO" dirty="0" smtClean="0"/>
              <a:t> y realizar otras tareas con la computadora. La administración de recursos permite la </a:t>
            </a:r>
            <a:r>
              <a:rPr lang="es-CO" b="1" dirty="0" smtClean="0"/>
              <a:t>dirección del hardware</a:t>
            </a:r>
            <a:r>
              <a:rPr lang="es-CO" dirty="0" smtClean="0"/>
              <a:t>, incluyendo los </a:t>
            </a:r>
            <a:r>
              <a:rPr lang="es-CO" b="1" dirty="0" smtClean="0"/>
              <a:t>periféricos</a:t>
            </a:r>
            <a:r>
              <a:rPr lang="es-CO" dirty="0" smtClean="0"/>
              <a:t> y la </a:t>
            </a:r>
            <a:r>
              <a:rPr lang="es-CO" b="1" dirty="0" smtClean="0">
                <a:hlinkClick r:id="rId2"/>
              </a:rPr>
              <a:t>red</a:t>
            </a:r>
            <a:r>
              <a:rPr lang="es-CO" dirty="0" smtClean="0"/>
              <a:t>. El software de sistema también se encarga de la </a:t>
            </a:r>
            <a:r>
              <a:rPr lang="es-CO" b="1" dirty="0" smtClean="0"/>
              <a:t>gestión de archivos</a:t>
            </a:r>
            <a:r>
              <a:rPr lang="es-CO" dirty="0" smtClean="0"/>
              <a:t>, al controlar la creación, la eliminación y el acceso a los mismos, y de la </a:t>
            </a:r>
            <a:r>
              <a:rPr lang="es-CO" b="1" dirty="0" smtClean="0"/>
              <a:t>administración de las tareas informáticas</a:t>
            </a:r>
            <a:r>
              <a:rPr lang="es-CO" dirty="0" smtClean="0"/>
              <a:t> que llevan adelante los usuarios finales.</a:t>
            </a:r>
          </a:p>
          <a:p>
            <a:endParaRPr lang="es-CO" dirty="0" smtClean="0"/>
          </a:p>
          <a:p>
            <a:r>
              <a:rPr lang="es-CO" dirty="0" smtClean="0"/>
              <a:t>Por último, podemos mencionar que el servicio de soporte se encarga de </a:t>
            </a:r>
            <a:r>
              <a:rPr lang="es-CO" b="1" dirty="0" smtClean="0"/>
              <a:t>actualizar</a:t>
            </a:r>
            <a:r>
              <a:rPr lang="es-CO" dirty="0" smtClean="0"/>
              <a:t> las versiones, mejorar la </a:t>
            </a:r>
            <a:r>
              <a:rPr lang="es-CO" b="1" dirty="0" smtClean="0"/>
              <a:t>seguridad</a:t>
            </a:r>
            <a:r>
              <a:rPr lang="es-CO" dirty="0" smtClean="0"/>
              <a:t> del sistema, agregar </a:t>
            </a:r>
            <a:r>
              <a:rPr lang="es-CO" b="1" dirty="0" smtClean="0"/>
              <a:t>nuevas utilidades</a:t>
            </a:r>
            <a:r>
              <a:rPr lang="es-CO" dirty="0" smtClean="0"/>
              <a:t>, controlar los nuevos </a:t>
            </a:r>
            <a:r>
              <a:rPr lang="es-CO" b="1" dirty="0" smtClean="0"/>
              <a:t>periféricos</a:t>
            </a:r>
            <a:r>
              <a:rPr lang="es-CO" dirty="0" smtClean="0"/>
              <a:t> que se agregan a la computadora y corregir los </a:t>
            </a:r>
            <a:r>
              <a:rPr lang="es-CO" b="1" dirty="0" smtClean="0"/>
              <a:t>errores</a:t>
            </a:r>
            <a:r>
              <a:rPr lang="es-CO" dirty="0" smtClean="0"/>
              <a:t> del software.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anose="020B0604020202020204" pitchFamily="34"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4" name="Imagen 3" descr="logo_uh"/>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2018109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4524315"/>
          </a:xfrm>
          <a:prstGeom prst="rect">
            <a:avLst/>
          </a:prstGeom>
          <a:noFill/>
        </p:spPr>
        <p:txBody>
          <a:bodyPr wrap="square" rtlCol="0">
            <a:spAutoFit/>
          </a:bodyPr>
          <a:lstStyle/>
          <a:p>
            <a:r>
              <a:rPr lang="es-CO" dirty="0" smtClean="0"/>
              <a:t>Periféricos:</a:t>
            </a:r>
          </a:p>
          <a:p>
            <a:endParaRPr lang="es-CO" dirty="0" smtClean="0"/>
          </a:p>
          <a:p>
            <a:pPr marL="742950" lvl="1" indent="-285750">
              <a:buFont typeface="Wingdings" panose="05000000000000000000" pitchFamily="2" charset="2"/>
              <a:buChar char="ü"/>
            </a:pPr>
            <a:r>
              <a:rPr lang="es-CO" dirty="0" smtClean="0"/>
              <a:t>Unidades de CD – ROM</a:t>
            </a:r>
          </a:p>
          <a:p>
            <a:pPr marL="742950" lvl="1" indent="-285750">
              <a:buFont typeface="Wingdings" panose="05000000000000000000" pitchFamily="2" charset="2"/>
              <a:buChar char="ü"/>
            </a:pPr>
            <a:r>
              <a:rPr lang="es-CO" dirty="0" smtClean="0"/>
              <a:t>Tarjetas de red</a:t>
            </a:r>
          </a:p>
          <a:p>
            <a:pPr marL="742950" lvl="1" indent="-285750">
              <a:buFont typeface="Wingdings" panose="05000000000000000000" pitchFamily="2" charset="2"/>
              <a:buChar char="ü"/>
            </a:pPr>
            <a:r>
              <a:rPr lang="es-CO" dirty="0" smtClean="0"/>
              <a:t>Modem</a:t>
            </a:r>
          </a:p>
          <a:p>
            <a:pPr marL="742950" lvl="1" indent="-285750">
              <a:buFont typeface="Wingdings" panose="05000000000000000000" pitchFamily="2" charset="2"/>
              <a:buChar char="ü"/>
            </a:pPr>
            <a:r>
              <a:rPr lang="es-CO" dirty="0" smtClean="0"/>
              <a:t>Tarjetas de sonido</a:t>
            </a:r>
          </a:p>
          <a:p>
            <a:pPr marL="742950" lvl="1" indent="-285750">
              <a:buFont typeface="Wingdings" panose="05000000000000000000" pitchFamily="2" charset="2"/>
              <a:buChar char="ü"/>
            </a:pPr>
            <a:r>
              <a:rPr lang="es-CO" dirty="0" smtClean="0"/>
              <a:t>Scanner</a:t>
            </a:r>
          </a:p>
          <a:p>
            <a:pPr marL="742950" lvl="1" indent="-285750">
              <a:buFont typeface="Wingdings" panose="05000000000000000000" pitchFamily="2" charset="2"/>
              <a:buChar char="ü"/>
            </a:pPr>
            <a:r>
              <a:rPr lang="es-CO" dirty="0" smtClean="0"/>
              <a:t>Tarjetas de video.</a:t>
            </a:r>
          </a:p>
          <a:p>
            <a:endParaRPr lang="es-CO" dirty="0"/>
          </a:p>
          <a:p>
            <a:pPr algn="just"/>
            <a:r>
              <a:rPr lang="es-CO" dirty="0" smtClean="0"/>
              <a:t>Este tipo de periféricos se estacan por que usan </a:t>
            </a:r>
            <a:r>
              <a:rPr lang="es-CO" dirty="0" smtClean="0">
                <a:solidFill>
                  <a:srgbClr val="FF0000"/>
                </a:solidFill>
              </a:rPr>
              <a:t>controladores</a:t>
            </a:r>
            <a:r>
              <a:rPr lang="es-CO" dirty="0" smtClean="0"/>
              <a:t> para su funcionamiento y son desarrollados por el fabricante. Al instalarse el S.O. busca en su base de datos y si lo encuentra lo instala, caso contrario pide al usuario que se instalado. </a:t>
            </a:r>
            <a:endParaRPr lang="es-CO" dirty="0"/>
          </a:p>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81404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3970318"/>
          </a:xfrm>
          <a:prstGeom prst="rect">
            <a:avLst/>
          </a:prstGeom>
          <a:noFill/>
        </p:spPr>
        <p:txBody>
          <a:bodyPr wrap="square" rtlCol="0">
            <a:spAutoFit/>
          </a:bodyPr>
          <a:lstStyle/>
          <a:p>
            <a:r>
              <a:rPr lang="es-CO" dirty="0" smtClean="0"/>
              <a:t>Dispositivos integrados:</a:t>
            </a:r>
          </a:p>
          <a:p>
            <a:endParaRPr lang="es-CO" dirty="0"/>
          </a:p>
          <a:p>
            <a:pPr marL="742950" lvl="1" indent="-285750">
              <a:buFont typeface="Wingdings" panose="05000000000000000000" pitchFamily="2" charset="2"/>
              <a:buChar char="ü"/>
            </a:pPr>
            <a:r>
              <a:rPr lang="es-CO" dirty="0" smtClean="0"/>
              <a:t>Memoria RAM</a:t>
            </a:r>
          </a:p>
          <a:p>
            <a:pPr marL="742950" lvl="1" indent="-285750">
              <a:buFont typeface="Wingdings" panose="05000000000000000000" pitchFamily="2" charset="2"/>
              <a:buChar char="ü"/>
            </a:pPr>
            <a:r>
              <a:rPr lang="es-CO" dirty="0" smtClean="0"/>
              <a:t>Procesador</a:t>
            </a:r>
          </a:p>
          <a:p>
            <a:pPr marL="742950" lvl="1" indent="-285750">
              <a:buFont typeface="Wingdings" panose="05000000000000000000" pitchFamily="2" charset="2"/>
              <a:buChar char="ü"/>
            </a:pPr>
            <a:r>
              <a:rPr lang="es-CO" dirty="0" smtClean="0"/>
              <a:t>Placa madre</a:t>
            </a:r>
          </a:p>
          <a:p>
            <a:pPr marL="742950" lvl="1" indent="-285750">
              <a:buFont typeface="Wingdings" panose="05000000000000000000" pitchFamily="2" charset="2"/>
              <a:buChar char="ü"/>
            </a:pPr>
            <a:r>
              <a:rPr lang="es-CO" dirty="0" smtClean="0"/>
              <a:t>Disco duro</a:t>
            </a:r>
          </a:p>
          <a:p>
            <a:pPr marL="742950" lvl="1" indent="-285750">
              <a:buFont typeface="Wingdings" panose="05000000000000000000" pitchFamily="2" charset="2"/>
              <a:buChar char="ü"/>
            </a:pPr>
            <a:r>
              <a:rPr lang="es-CO" dirty="0" smtClean="0"/>
              <a:t>Teclado</a:t>
            </a:r>
          </a:p>
          <a:p>
            <a:pPr marL="742950" lvl="1" indent="-285750">
              <a:buFont typeface="Wingdings" panose="05000000000000000000" pitchFamily="2" charset="2"/>
              <a:buChar char="ü"/>
            </a:pPr>
            <a:r>
              <a:rPr lang="es-CO" dirty="0" err="1" smtClean="0"/>
              <a:t>Usb</a:t>
            </a:r>
            <a:endParaRPr lang="es-CO" dirty="0" smtClean="0"/>
          </a:p>
          <a:p>
            <a:endParaRPr lang="es-CO" dirty="0"/>
          </a:p>
          <a:p>
            <a:r>
              <a:rPr lang="es-CO" dirty="0" smtClean="0"/>
              <a:t>Se caracterizan por no necesitar controladores, ya vienen configurados por el S.O.</a:t>
            </a:r>
            <a:endParaRPr lang="es-CO" dirty="0"/>
          </a:p>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47948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38089" y="185113"/>
            <a:ext cx="10637950" cy="5816977"/>
          </a:xfrm>
          <a:prstGeom prst="rect">
            <a:avLst/>
          </a:prstGeom>
          <a:noFill/>
        </p:spPr>
        <p:txBody>
          <a:bodyPr wrap="square" rtlCol="0">
            <a:spAutoFit/>
          </a:bodyPr>
          <a:lstStyle/>
          <a:p>
            <a:pPr algn="ctr"/>
            <a:endParaRPr lang="es-CO" sz="3600" dirty="0"/>
          </a:p>
          <a:p>
            <a:pPr algn="ctr"/>
            <a:r>
              <a:rPr lang="es-CO" sz="3600" b="1" dirty="0">
                <a:solidFill>
                  <a:srgbClr val="00B050"/>
                </a:solidFill>
              </a:rPr>
              <a:t>¿</a:t>
            </a:r>
            <a:r>
              <a:rPr lang="es-CO" sz="3600" b="1" dirty="0" smtClean="0">
                <a:solidFill>
                  <a:srgbClr val="00B050"/>
                </a:solidFill>
              </a:rPr>
              <a:t>Que es un sistema operativo?</a:t>
            </a:r>
          </a:p>
          <a:p>
            <a:endParaRPr lang="es-CO" sz="3600" b="1" dirty="0" smtClean="0">
              <a:solidFill>
                <a:srgbClr val="00B050"/>
              </a:solidFill>
            </a:endParaRPr>
          </a:p>
          <a:p>
            <a:endParaRPr lang="es-CO" sz="3600" b="1" dirty="0">
              <a:solidFill>
                <a:srgbClr val="00B050"/>
              </a:solidFill>
            </a:endParaRPr>
          </a:p>
          <a:p>
            <a:pPr algn="ctr"/>
            <a:endParaRPr lang="es-CO" sz="3600" b="1" dirty="0" smtClean="0">
              <a:solidFill>
                <a:srgbClr val="00B050"/>
              </a:solidFill>
            </a:endParaRPr>
          </a:p>
          <a:p>
            <a:pPr algn="ctr"/>
            <a:endParaRPr lang="es-CO" sz="3600" b="1" dirty="0">
              <a:solidFill>
                <a:srgbClr val="00B050"/>
              </a:solidFill>
            </a:endParaRPr>
          </a:p>
          <a:p>
            <a:pPr algn="ctr"/>
            <a:endParaRPr lang="es-CO" sz="3600" b="1" dirty="0" smtClean="0">
              <a:solidFill>
                <a:srgbClr val="00B050"/>
              </a:solidFill>
            </a:endParaRPr>
          </a:p>
          <a:p>
            <a:pPr algn="ctr"/>
            <a:endParaRPr lang="es-CO" sz="3600" b="1" dirty="0" smtClean="0">
              <a:solidFill>
                <a:srgbClr val="00B050"/>
              </a:solidFill>
            </a:endParaRPr>
          </a:p>
          <a:p>
            <a:pPr algn="ctr"/>
            <a:r>
              <a:rPr lang="es-CO" sz="2800" b="1" dirty="0" smtClean="0"/>
              <a:t>Son un conjunto de </a:t>
            </a:r>
            <a:r>
              <a:rPr lang="es-CO" sz="2800" b="1" dirty="0"/>
              <a:t>p</a:t>
            </a:r>
            <a:r>
              <a:rPr lang="es-CO" sz="2800" b="1" dirty="0" smtClean="0"/>
              <a:t>rogramas que se encargan de la administración de todos los recursos del computador tanto de software como de hardware</a:t>
            </a:r>
            <a:endParaRPr lang="es-CO" sz="2800" b="1"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pic>
        <p:nvPicPr>
          <p:cNvPr id="1028" name="Picture 4" descr="Resultado de imagen de que es un sistema operativ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4623" y="1649890"/>
            <a:ext cx="4170833" cy="2625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574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52281" y="360608"/>
            <a:ext cx="9465973" cy="5786199"/>
          </a:xfrm>
          <a:prstGeom prst="rect">
            <a:avLst/>
          </a:prstGeom>
          <a:noFill/>
        </p:spPr>
        <p:txBody>
          <a:bodyPr wrap="square" rtlCol="0">
            <a:spAutoFit/>
          </a:bodyPr>
          <a:lstStyle/>
          <a:p>
            <a:pPr algn="ctr"/>
            <a:r>
              <a:rPr lang="es-CO" sz="2800" dirty="0" smtClean="0">
                <a:solidFill>
                  <a:srgbClr val="00B050"/>
                </a:solidFill>
              </a:rPr>
              <a:t>CLASIFICACION DE LOS S.O.</a:t>
            </a:r>
          </a:p>
          <a:p>
            <a:pPr algn="ctr"/>
            <a:endParaRPr lang="es-CO" dirty="0"/>
          </a:p>
          <a:p>
            <a:pPr algn="ctr"/>
            <a:endParaRPr lang="es-CO" dirty="0"/>
          </a:p>
          <a:p>
            <a:r>
              <a:rPr lang="es-CO" dirty="0" smtClean="0">
                <a:solidFill>
                  <a:srgbClr val="00B050"/>
                </a:solidFill>
              </a:rPr>
              <a:t>POR SU ESTRUCTURA INTERNA:</a:t>
            </a:r>
          </a:p>
          <a:p>
            <a:pPr marL="742950" lvl="1" indent="-285750">
              <a:buFont typeface="Wingdings" panose="05000000000000000000" pitchFamily="2" charset="2"/>
              <a:buChar char="Ø"/>
            </a:pPr>
            <a:r>
              <a:rPr lang="es-CO" dirty="0" smtClean="0"/>
              <a:t>Jerárquico o por capas</a:t>
            </a:r>
          </a:p>
          <a:p>
            <a:pPr marL="742950" lvl="1" indent="-285750">
              <a:buFont typeface="Wingdings" panose="05000000000000000000" pitchFamily="2" charset="2"/>
              <a:buChar char="Ø"/>
            </a:pPr>
            <a:r>
              <a:rPr lang="es-CO" dirty="0" smtClean="0"/>
              <a:t>Monolítico</a:t>
            </a:r>
          </a:p>
          <a:p>
            <a:pPr marL="742950" lvl="1" indent="-285750">
              <a:buFont typeface="Wingdings" panose="05000000000000000000" pitchFamily="2" charset="2"/>
              <a:buChar char="Ø"/>
            </a:pPr>
            <a:r>
              <a:rPr lang="es-CO" dirty="0" smtClean="0"/>
              <a:t>Cliente servidor</a:t>
            </a:r>
          </a:p>
          <a:p>
            <a:pPr marL="742950" lvl="1" indent="-285750">
              <a:buFont typeface="Wingdings" panose="05000000000000000000" pitchFamily="2" charset="2"/>
              <a:buChar char="Ø"/>
            </a:pPr>
            <a:r>
              <a:rPr lang="es-CO" dirty="0" smtClean="0"/>
              <a:t>Máquina virtual</a:t>
            </a:r>
          </a:p>
          <a:p>
            <a:pPr marL="742950" lvl="1" indent="-285750">
              <a:buFont typeface="Wingdings" panose="05000000000000000000" pitchFamily="2" charset="2"/>
              <a:buChar char="Ø"/>
            </a:pPr>
            <a:endParaRPr lang="es-CO" dirty="0" smtClean="0"/>
          </a:p>
          <a:p>
            <a:pPr marL="0" lvl="1"/>
            <a:r>
              <a:rPr lang="es-CO" dirty="0">
                <a:solidFill>
                  <a:srgbClr val="00B050"/>
                </a:solidFill>
              </a:rPr>
              <a:t>POR LOS MODOS DE EXPLOTACIÓN:</a:t>
            </a:r>
          </a:p>
          <a:p>
            <a:pPr marL="742950" lvl="1" indent="-285750">
              <a:buFont typeface="Wingdings" panose="05000000000000000000" pitchFamily="2" charset="2"/>
              <a:buChar char="Ø"/>
            </a:pPr>
            <a:r>
              <a:rPr lang="es-CO" dirty="0" smtClean="0"/>
              <a:t>Procesamiento por lotes</a:t>
            </a:r>
          </a:p>
          <a:p>
            <a:pPr marL="742950" lvl="1" indent="-285750">
              <a:buFont typeface="Wingdings" panose="05000000000000000000" pitchFamily="2" charset="2"/>
              <a:buChar char="Ø"/>
            </a:pPr>
            <a:r>
              <a:rPr lang="es-CO" dirty="0" smtClean="0"/>
              <a:t>Multiprogramación</a:t>
            </a:r>
          </a:p>
          <a:p>
            <a:pPr marL="742950" lvl="1" indent="-285750">
              <a:buFont typeface="Wingdings" panose="05000000000000000000" pitchFamily="2" charset="2"/>
              <a:buChar char="Ø"/>
            </a:pPr>
            <a:r>
              <a:rPr lang="es-CO" dirty="0" smtClean="0"/>
              <a:t>Tiempo compartido</a:t>
            </a:r>
          </a:p>
          <a:p>
            <a:pPr marL="742950" lvl="1" indent="-285750">
              <a:buFont typeface="Wingdings" panose="05000000000000000000" pitchFamily="2" charset="2"/>
              <a:buChar char="Ø"/>
            </a:pPr>
            <a:r>
              <a:rPr lang="es-CO" dirty="0" smtClean="0"/>
              <a:t>Tiempo real</a:t>
            </a:r>
          </a:p>
          <a:p>
            <a:pPr marL="742950" lvl="1" indent="-285750">
              <a:buFont typeface="Wingdings" panose="05000000000000000000" pitchFamily="2" charset="2"/>
              <a:buChar char="Ø"/>
            </a:pPr>
            <a:r>
              <a:rPr lang="es-CO" dirty="0" smtClean="0"/>
              <a:t>Hibrido (compartido y tiempo real)</a:t>
            </a:r>
          </a:p>
          <a:p>
            <a:pPr marL="742950" lvl="1" indent="-285750">
              <a:buFont typeface="Wingdings" panose="05000000000000000000" pitchFamily="2" charset="2"/>
              <a:buChar char="Ø"/>
            </a:pPr>
            <a:endParaRPr lang="es-CO" dirty="0"/>
          </a:p>
          <a:p>
            <a:pPr marL="0" lvl="1"/>
            <a:r>
              <a:rPr lang="es-CO" dirty="0">
                <a:solidFill>
                  <a:srgbClr val="00B050"/>
                </a:solidFill>
              </a:rPr>
              <a:t>POR EL MANEJO DE RECURSOS O POR LA FORMA DE OFRECER SERVICIOS:</a:t>
            </a:r>
          </a:p>
          <a:p>
            <a:pPr marL="742950" lvl="1" indent="-285750">
              <a:buFont typeface="Wingdings" panose="05000000000000000000" pitchFamily="2" charset="2"/>
              <a:buChar char="Ø"/>
            </a:pPr>
            <a:r>
              <a:rPr lang="es-CO" dirty="0" smtClean="0"/>
              <a:t>Centralizado</a:t>
            </a:r>
          </a:p>
          <a:p>
            <a:pPr marL="742950" lvl="1" indent="-285750">
              <a:buFont typeface="Wingdings" panose="05000000000000000000" pitchFamily="2" charset="2"/>
              <a:buChar char="Ø"/>
            </a:pPr>
            <a:r>
              <a:rPr lang="es-CO" dirty="0" smtClean="0"/>
              <a:t>Sistema de red (</a:t>
            </a:r>
            <a:r>
              <a:rPr lang="es-CO" dirty="0"/>
              <a:t>N</a:t>
            </a:r>
            <a:r>
              <a:rPr lang="es-CO" dirty="0" smtClean="0"/>
              <a:t>etwork </a:t>
            </a:r>
            <a:r>
              <a:rPr lang="es-CO" dirty="0" err="1"/>
              <a:t>O</a:t>
            </a:r>
            <a:r>
              <a:rPr lang="es-CO" dirty="0" err="1" smtClean="0"/>
              <a:t>perating</a:t>
            </a:r>
            <a:r>
              <a:rPr lang="es-CO" dirty="0" smtClean="0"/>
              <a:t> </a:t>
            </a:r>
            <a:r>
              <a:rPr lang="es-CO" dirty="0" err="1" smtClean="0"/>
              <a:t>System</a:t>
            </a:r>
            <a:r>
              <a:rPr lang="es-CO" dirty="0" smtClean="0"/>
              <a:t>)</a:t>
            </a:r>
          </a:p>
          <a:p>
            <a:pPr marL="742950" lvl="1" indent="-285750">
              <a:buFont typeface="Wingdings" panose="05000000000000000000" pitchFamily="2" charset="2"/>
              <a:buChar char="Ø"/>
            </a:pPr>
            <a:r>
              <a:rPr lang="es-CO" dirty="0" smtClean="0"/>
              <a:t>Distribuido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4" name="Imagen 3"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5" name="Imagen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119655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39404" y="708339"/>
            <a:ext cx="8087932" cy="4124206"/>
          </a:xfrm>
          <a:prstGeom prst="rect">
            <a:avLst/>
          </a:prstGeom>
          <a:noFill/>
        </p:spPr>
        <p:txBody>
          <a:bodyPr wrap="square" rtlCol="0">
            <a:spAutoFit/>
          </a:bodyPr>
          <a:lstStyle/>
          <a:p>
            <a:pPr algn="ctr"/>
            <a:r>
              <a:rPr lang="es-CO" sz="2800" dirty="0" smtClean="0">
                <a:solidFill>
                  <a:srgbClr val="00B050"/>
                </a:solidFill>
              </a:rPr>
              <a:t>CLASIFICACION DE LOS S.O.</a:t>
            </a:r>
          </a:p>
          <a:p>
            <a:endParaRPr lang="es-CO" dirty="0" smtClean="0">
              <a:solidFill>
                <a:srgbClr val="00B050"/>
              </a:solidFill>
            </a:endParaRPr>
          </a:p>
          <a:p>
            <a:endParaRPr lang="es-CO" dirty="0">
              <a:solidFill>
                <a:srgbClr val="00B050"/>
              </a:solidFill>
            </a:endParaRPr>
          </a:p>
          <a:p>
            <a:r>
              <a:rPr lang="es-CO" dirty="0" smtClean="0">
                <a:solidFill>
                  <a:srgbClr val="00B050"/>
                </a:solidFill>
              </a:rPr>
              <a:t>POR LA ADMINISTRACIÓN DE TAREAS:</a:t>
            </a:r>
          </a:p>
          <a:p>
            <a:pPr marL="742950" lvl="1" indent="-285750">
              <a:buFont typeface="Wingdings" panose="05000000000000000000" pitchFamily="2" charset="2"/>
              <a:buChar char="Ø"/>
            </a:pPr>
            <a:r>
              <a:rPr lang="es-CO" dirty="0" err="1" smtClean="0"/>
              <a:t>Monotarea</a:t>
            </a:r>
            <a:r>
              <a:rPr lang="es-CO" dirty="0" smtClean="0"/>
              <a:t>: Basado en la </a:t>
            </a:r>
            <a:r>
              <a:rPr lang="es-CO" dirty="0" err="1" smtClean="0"/>
              <a:t>Monoprogramación</a:t>
            </a:r>
            <a:endParaRPr lang="es-CO" dirty="0" smtClean="0"/>
          </a:p>
          <a:p>
            <a:pPr marL="742950" lvl="1" indent="-285750">
              <a:buFont typeface="Wingdings" panose="05000000000000000000" pitchFamily="2" charset="2"/>
              <a:buChar char="Ø"/>
            </a:pPr>
            <a:r>
              <a:rPr lang="es-CO" dirty="0" smtClean="0"/>
              <a:t>Multitarea: Basado en la Multiprogramación</a:t>
            </a:r>
          </a:p>
          <a:p>
            <a:pPr marL="742950" lvl="1" indent="-285750">
              <a:buFont typeface="Wingdings" panose="05000000000000000000" pitchFamily="2" charset="2"/>
              <a:buChar char="Ø"/>
            </a:pPr>
            <a:endParaRPr lang="es-CO" dirty="0">
              <a:solidFill>
                <a:srgbClr val="00B050"/>
              </a:solidFill>
            </a:endParaRPr>
          </a:p>
          <a:p>
            <a:pPr marL="0" lvl="1"/>
            <a:r>
              <a:rPr lang="es-CO" dirty="0">
                <a:solidFill>
                  <a:srgbClr val="00B050"/>
                </a:solidFill>
              </a:rPr>
              <a:t>POR LA ADMINISTRACIÓN DE USUARIOS:</a:t>
            </a:r>
          </a:p>
          <a:p>
            <a:pPr marL="742950" lvl="1" indent="-285750">
              <a:buFont typeface="Wingdings" panose="05000000000000000000" pitchFamily="2" charset="2"/>
              <a:buChar char="Ø"/>
            </a:pPr>
            <a:r>
              <a:rPr lang="es-CO" dirty="0" smtClean="0"/>
              <a:t>Monousuarios</a:t>
            </a:r>
          </a:p>
          <a:p>
            <a:pPr marL="742950" lvl="1" indent="-285750">
              <a:buFont typeface="Wingdings" panose="05000000000000000000" pitchFamily="2" charset="2"/>
              <a:buChar char="Ø"/>
            </a:pPr>
            <a:r>
              <a:rPr lang="es-CO" dirty="0" smtClean="0"/>
              <a:t>Multiusuarios</a:t>
            </a:r>
          </a:p>
          <a:p>
            <a:pPr lvl="1"/>
            <a:endParaRPr lang="es-CO" dirty="0" smtClean="0">
              <a:solidFill>
                <a:srgbClr val="00B050"/>
              </a:solidFill>
            </a:endParaRPr>
          </a:p>
          <a:p>
            <a:pPr marL="0" lvl="1"/>
            <a:r>
              <a:rPr lang="es-CO" dirty="0">
                <a:solidFill>
                  <a:srgbClr val="00B050"/>
                </a:solidFill>
              </a:rPr>
              <a:t>POR EL NUMERO DE PROCESADORES:</a:t>
            </a:r>
          </a:p>
          <a:p>
            <a:pPr marL="742950" lvl="1" indent="-285750">
              <a:buFont typeface="Wingdings" panose="05000000000000000000" pitchFamily="2" charset="2"/>
              <a:buChar char="Ø"/>
            </a:pPr>
            <a:r>
              <a:rPr lang="es-CO" dirty="0" err="1" smtClean="0"/>
              <a:t>Monoproceso</a:t>
            </a:r>
            <a:endParaRPr lang="es-CO" dirty="0" smtClean="0"/>
          </a:p>
          <a:p>
            <a:pPr marL="742950" lvl="1" indent="-285750">
              <a:buFont typeface="Wingdings" panose="05000000000000000000" pitchFamily="2" charset="2"/>
              <a:buChar char="Ø"/>
            </a:pPr>
            <a:r>
              <a:rPr lang="es-CO" dirty="0" smtClean="0"/>
              <a:t>Multiproceso</a:t>
            </a:r>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42823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2834"/>
          </a:xfrm>
        </p:spPr>
        <p:txBody>
          <a:bodyPr/>
          <a:lstStyle/>
          <a:p>
            <a:pPr algn="ctr"/>
            <a:r>
              <a:rPr lang="es-CO" dirty="0" smtClean="0"/>
              <a:t>FUNCIONES DE LOS S.O.</a:t>
            </a:r>
            <a:endParaRPr lang="es-CO" dirty="0"/>
          </a:p>
        </p:txBody>
      </p:sp>
      <p:sp>
        <p:nvSpPr>
          <p:cNvPr id="3" name="Marcador de contenido 2"/>
          <p:cNvSpPr>
            <a:spLocks noGrp="1"/>
          </p:cNvSpPr>
          <p:nvPr>
            <p:ph idx="1"/>
          </p:nvPr>
        </p:nvSpPr>
        <p:spPr>
          <a:xfrm>
            <a:off x="677334" y="1722708"/>
            <a:ext cx="10359860" cy="3880773"/>
          </a:xfrm>
        </p:spPr>
        <p:txBody>
          <a:bodyPr>
            <a:normAutofit fontScale="40000" lnSpcReduction="20000"/>
          </a:bodyPr>
          <a:lstStyle/>
          <a:p>
            <a:r>
              <a:rPr lang="es-CO" sz="5000" b="1" dirty="0" smtClean="0"/>
              <a:t>Gestión de memoria:</a:t>
            </a:r>
          </a:p>
          <a:p>
            <a:pPr marL="400050" lvl="1" indent="0">
              <a:buNone/>
            </a:pPr>
            <a:r>
              <a:rPr lang="es-CO" sz="5000" dirty="0" smtClean="0"/>
              <a:t> El S.O. registra las partes utilizadas de la memoria indicando a mismo tiempo por que proceso.</a:t>
            </a:r>
          </a:p>
          <a:p>
            <a:pPr marL="0" indent="0">
              <a:buNone/>
            </a:pPr>
            <a:endParaRPr lang="es-CO" sz="4200" dirty="0"/>
          </a:p>
          <a:p>
            <a:r>
              <a:rPr lang="es-CO" sz="5000" b="1" dirty="0"/>
              <a:t>Gestión de procesos:</a:t>
            </a:r>
          </a:p>
          <a:p>
            <a:pPr marL="400050" lvl="1" indent="0">
              <a:buNone/>
            </a:pPr>
            <a:r>
              <a:rPr lang="es-CO" sz="5000" dirty="0" smtClean="0"/>
              <a:t>Se dice que un proceso es un programa que se encuentra en ejecución.</a:t>
            </a:r>
          </a:p>
          <a:p>
            <a:pPr marL="0" indent="0">
              <a:buNone/>
            </a:pPr>
            <a:endParaRPr lang="es-CO" sz="4200" dirty="0"/>
          </a:p>
          <a:p>
            <a:r>
              <a:rPr lang="es-CO" sz="5000" b="1" dirty="0"/>
              <a:t>Gestión de </a:t>
            </a:r>
            <a:r>
              <a:rPr lang="es-CO" sz="5000" b="1" dirty="0" err="1"/>
              <a:t>perisféricos</a:t>
            </a:r>
            <a:r>
              <a:rPr lang="es-CO" sz="5000" b="1" dirty="0"/>
              <a:t>:</a:t>
            </a:r>
          </a:p>
          <a:p>
            <a:pPr marL="400050" lvl="1" indent="0">
              <a:buNone/>
            </a:pPr>
            <a:r>
              <a:rPr lang="es-CO" sz="5000" dirty="0" smtClean="0"/>
              <a:t>Consiste en la administración y manipulación de medios externos con sus funciones de copiar, imprimir y manipulación de archivos y directorios.</a:t>
            </a:r>
            <a:endParaRPr lang="es-CO" sz="5000" dirty="0"/>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266507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2023"/>
            <a:ext cx="8596668" cy="832834"/>
          </a:xfrm>
        </p:spPr>
        <p:txBody>
          <a:bodyPr/>
          <a:lstStyle/>
          <a:p>
            <a:pPr algn="ctr"/>
            <a:r>
              <a:rPr lang="es-CO" dirty="0" smtClean="0"/>
              <a:t>FUNCIONES DE LOS S.O.</a:t>
            </a:r>
            <a:endParaRPr lang="es-CO" dirty="0"/>
          </a:p>
        </p:txBody>
      </p:sp>
      <p:sp>
        <p:nvSpPr>
          <p:cNvPr id="3" name="Marcador de contenido 2"/>
          <p:cNvSpPr>
            <a:spLocks noGrp="1"/>
          </p:cNvSpPr>
          <p:nvPr>
            <p:ph idx="1"/>
          </p:nvPr>
        </p:nvSpPr>
        <p:spPr>
          <a:xfrm>
            <a:off x="677333" y="1184857"/>
            <a:ext cx="10759105" cy="5473520"/>
          </a:xfrm>
        </p:spPr>
        <p:txBody>
          <a:bodyPr>
            <a:normAutofit fontScale="25000" lnSpcReduction="20000"/>
          </a:bodyPr>
          <a:lstStyle/>
          <a:p>
            <a:r>
              <a:rPr lang="es-CO" sz="8000" b="1" dirty="0"/>
              <a:t>Sistema de archivos:</a:t>
            </a:r>
          </a:p>
          <a:p>
            <a:pPr marL="400050" lvl="1" indent="0">
              <a:buNone/>
            </a:pPr>
            <a:r>
              <a:rPr lang="es-CO" sz="7800" dirty="0"/>
              <a:t>Un sistema de archivos son los métodos y estructuras de datos que un sistema operativo utiliza para seguir la pista de los archivos de un disco o partición; es decir, es la manera en la que se organizan los archivos en el disco. ... Este proceso se denomina construir un sistema de archivos.</a:t>
            </a:r>
          </a:p>
          <a:p>
            <a:pPr marL="0" indent="0">
              <a:buNone/>
            </a:pPr>
            <a:endParaRPr lang="es-CO" sz="8000" dirty="0"/>
          </a:p>
          <a:p>
            <a:r>
              <a:rPr lang="es-CO" sz="8000" b="1" dirty="0"/>
              <a:t>Comunicaciones:</a:t>
            </a:r>
          </a:p>
          <a:p>
            <a:pPr marL="400050" lvl="1" indent="0">
              <a:buNone/>
            </a:pPr>
            <a:r>
              <a:rPr lang="es-CO" sz="7800" dirty="0"/>
              <a:t>El S.O. provee rutinas para el acceso a recursos de otros computadores de una red local o remota.</a:t>
            </a:r>
          </a:p>
          <a:p>
            <a:pPr marL="0" indent="0">
              <a:buNone/>
            </a:pPr>
            <a:endParaRPr lang="es-CO" sz="8000" b="1" dirty="0"/>
          </a:p>
          <a:p>
            <a:r>
              <a:rPr lang="es-CO" sz="8000" b="1" dirty="0"/>
              <a:t>Seguridad: </a:t>
            </a:r>
          </a:p>
          <a:p>
            <a:pPr marL="400050" lvl="1" indent="0">
              <a:buNone/>
            </a:pPr>
            <a:r>
              <a:rPr lang="es-CO" sz="7800" dirty="0"/>
              <a:t>El S.O. asigna a cada recurso un dueño, permisos, grupos (comando </a:t>
            </a:r>
            <a:r>
              <a:rPr lang="es-CO" sz="7800" dirty="0" err="1"/>
              <a:t>chmod</a:t>
            </a:r>
            <a:r>
              <a:rPr lang="es-CO" sz="7800" dirty="0"/>
              <a:t> en Linux)</a:t>
            </a:r>
          </a:p>
          <a:p>
            <a:pPr marL="0" indent="0">
              <a:buNone/>
            </a:pPr>
            <a:endParaRPr lang="es-CO" sz="8000" dirty="0"/>
          </a:p>
          <a:p>
            <a:r>
              <a:rPr lang="es-CO" sz="8000" b="1" dirty="0"/>
              <a:t>Interfaz con el programador:</a:t>
            </a:r>
          </a:p>
          <a:p>
            <a:pPr marL="400050" lvl="1" indent="0">
              <a:buNone/>
            </a:pPr>
            <a:r>
              <a:rPr lang="es-CO" sz="7800" dirty="0"/>
              <a:t>La Principal </a:t>
            </a:r>
            <a:r>
              <a:rPr lang="es-CO" sz="7800" dirty="0" smtClean="0"/>
              <a:t>Función </a:t>
            </a:r>
            <a:r>
              <a:rPr lang="es-CO" sz="7800" dirty="0"/>
              <a:t>De La Interfaz De Usuario Del Sistema Operativo Es permitir Al Usuario Acceder y Manipular Sus Objetos.</a:t>
            </a:r>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306017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2023"/>
            <a:ext cx="8596668" cy="832834"/>
          </a:xfrm>
        </p:spPr>
        <p:txBody>
          <a:bodyPr/>
          <a:lstStyle/>
          <a:p>
            <a:pPr algn="ctr"/>
            <a:r>
              <a:rPr lang="es-CO" dirty="0" smtClean="0"/>
              <a:t>FUNCIONES DE LOS S.O.</a:t>
            </a:r>
            <a:endParaRPr lang="es-CO" dirty="0"/>
          </a:p>
        </p:txBody>
      </p:sp>
      <p:sp>
        <p:nvSpPr>
          <p:cNvPr id="6" name="Rectángulo 5"/>
          <p:cNvSpPr/>
          <p:nvPr/>
        </p:nvSpPr>
        <p:spPr>
          <a:xfrm>
            <a:off x="831880" y="1184857"/>
            <a:ext cx="10862136" cy="5355312"/>
          </a:xfrm>
          <a:prstGeom prst="rect">
            <a:avLst/>
          </a:prstGeom>
        </p:spPr>
        <p:txBody>
          <a:bodyPr wrap="square">
            <a:spAutoFit/>
          </a:bodyPr>
          <a:lstStyle/>
          <a:p>
            <a:pPr algn="just"/>
            <a:r>
              <a:rPr lang="es-CO" b="1" dirty="0" smtClean="0"/>
              <a:t>Otras GUI </a:t>
            </a:r>
          </a:p>
          <a:p>
            <a:pPr algn="just"/>
            <a:r>
              <a:rPr lang="es-CO" b="1" dirty="0" smtClean="0"/>
              <a:t>Interfaz táctil:</a:t>
            </a:r>
          </a:p>
          <a:p>
            <a:pPr algn="just"/>
            <a:r>
              <a:rPr lang="es-CO" dirty="0" smtClean="0"/>
              <a:t>También conocida como TUI, es una interfaz que permite la interacción con el Sistema Operativo a través de un dispositivo táctil como pantalla sensible o </a:t>
            </a:r>
            <a:r>
              <a:rPr lang="es-CO" dirty="0" err="1" smtClean="0"/>
              <a:t>touchscreen</a:t>
            </a:r>
            <a:r>
              <a:rPr lang="es-CO" dirty="0" smtClean="0"/>
              <a:t>. Las </a:t>
            </a:r>
            <a:r>
              <a:rPr lang="es-CO" dirty="0" err="1" smtClean="0"/>
              <a:t>TUIs</a:t>
            </a:r>
            <a:r>
              <a:rPr lang="es-CO" dirty="0" smtClean="0"/>
              <a:t> son un complemento para las antes mencionadas GUI, ya que igualmente implementan un interfaz gráfica GUI para poder interactuar mediante la pantalla táctil. La interfaz táctil es un modelo de relación S.O-Usuario ampliamente utilizado hoy en día, sobre todo por el explosivo crecimiento de las tecnologías móviles como los </a:t>
            </a:r>
            <a:r>
              <a:rPr lang="es-CO" dirty="0" err="1" smtClean="0"/>
              <a:t>smartphones</a:t>
            </a:r>
            <a:r>
              <a:rPr lang="es-CO" dirty="0" smtClean="0"/>
              <a:t> y </a:t>
            </a:r>
            <a:r>
              <a:rPr lang="es-CO" dirty="0" err="1" smtClean="0"/>
              <a:t>iPads</a:t>
            </a:r>
            <a:r>
              <a:rPr lang="es-CO" dirty="0" smtClean="0"/>
              <a:t>. Aunque este tipo de interfaz ya se utilizaba en el sector del autoservicio, como en cajeros automáticos y controles de horario de atención. </a:t>
            </a:r>
          </a:p>
          <a:p>
            <a:pPr algn="just"/>
            <a:r>
              <a:rPr lang="es-CO" dirty="0" smtClean="0"/>
              <a:t>La interfaz de Windows 8 es una interfaz desarrollada especialmente para pantallas táctiles donde se da un enfoque mas en lo intuitivo y en lo simple. </a:t>
            </a:r>
          </a:p>
          <a:p>
            <a:pPr algn="just"/>
            <a:endParaRPr lang="es-CO" dirty="0" smtClean="0"/>
          </a:p>
          <a:p>
            <a:pPr algn="just"/>
            <a:r>
              <a:rPr lang="es-CO" b="1" dirty="0" smtClean="0"/>
              <a:t>Interfaz Natural:</a:t>
            </a:r>
          </a:p>
          <a:p>
            <a:pPr algn="just"/>
            <a:r>
              <a:rPr lang="es-CO" dirty="0" smtClean="0"/>
              <a:t>La interfaz natural de usuario conocida como NUI, es aquella interfaz de Sistemas Operativos que emplea </a:t>
            </a:r>
            <a:r>
              <a:rPr lang="es-CO" dirty="0" err="1" smtClean="0"/>
              <a:t>GUIs</a:t>
            </a:r>
            <a:r>
              <a:rPr lang="es-CO" dirty="0" smtClean="0"/>
              <a:t>, pero sin la utilización de dispositivos de entrada tales como mouse y teclado, basándose en movimientos corporales y gestuales donde el cuerpo pasa a ser el mando de control. También pueden denominarse </a:t>
            </a:r>
            <a:r>
              <a:rPr lang="es-CO" dirty="0" err="1" smtClean="0"/>
              <a:t>NUIs</a:t>
            </a:r>
            <a:r>
              <a:rPr lang="es-CO" dirty="0" smtClean="0"/>
              <a:t> los sistemas que emplean reconocimiento de voz. </a:t>
            </a:r>
          </a:p>
          <a:p>
            <a:pPr algn="just"/>
            <a:r>
              <a:rPr lang="es-CO" dirty="0" smtClean="0"/>
              <a:t>Existen dispositivos que nos permiten tener esta interfaz tales como Kinect en los Xbox o simples micrófonos con distintos S.O. </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7" name="Imagen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360920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0212" y="862886"/>
            <a:ext cx="10759105" cy="5473520"/>
          </a:xfrm>
        </p:spPr>
        <p:txBody>
          <a:bodyPr>
            <a:normAutofit lnSpcReduction="10000"/>
          </a:bodyPr>
          <a:lstStyle/>
          <a:p>
            <a:pPr marL="0" indent="0">
              <a:buNone/>
            </a:pPr>
            <a:r>
              <a:rPr lang="es-CO" dirty="0" smtClean="0"/>
              <a:t>A </a:t>
            </a:r>
            <a:r>
              <a:rPr lang="es-CO" dirty="0"/>
              <a:t>lo largo de la historia éstas han ido evolucionando considerablemente desde las interfaces de línea de comando hasta las actuales interfaces gráficas conocidas también como GUI (</a:t>
            </a:r>
            <a:r>
              <a:rPr lang="es-CO" dirty="0" err="1"/>
              <a:t>Graphical</a:t>
            </a:r>
            <a:r>
              <a:rPr lang="es-CO" dirty="0"/>
              <a:t> User Interface). </a:t>
            </a:r>
            <a:endParaRPr lang="es-CO" dirty="0" smtClean="0"/>
          </a:p>
          <a:p>
            <a:pPr marL="0" indent="0">
              <a:buNone/>
            </a:pPr>
            <a:r>
              <a:rPr lang="es-CO" dirty="0"/>
              <a:t>Una interfaz de sistema operativo cumple el rol fundamental de mediador entre el hombre y la máquina. De esta manera se logra comunicar dos sistemas de naturalezas distintas como lo son el ser humano y el ordenador. Es por esto que a las interfaces se les puede considerar como un sistema de traducción, esto ya que los dos sistemas que se comunican manejan distintas formas de comunicación</a:t>
            </a:r>
            <a:r>
              <a:rPr lang="es-CO" dirty="0" smtClean="0"/>
              <a:t>.</a:t>
            </a:r>
          </a:p>
          <a:p>
            <a:pPr marL="0" indent="0">
              <a:buNone/>
            </a:pPr>
            <a:r>
              <a:rPr lang="es-CO" dirty="0" smtClean="0"/>
              <a:t>Técnicamente</a:t>
            </a:r>
            <a:r>
              <a:rPr lang="es-CO" dirty="0"/>
              <a:t>, quien realiza la comunicación con el Sistema Operativo es el Shell. El Shell es un "programa" que nunca acaba; es un bucle infinito que permite la interactividad, más precisamente es la interfaz de usuario, sea grafica </a:t>
            </a:r>
            <a:r>
              <a:rPr lang="es-CO" dirty="0" err="1"/>
              <a:t>ó</a:t>
            </a:r>
            <a:r>
              <a:rPr lang="es-CO" dirty="0"/>
              <a:t> de texto de un sistema operativo. </a:t>
            </a:r>
          </a:p>
          <a:p>
            <a:pPr marL="0" indent="0">
              <a:buNone/>
            </a:pPr>
            <a:r>
              <a:rPr lang="es-CO" dirty="0"/>
              <a:t>El Shell (caparazón), es el intérprete de comandos entre el usuario y el SO. Actúa como un mediador entre el Sistema Operativo y el usuario utilizando líneas de comando introducidas. Su función consiste en la lectura de la línea de comandos, su interpretación, la ejecución del comando y luego el retorno del resultado a través de las salidas. Unos ejemplos son el sistema MS-DOS de Microsoft o los terminales de consola de los sistemas operativos Linux. </a:t>
            </a:r>
          </a:p>
          <a:p>
            <a:pPr marL="0" indent="0">
              <a:buNone/>
            </a:pPr>
            <a:r>
              <a:rPr lang="es-CO" dirty="0"/>
              <a:t>Básicamente existen 2 tipos de Shell, la </a:t>
            </a:r>
            <a:r>
              <a:rPr lang="es-CO" dirty="0" err="1"/>
              <a:t>Linea</a:t>
            </a:r>
            <a:r>
              <a:rPr lang="es-CO" dirty="0"/>
              <a:t> de Comandos y la Interfaz Gráfica, los que utilizan texto plano y los que emplean un modo gráfico utilizando colores y caracteres ASCII para dibujar, respectivamente. </a:t>
            </a:r>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574370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2023"/>
            <a:ext cx="8596668" cy="832834"/>
          </a:xfrm>
        </p:spPr>
        <p:txBody>
          <a:bodyPr/>
          <a:lstStyle/>
          <a:p>
            <a:pPr algn="ctr"/>
            <a:r>
              <a:rPr lang="es-CO" dirty="0" smtClean="0"/>
              <a:t>PORQUE EXISTEN LOS S.O.</a:t>
            </a:r>
            <a:endParaRPr lang="es-CO" dirty="0"/>
          </a:p>
        </p:txBody>
      </p:sp>
      <p:sp>
        <p:nvSpPr>
          <p:cNvPr id="3" name="Marcador de contenido 2"/>
          <p:cNvSpPr>
            <a:spLocks noGrp="1"/>
          </p:cNvSpPr>
          <p:nvPr>
            <p:ph idx="1"/>
          </p:nvPr>
        </p:nvSpPr>
        <p:spPr>
          <a:xfrm>
            <a:off x="677333" y="1184857"/>
            <a:ext cx="10759105" cy="4610636"/>
          </a:xfrm>
        </p:spPr>
        <p:txBody>
          <a:bodyPr>
            <a:normAutofit/>
          </a:bodyPr>
          <a:lstStyle/>
          <a:p>
            <a:pPr marL="0" indent="0">
              <a:buNone/>
            </a:pPr>
            <a:r>
              <a:rPr lang="es-CO" dirty="0"/>
              <a:t>Conveniencia. Un </a:t>
            </a:r>
            <a:r>
              <a:rPr lang="es-CO" b="1" dirty="0"/>
              <a:t>Sistema Operativo</a:t>
            </a:r>
            <a:r>
              <a:rPr lang="es-CO" dirty="0"/>
              <a:t> hace conveniente el uso de una computadora. Un </a:t>
            </a:r>
            <a:r>
              <a:rPr lang="es-CO" b="1" dirty="0"/>
              <a:t>Sistema Operativo</a:t>
            </a:r>
            <a:r>
              <a:rPr lang="es-CO" dirty="0"/>
              <a:t> permite que los recursos de la computadora se usen de la manera más eficiente posible. ... El </a:t>
            </a:r>
            <a:r>
              <a:rPr lang="es-CO" b="1" dirty="0"/>
              <a:t>Sistema Operativo</a:t>
            </a:r>
            <a:r>
              <a:rPr lang="es-CO" dirty="0"/>
              <a:t> se encarga de manejar de una mejor manera los recursos de la computadora en cuanto a hardware se </a:t>
            </a:r>
            <a:r>
              <a:rPr lang="es-CO" dirty="0" smtClean="0"/>
              <a:t>refiere.</a:t>
            </a:r>
          </a:p>
          <a:p>
            <a:pPr marL="0" indent="0">
              <a:buNone/>
            </a:pPr>
            <a:endParaRPr lang="es-CO" dirty="0"/>
          </a:p>
          <a:p>
            <a:pPr marL="0" indent="0" algn="ctr">
              <a:buNone/>
            </a:pPr>
            <a:r>
              <a:rPr lang="es-CO" sz="3600" dirty="0">
                <a:solidFill>
                  <a:schemeClr val="accent1"/>
                </a:solidFill>
                <a:latin typeface="+mj-lt"/>
                <a:ea typeface="+mj-ea"/>
                <a:cs typeface="+mj-cs"/>
              </a:rPr>
              <a:t>DEFINICIÓN DE </a:t>
            </a:r>
            <a:r>
              <a:rPr lang="es-CO" sz="3600" dirty="0" smtClean="0">
                <a:solidFill>
                  <a:schemeClr val="accent1"/>
                </a:solidFill>
                <a:latin typeface="+mj-lt"/>
                <a:ea typeface="+mj-ea"/>
                <a:cs typeface="+mj-cs"/>
              </a:rPr>
              <a:t>S.O.</a:t>
            </a:r>
          </a:p>
          <a:p>
            <a:pPr marL="0" indent="0" algn="just">
              <a:buNone/>
            </a:pPr>
            <a:r>
              <a:rPr lang="es-CO" sz="2000" dirty="0" smtClean="0"/>
              <a:t>El </a:t>
            </a:r>
            <a:r>
              <a:rPr lang="es-CO" sz="2000" dirty="0"/>
              <a:t>conjunto de </a:t>
            </a:r>
            <a:r>
              <a:rPr lang="es-CO" sz="2000" b="1" dirty="0">
                <a:hlinkClick r:id="rId2"/>
              </a:rPr>
              <a:t>programas informáticos</a:t>
            </a:r>
            <a:r>
              <a:rPr lang="es-CO" sz="2000" dirty="0"/>
              <a:t> que permite la </a:t>
            </a:r>
            <a:r>
              <a:rPr lang="es-CO" sz="2000" b="1" dirty="0"/>
              <a:t>administración eficaz de los </a:t>
            </a:r>
            <a:r>
              <a:rPr lang="es-CO" sz="2000" b="1" dirty="0">
                <a:solidFill>
                  <a:srgbClr val="FF0000"/>
                </a:solidFill>
              </a:rPr>
              <a:t>recursos</a:t>
            </a:r>
            <a:r>
              <a:rPr lang="es-CO" sz="2000" dirty="0"/>
              <a:t> de una </a:t>
            </a:r>
            <a:r>
              <a:rPr lang="es-CO" sz="2000" b="1" u="sng" dirty="0">
                <a:solidFill>
                  <a:schemeClr val="tx1"/>
                </a:solidFill>
                <a:hlinkClick r:id="rId3"/>
              </a:rPr>
              <a:t>computadora</a:t>
            </a:r>
            <a:r>
              <a:rPr lang="es-CO" sz="2000" dirty="0"/>
              <a:t> es conocido como </a:t>
            </a:r>
            <a:r>
              <a:rPr lang="es-CO" sz="2000" b="1" dirty="0"/>
              <a:t>sistema operativo</a:t>
            </a:r>
            <a:r>
              <a:rPr lang="es-CO" sz="2000" dirty="0"/>
              <a:t> o </a:t>
            </a:r>
            <a:r>
              <a:rPr lang="es-CO" sz="2000" b="1" dirty="0">
                <a:hlinkClick r:id="rId4"/>
              </a:rPr>
              <a:t>software</a:t>
            </a:r>
            <a:r>
              <a:rPr lang="es-CO" sz="2000" dirty="0"/>
              <a:t> </a:t>
            </a:r>
            <a:r>
              <a:rPr lang="es-CO" sz="2000" b="1" dirty="0"/>
              <a:t>de</a:t>
            </a:r>
            <a:r>
              <a:rPr lang="es-CO" sz="2000" dirty="0"/>
              <a:t> </a:t>
            </a:r>
            <a:r>
              <a:rPr lang="es-CO" sz="2000" b="1" dirty="0">
                <a:hlinkClick r:id="rId5"/>
              </a:rPr>
              <a:t>sistema</a:t>
            </a:r>
            <a:r>
              <a:rPr lang="es-CO" sz="2000" dirty="0"/>
              <a:t>. Estos programas comienzan a trabajar apenas se enciende el equipo, ya que gestionan el </a:t>
            </a:r>
            <a:r>
              <a:rPr lang="es-CO" sz="2000" dirty="0">
                <a:hlinkClick r:id="rId6"/>
              </a:rPr>
              <a:t>hardware</a:t>
            </a:r>
            <a:r>
              <a:rPr lang="es-CO" sz="2000" dirty="0"/>
              <a:t> desde los niveles más básicos y permiten además la interacción con el usuario.</a:t>
            </a:r>
            <a:endParaRPr lang="es-CO" sz="2000" dirty="0">
              <a:solidFill>
                <a:schemeClr val="accent1"/>
              </a:solidFill>
              <a:latin typeface="+mj-lt"/>
              <a:ea typeface="+mj-ea"/>
              <a:cs typeface="+mj-cs"/>
            </a:endParaRPr>
          </a:p>
        </p:txBody>
      </p:sp>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25690650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TotalTime>
  <Words>1304</Words>
  <Application>Microsoft Office PowerPoint</Application>
  <PresentationFormat>Panorámica</PresentationFormat>
  <Paragraphs>120</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FUNCIONES DE LOS S.O.</vt:lpstr>
      <vt:lpstr>FUNCIONES DE LOS S.O.</vt:lpstr>
      <vt:lpstr>FUNCIONES DE LOS S.O.</vt:lpstr>
      <vt:lpstr>Presentación de PowerPoint</vt:lpstr>
      <vt:lpstr>PORQUE EXISTEN LOS S.O.</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IVAN ALARCON</cp:lastModifiedBy>
  <cp:revision>24</cp:revision>
  <dcterms:created xsi:type="dcterms:W3CDTF">2018-08-08T12:55:57Z</dcterms:created>
  <dcterms:modified xsi:type="dcterms:W3CDTF">2021-02-12T19:18:04Z</dcterms:modified>
</cp:coreProperties>
</file>