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1"/>
  </p:notesMasterIdLst>
  <p:sldIdLst>
    <p:sldId id="256" r:id="rId2"/>
    <p:sldId id="259" r:id="rId3"/>
    <p:sldId id="260" r:id="rId4"/>
    <p:sldId id="261" r:id="rId5"/>
    <p:sldId id="305" r:id="rId6"/>
    <p:sldId id="274" r:id="rId7"/>
    <p:sldId id="306" r:id="rId8"/>
    <p:sldId id="281" r:id="rId9"/>
    <p:sldId id="307" r:id="rId10"/>
    <p:sldId id="262" r:id="rId11"/>
    <p:sldId id="308" r:id="rId12"/>
    <p:sldId id="309" r:id="rId13"/>
    <p:sldId id="278" r:id="rId14"/>
    <p:sldId id="314" r:id="rId15"/>
    <p:sldId id="310" r:id="rId16"/>
    <p:sldId id="311" r:id="rId17"/>
    <p:sldId id="312" r:id="rId18"/>
    <p:sldId id="313" r:id="rId19"/>
    <p:sldId id="283" r:id="rId20"/>
  </p:sldIdLst>
  <p:sldSz cx="9144000" cy="5143500" type="screen16x9"/>
  <p:notesSz cx="6858000" cy="9144000"/>
  <p:embeddedFontLst>
    <p:embeddedFont>
      <p:font typeface="Catamaran" panose="020B0604020202020204" charset="0"/>
      <p:regular r:id="rId22"/>
      <p:bold r:id="rId23"/>
    </p:embeddedFont>
    <p:embeddedFont>
      <p:font typeface="Fugaz One" panose="020B0604020202020204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5455BDB-68A9-4D77-8050-A44148BEFC13}">
  <a:tblStyle styleId="{F5455BDB-68A9-4D77-8050-A44148BEFC1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23" autoAdjust="0"/>
  </p:normalViewPr>
  <p:slideViewPr>
    <p:cSldViewPr snapToGrid="0">
      <p:cViewPr varScale="1">
        <p:scale>
          <a:sx n="101" d="100"/>
          <a:sy n="101" d="100"/>
        </p:scale>
        <p:origin x="91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22:08:07.4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22663,'593'0'0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05T22:08:14.6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23602,'508'0'0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91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878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gbd6c00e73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1" name="Google Shape;801;gbd6c00e73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1ce9dc6fa_1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1ce9dc6fa_1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93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111ce9dc6fa_1_7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111ce9dc6fa_1_7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45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bd6c00e730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bd6c00e730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356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572094" y="1086488"/>
            <a:ext cx="3858600" cy="177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3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572094" y="3529712"/>
            <a:ext cx="38586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/>
        </p:nvSpPr>
        <p:spPr>
          <a:xfrm>
            <a:off x="978625" y="3408600"/>
            <a:ext cx="2903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CREDITS: This presentation template was created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, including icons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 </a:t>
            </a:r>
            <a:r>
              <a:rPr lang="en" sz="1000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and infographics &amp; images by </a:t>
            </a:r>
            <a:r>
              <a:rPr lang="en" sz="1000" b="1">
                <a:solidFill>
                  <a:schemeClr val="lt1"/>
                </a:solidFill>
                <a:uFill>
                  <a:noFill/>
                </a:uFill>
                <a:latin typeface="Catamaran"/>
                <a:ea typeface="Catamaran"/>
                <a:cs typeface="Catamaran"/>
                <a:sym typeface="Catamaran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857375" y="660662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subTitle" idx="1"/>
          </p:nvPr>
        </p:nvSpPr>
        <p:spPr>
          <a:xfrm>
            <a:off x="857375" y="1562487"/>
            <a:ext cx="31461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/>
          <p:nvPr/>
        </p:nvSpPr>
        <p:spPr>
          <a:xfrm>
            <a:off x="5902625" y="16677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24"/>
          <p:cNvSpPr/>
          <p:nvPr/>
        </p:nvSpPr>
        <p:spPr>
          <a:xfrm>
            <a:off x="-415775" y="2071075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4"/>
          <p:cNvSpPr/>
          <p:nvPr/>
        </p:nvSpPr>
        <p:spPr>
          <a:xfrm>
            <a:off x="1216275" y="-1099550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4"/>
          <p:cNvSpPr/>
          <p:nvPr/>
        </p:nvSpPr>
        <p:spPr>
          <a:xfrm>
            <a:off x="2874800" y="26794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5"/>
          <p:cNvSpPr/>
          <p:nvPr/>
        </p:nvSpPr>
        <p:spPr>
          <a:xfrm>
            <a:off x="5283600" y="251610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5"/>
          <p:cNvSpPr/>
          <p:nvPr/>
        </p:nvSpPr>
        <p:spPr>
          <a:xfrm>
            <a:off x="4199950" y="-364650"/>
            <a:ext cx="3457500" cy="2936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5"/>
          <p:cNvSpPr/>
          <p:nvPr/>
        </p:nvSpPr>
        <p:spPr>
          <a:xfrm>
            <a:off x="-156300" y="-90275"/>
            <a:ext cx="4880700" cy="4145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/>
          <p:nvPr/>
        </p:nvSpPr>
        <p:spPr>
          <a:xfrm>
            <a:off x="56298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6"/>
          <p:cNvSpPr/>
          <p:nvPr/>
        </p:nvSpPr>
        <p:spPr>
          <a:xfrm>
            <a:off x="30831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6"/>
          <p:cNvSpPr/>
          <p:nvPr/>
        </p:nvSpPr>
        <p:spPr>
          <a:xfrm>
            <a:off x="536488" y="935150"/>
            <a:ext cx="2977800" cy="27714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7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689625" y="3408300"/>
            <a:ext cx="3607500" cy="4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905525" y="1540775"/>
            <a:ext cx="3243000" cy="27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905550" y="959188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subTitle" idx="1"/>
          </p:nvPr>
        </p:nvSpPr>
        <p:spPr>
          <a:xfrm>
            <a:off x="4635600" y="2621963"/>
            <a:ext cx="3795300" cy="103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 hasCustomPrompt="1"/>
          </p:nvPr>
        </p:nvSpPr>
        <p:spPr>
          <a:xfrm>
            <a:off x="2516200" y="1664012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8" name="Google Shape;38;p11"/>
          <p:cNvSpPr txBox="1">
            <a:spLocks noGrp="1"/>
          </p:cNvSpPr>
          <p:nvPr>
            <p:ph type="subTitle" idx="1"/>
          </p:nvPr>
        </p:nvSpPr>
        <p:spPr>
          <a:xfrm>
            <a:off x="2516200" y="3015775"/>
            <a:ext cx="41118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1481400" y="2779500"/>
            <a:ext cx="3243000" cy="180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481425" y="758175"/>
            <a:ext cx="3243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/>
          </p:nvPr>
        </p:nvSpPr>
        <p:spPr>
          <a:xfrm>
            <a:off x="1481425" y="1539400"/>
            <a:ext cx="3243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5121925" y="1874550"/>
            <a:ext cx="296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4986188" y="2447250"/>
            <a:ext cx="3235800" cy="8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ugaz One"/>
              <a:buNone/>
              <a:defRPr sz="3000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●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tamaran"/>
              <a:buChar char="○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Catamaran"/>
              <a:buChar char="■"/>
              <a:defRPr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5" r:id="rId5"/>
    <p:sldLayoutId id="2147483657" r:id="rId6"/>
    <p:sldLayoutId id="2147483658" r:id="rId7"/>
    <p:sldLayoutId id="2147483661" r:id="rId8"/>
    <p:sldLayoutId id="2147483662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ubuntu.com/download/server" TargetMode="External"/><Relationship Id="rId2" Type="http://schemas.openxmlformats.org/officeDocument/2006/relationships/hyperlink" Target="https://www.virtualbox.org/wiki/Downloads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7" Type="http://schemas.openxmlformats.org/officeDocument/2006/relationships/image" Target="../media/image19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2.xml"/><Relationship Id="rId5" Type="http://schemas.openxmlformats.org/officeDocument/2006/relationships/image" Target="../media/image18.png"/><Relationship Id="rId4" Type="http://schemas.openxmlformats.org/officeDocument/2006/relationships/customXml" Target="../ink/ink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1"/>
          <p:cNvSpPr/>
          <p:nvPr/>
        </p:nvSpPr>
        <p:spPr>
          <a:xfrm>
            <a:off x="5044769" y="1086488"/>
            <a:ext cx="3537043" cy="23409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31"/>
          <p:cNvSpPr/>
          <p:nvPr/>
        </p:nvSpPr>
        <p:spPr>
          <a:xfrm>
            <a:off x="637600" y="195974"/>
            <a:ext cx="4228200" cy="4092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31"/>
          <p:cNvSpPr/>
          <p:nvPr/>
        </p:nvSpPr>
        <p:spPr>
          <a:xfrm>
            <a:off x="4865794" y="2987551"/>
            <a:ext cx="3271200" cy="436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31"/>
          <p:cNvSpPr txBox="1">
            <a:spLocks noGrp="1"/>
          </p:cNvSpPr>
          <p:nvPr>
            <p:ph type="subTitle" idx="1"/>
          </p:nvPr>
        </p:nvSpPr>
        <p:spPr>
          <a:xfrm>
            <a:off x="4572094" y="3529711"/>
            <a:ext cx="3858600" cy="11345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Juan Diego Mora Alvarado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Daniel Pérez Lozada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Luis Alejandro Meneses Hernandez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Luis Ignacio Bonilla Delgado</a:t>
            </a:r>
          </a:p>
        </p:txBody>
      </p:sp>
      <p:grpSp>
        <p:nvGrpSpPr>
          <p:cNvPr id="147" name="Google Shape;147;p31"/>
          <p:cNvGrpSpPr/>
          <p:nvPr/>
        </p:nvGrpSpPr>
        <p:grpSpPr>
          <a:xfrm>
            <a:off x="4311772" y="1723654"/>
            <a:ext cx="4228200" cy="584700"/>
            <a:chOff x="5100994" y="1589500"/>
            <a:chExt cx="2800800" cy="584700"/>
          </a:xfrm>
        </p:grpSpPr>
        <p:cxnSp>
          <p:nvCxnSpPr>
            <p:cNvPr id="148" name="Google Shape;148;p31"/>
            <p:cNvCxnSpPr/>
            <p:nvPr/>
          </p:nvCxnSpPr>
          <p:spPr>
            <a:xfrm rot="-5400000">
              <a:off x="49898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31"/>
            <p:cNvCxnSpPr/>
            <p:nvPr/>
          </p:nvCxnSpPr>
          <p:spPr>
            <a:xfrm rot="5400000" flipH="1">
              <a:off x="7428244" y="1700650"/>
              <a:ext cx="584700" cy="362400"/>
            </a:xfrm>
            <a:prstGeom prst="bentConnector3">
              <a:avLst>
                <a:gd name="adj1" fmla="val 99996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50" name="Google Shape;15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3875" y="764750"/>
            <a:ext cx="3003401" cy="3613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31"/>
          <p:cNvGrpSpPr/>
          <p:nvPr/>
        </p:nvGrpSpPr>
        <p:grpSpPr>
          <a:xfrm>
            <a:off x="5559938" y="2729653"/>
            <a:ext cx="1882925" cy="493472"/>
            <a:chOff x="5559938" y="2594775"/>
            <a:chExt cx="1882925" cy="628350"/>
          </a:xfrm>
        </p:grpSpPr>
        <p:grpSp>
          <p:nvGrpSpPr>
            <p:cNvPr id="152" name="Google Shape;152;p31"/>
            <p:cNvGrpSpPr/>
            <p:nvPr/>
          </p:nvGrpSpPr>
          <p:grpSpPr>
            <a:xfrm>
              <a:off x="5559938" y="2594775"/>
              <a:ext cx="340200" cy="628350"/>
              <a:chOff x="5546500" y="2594775"/>
              <a:chExt cx="340200" cy="628350"/>
            </a:xfrm>
          </p:grpSpPr>
          <p:sp>
            <p:nvSpPr>
              <p:cNvPr id="153" name="Google Shape;153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4" name="Google Shape;154;p31"/>
              <p:cNvCxnSpPr>
                <a:stCxn id="153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5" name="Google Shape;155;p31"/>
            <p:cNvGrpSpPr/>
            <p:nvPr/>
          </p:nvGrpSpPr>
          <p:grpSpPr>
            <a:xfrm flipH="1">
              <a:off x="7102663" y="2594775"/>
              <a:ext cx="340200" cy="628350"/>
              <a:chOff x="5546500" y="2594775"/>
              <a:chExt cx="340200" cy="628350"/>
            </a:xfrm>
          </p:grpSpPr>
          <p:sp>
            <p:nvSpPr>
              <p:cNvPr id="156" name="Google Shape;156;p31"/>
              <p:cNvSpPr/>
              <p:nvPr/>
            </p:nvSpPr>
            <p:spPr>
              <a:xfrm>
                <a:off x="5816800" y="3153225"/>
                <a:ext cx="69900" cy="69900"/>
              </a:xfrm>
              <a:prstGeom prst="ellipse">
                <a:avLst/>
              </a:prstGeom>
              <a:gradFill>
                <a:gsLst>
                  <a:gs pos="0">
                    <a:srgbClr val="82BCFE"/>
                  </a:gs>
                  <a:gs pos="100000">
                    <a:srgbClr val="0C77F1"/>
                  </a:gs>
                </a:gsLst>
                <a:lin ang="5400012" scaled="0"/>
              </a:gra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7" name="Google Shape;157;p31"/>
              <p:cNvCxnSpPr>
                <a:stCxn id="156" idx="2"/>
              </p:cNvCxnSpPr>
              <p:nvPr/>
            </p:nvCxnSpPr>
            <p:spPr>
              <a:xfrm rot="10800000">
                <a:off x="5546500" y="2594775"/>
                <a:ext cx="270300" cy="593400"/>
              </a:xfrm>
              <a:prstGeom prst="bentConnector2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58" name="Google Shape;158;p31"/>
          <p:cNvSpPr txBox="1">
            <a:spLocks noGrp="1"/>
          </p:cNvSpPr>
          <p:nvPr>
            <p:ph type="ctrTitle"/>
          </p:nvPr>
        </p:nvSpPr>
        <p:spPr>
          <a:xfrm>
            <a:off x="4099232" y="1747638"/>
            <a:ext cx="4653280" cy="1691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PROVEEDORES DE SERVICIOS EN LA </a:t>
            </a:r>
            <a:br>
              <a:rPr lang="en" dirty="0"/>
            </a:br>
            <a:r>
              <a:rPr lang="en" sz="3600" dirty="0">
                <a:solidFill>
                  <a:schemeClr val="lt1"/>
                </a:solidFill>
              </a:rPr>
              <a:t> </a:t>
            </a:r>
            <a:r>
              <a:rPr lang="en" sz="3200" dirty="0">
                <a:solidFill>
                  <a:schemeClr val="dk1"/>
                </a:solidFill>
              </a:rPr>
              <a:t>NUBE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/>
          <p:nvPr/>
        </p:nvSpPr>
        <p:spPr>
          <a:xfrm>
            <a:off x="5453995" y="1090850"/>
            <a:ext cx="3374700" cy="34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7"/>
          <p:cNvSpPr/>
          <p:nvPr/>
        </p:nvSpPr>
        <p:spPr>
          <a:xfrm>
            <a:off x="1285199" y="848450"/>
            <a:ext cx="48286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37"/>
          <p:cNvSpPr txBox="1">
            <a:spLocks noGrp="1"/>
          </p:cNvSpPr>
          <p:nvPr>
            <p:ph type="body" idx="1"/>
          </p:nvPr>
        </p:nvSpPr>
        <p:spPr>
          <a:xfrm>
            <a:off x="1481399" y="1616688"/>
            <a:ext cx="3611207" cy="30420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solidFill>
                  <a:schemeClr val="lt1"/>
                </a:solidFill>
              </a:rPr>
              <a:t>Para ejecutar aplicaciones en contenedores como Docker y gestionarlas.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AWS: ECS, EKS (Kubernetes).</a:t>
            </a:r>
            <a:endParaRPr lang="es-E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GCP: Google Kubernetes Engine (GKE)</a:t>
            </a:r>
            <a:r>
              <a:rPr lang="es-ES" dirty="0"/>
              <a:t>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dirty="0"/>
              <a:t>Azure: Azure Kubernetes Service (AKS).</a:t>
            </a:r>
            <a:endParaRPr dirty="0"/>
          </a:p>
        </p:txBody>
      </p:sp>
      <p:grpSp>
        <p:nvGrpSpPr>
          <p:cNvPr id="292" name="Google Shape;292;p37"/>
          <p:cNvGrpSpPr/>
          <p:nvPr/>
        </p:nvGrpSpPr>
        <p:grpSpPr>
          <a:xfrm>
            <a:off x="981163" y="1090851"/>
            <a:ext cx="304036" cy="2551064"/>
            <a:chOff x="5816800" y="1916655"/>
            <a:chExt cx="304036" cy="4049670"/>
          </a:xfrm>
        </p:grpSpPr>
        <p:sp>
          <p:nvSpPr>
            <p:cNvPr id="293" name="Google Shape;293;p37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94" name="Google Shape;294;p37"/>
            <p:cNvCxnSpPr>
              <a:cxnSpLocks/>
              <a:stCxn id="293" idx="2"/>
              <a:endCxn id="286" idx="1"/>
            </p:cNvCxnSpPr>
            <p:nvPr/>
          </p:nvCxnSpPr>
          <p:spPr>
            <a:xfrm rot="10800000" flipH="1">
              <a:off x="5816800" y="1916655"/>
              <a:ext cx="304036" cy="4014722"/>
            </a:xfrm>
            <a:prstGeom prst="bentConnector3">
              <a:avLst>
                <a:gd name="adj1" fmla="val -7518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5" name="Google Shape;295;p37"/>
          <p:cNvSpPr txBox="1">
            <a:spLocks noGrp="1"/>
          </p:cNvSpPr>
          <p:nvPr>
            <p:ph type="title"/>
          </p:nvPr>
        </p:nvSpPr>
        <p:spPr>
          <a:xfrm>
            <a:off x="1285199" y="804500"/>
            <a:ext cx="4828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Contenedores y Orquestación</a:t>
            </a:r>
            <a:endParaRPr sz="2400" dirty="0">
              <a:solidFill>
                <a:schemeClr val="dk1"/>
              </a:solidFill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C896BBFC-AA37-4B46-9998-1F41DC59CF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2518" y="879124"/>
            <a:ext cx="2434189" cy="243418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EF16A444-439E-4516-B2C9-7799055433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373" y="2834900"/>
            <a:ext cx="1727693" cy="16799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Almacenamiento y Base de Datos</a:t>
            </a:r>
            <a:endParaRPr sz="3200" dirty="0"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name="adj1" fmla="val 1235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name="adj1" fmla="val -235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05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38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35;p49">
            <a:extLst>
              <a:ext uri="{FF2B5EF4-FFF2-40B4-BE49-F238E27FC236}">
                <a16:creationId xmlns:a16="http://schemas.microsoft.com/office/drawing/2014/main" id="{3CEA8555-1EAF-4900-97AF-E1E1A8F1E269}"/>
              </a:ext>
            </a:extLst>
          </p:cNvPr>
          <p:cNvSpPr/>
          <p:nvPr/>
        </p:nvSpPr>
        <p:spPr>
          <a:xfrm>
            <a:off x="5606291" y="1441496"/>
            <a:ext cx="3455823" cy="2845221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650" y="856783"/>
            <a:ext cx="171000" cy="366887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Almacenamiento y Base de Datos 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399197-D1A5-4608-9113-F60F3FE92C90}"/>
              </a:ext>
            </a:extLst>
          </p:cNvPr>
          <p:cNvSpPr txBox="1"/>
          <p:nvPr/>
        </p:nvSpPr>
        <p:spPr>
          <a:xfrm>
            <a:off x="576289" y="1447234"/>
            <a:ext cx="6063336" cy="262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Soluciones para almacenamiento de archivos, objetos y datos estructurados.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CO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AWS: S3 (objetos), DynamoDB (NoSQL), Aurora (SQL).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CO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GCP: Cloud Storage, Firestore, BigQuery.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CO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Azure: Blob Storage, Cosmos DB, SQL Database.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73932F3-62E9-4826-ADE6-301D669BAE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644" y="1887762"/>
            <a:ext cx="1952687" cy="195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7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53"/>
          <p:cNvSpPr/>
          <p:nvPr/>
        </p:nvSpPr>
        <p:spPr>
          <a:xfrm>
            <a:off x="5832890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4" name="Google Shape;804;p53"/>
          <p:cNvSpPr/>
          <p:nvPr/>
        </p:nvSpPr>
        <p:spPr>
          <a:xfrm>
            <a:off x="45803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5" name="Google Shape;805;p53"/>
          <p:cNvSpPr/>
          <p:nvPr/>
        </p:nvSpPr>
        <p:spPr>
          <a:xfrm>
            <a:off x="2312247" y="891725"/>
            <a:ext cx="4519500" cy="38385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6" name="Google Shape;806;p53"/>
          <p:cNvSpPr txBox="1">
            <a:spLocks noGrp="1"/>
          </p:cNvSpPr>
          <p:nvPr>
            <p:ph type="subTitle" idx="1"/>
          </p:nvPr>
        </p:nvSpPr>
        <p:spPr>
          <a:xfrm>
            <a:off x="2516200" y="3546875"/>
            <a:ext cx="4111800" cy="7048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creación de un sistema operativo Linux en la nube y despliegue de contenedores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Docker sobre dicho sistema.</a:t>
            </a:r>
            <a:endParaRPr dirty="0"/>
          </a:p>
        </p:txBody>
      </p:sp>
      <p:pic>
        <p:nvPicPr>
          <p:cNvPr id="807" name="Google Shape;80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125" y="1465955"/>
            <a:ext cx="1585361" cy="312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8" name="Google Shape;808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34158" y="1243549"/>
            <a:ext cx="1520718" cy="3404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9" name="Google Shape;809;p53"/>
          <p:cNvSpPr/>
          <p:nvPr/>
        </p:nvSpPr>
        <p:spPr>
          <a:xfrm>
            <a:off x="2335147" y="2059218"/>
            <a:ext cx="4519500" cy="1110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10" name="Google Shape;810;p53"/>
          <p:cNvCxnSpPr>
            <a:cxnSpLocks/>
            <a:stCxn id="809" idx="1"/>
            <a:endCxn id="806" idx="1"/>
          </p:cNvCxnSpPr>
          <p:nvPr/>
        </p:nvCxnSpPr>
        <p:spPr>
          <a:xfrm rot="10800000" flipH="1" flipV="1">
            <a:off x="2335146" y="2614517"/>
            <a:ext cx="181053" cy="1284807"/>
          </a:xfrm>
          <a:prstGeom prst="bentConnector3">
            <a:avLst>
              <a:gd name="adj1" fmla="val -12626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53"/>
          <p:cNvCxnSpPr>
            <a:cxnSpLocks/>
            <a:stCxn id="809" idx="3"/>
            <a:endCxn id="806" idx="3"/>
          </p:cNvCxnSpPr>
          <p:nvPr/>
        </p:nvCxnSpPr>
        <p:spPr>
          <a:xfrm flipH="1">
            <a:off x="6628000" y="2614518"/>
            <a:ext cx="226647" cy="1284807"/>
          </a:xfrm>
          <a:prstGeom prst="bentConnector3">
            <a:avLst>
              <a:gd name="adj1" fmla="val -100862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2" name="Google Shape;812;p53"/>
          <p:cNvGrpSpPr/>
          <p:nvPr/>
        </p:nvGrpSpPr>
        <p:grpSpPr>
          <a:xfrm>
            <a:off x="2396021" y="4251774"/>
            <a:ext cx="4402275" cy="239015"/>
            <a:chOff x="2370860" y="3751035"/>
            <a:chExt cx="4402275" cy="239015"/>
          </a:xfrm>
        </p:grpSpPr>
        <p:sp>
          <p:nvSpPr>
            <p:cNvPr id="813" name="Google Shape;813;p53"/>
            <p:cNvSpPr/>
            <p:nvPr/>
          </p:nvSpPr>
          <p:spPr>
            <a:xfrm flipH="1">
              <a:off x="6703235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4" name="Google Shape;814;p53"/>
            <p:cNvCxnSpPr>
              <a:cxnSpLocks/>
              <a:stCxn id="813" idx="6"/>
              <a:endCxn id="806" idx="2"/>
            </p:cNvCxnSpPr>
            <p:nvPr/>
          </p:nvCxnSpPr>
          <p:spPr>
            <a:xfrm rot="10800000">
              <a:off x="4546939" y="3751036"/>
              <a:ext cx="2156296" cy="204065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5" name="Google Shape;815;p53"/>
            <p:cNvSpPr/>
            <p:nvPr/>
          </p:nvSpPr>
          <p:spPr>
            <a:xfrm flipH="1">
              <a:off x="2370860" y="392015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16" name="Google Shape;816;p53"/>
            <p:cNvCxnSpPr>
              <a:cxnSpLocks/>
              <a:stCxn id="806" idx="2"/>
              <a:endCxn id="815" idx="2"/>
            </p:cNvCxnSpPr>
            <p:nvPr/>
          </p:nvCxnSpPr>
          <p:spPr>
            <a:xfrm rot="5400000">
              <a:off x="3391818" y="2799978"/>
              <a:ext cx="204065" cy="2106179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17" name="Google Shape;817;p53"/>
          <p:cNvSpPr txBox="1">
            <a:spLocks noGrp="1"/>
          </p:cNvSpPr>
          <p:nvPr>
            <p:ph type="title"/>
          </p:nvPr>
        </p:nvSpPr>
        <p:spPr>
          <a:xfrm>
            <a:off x="2538997" y="2073541"/>
            <a:ext cx="4111800" cy="111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>
                <a:solidFill>
                  <a:schemeClr val="dk1"/>
                </a:solidFill>
              </a:rPr>
              <a:t>Ejemplo Practico</a:t>
            </a:r>
            <a:endParaRPr sz="3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04;p53">
            <a:extLst>
              <a:ext uri="{FF2B5EF4-FFF2-40B4-BE49-F238E27FC236}">
                <a16:creationId xmlns:a16="http://schemas.microsoft.com/office/drawing/2014/main" id="{3BAFF450-CC34-0198-191E-9380FF9E0AE1}"/>
              </a:ext>
            </a:extLst>
          </p:cNvPr>
          <p:cNvSpPr/>
          <p:nvPr/>
        </p:nvSpPr>
        <p:spPr>
          <a:xfrm>
            <a:off x="2939347" y="1781664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03;p53">
            <a:extLst>
              <a:ext uri="{FF2B5EF4-FFF2-40B4-BE49-F238E27FC236}">
                <a16:creationId xmlns:a16="http://schemas.microsoft.com/office/drawing/2014/main" id="{672C0537-365F-F39E-E166-52767096D62F}"/>
              </a:ext>
            </a:extLst>
          </p:cNvPr>
          <p:cNvSpPr/>
          <p:nvPr/>
        </p:nvSpPr>
        <p:spPr>
          <a:xfrm>
            <a:off x="5832890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804;p53">
            <a:extLst>
              <a:ext uri="{FF2B5EF4-FFF2-40B4-BE49-F238E27FC236}">
                <a16:creationId xmlns:a16="http://schemas.microsoft.com/office/drawing/2014/main" id="{D953963D-DBCC-3677-555E-B2D7734D9D0D}"/>
              </a:ext>
            </a:extLst>
          </p:cNvPr>
          <p:cNvSpPr/>
          <p:nvPr/>
        </p:nvSpPr>
        <p:spPr>
          <a:xfrm>
            <a:off x="45803" y="386263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45523DD-67C2-EABE-8868-84272E76A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07E6F4-14CF-2A89-8EEF-92825E593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035369"/>
            <a:ext cx="8394147" cy="1182603"/>
          </a:xfrm>
        </p:spPr>
        <p:txBody>
          <a:bodyPr/>
          <a:lstStyle/>
          <a:p>
            <a:r>
              <a:rPr lang="es-CO" dirty="0"/>
              <a:t>Virtual Box: </a:t>
            </a:r>
            <a:r>
              <a:rPr lang="es-CO" dirty="0">
                <a:hlinkClick r:id="rId2"/>
              </a:rPr>
              <a:t>https://www.virtualbox.org/wiki/Downloads</a:t>
            </a:r>
            <a:endParaRPr lang="es-CO" dirty="0"/>
          </a:p>
          <a:p>
            <a:r>
              <a:rPr lang="es-CO" dirty="0"/>
              <a:t>Ubuntu server: </a:t>
            </a:r>
            <a:r>
              <a:rPr lang="es-CO" dirty="0">
                <a:hlinkClick r:id="rId3"/>
              </a:rPr>
              <a:t>https://ubuntu.com/download/server</a:t>
            </a:r>
            <a:endParaRPr lang="es-CO" dirty="0"/>
          </a:p>
          <a:p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7767C58-5E34-9000-7619-4C4124C04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42582"/>
            <a:ext cx="4571692" cy="205833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4C48CD0-F60F-6BE3-44DE-EDA3BE31F7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67012" y="1542583"/>
            <a:ext cx="4576988" cy="2058333"/>
          </a:xfrm>
          <a:prstGeom prst="rect">
            <a:avLst/>
          </a:prstGeom>
        </p:spPr>
      </p:pic>
      <p:sp>
        <p:nvSpPr>
          <p:cNvPr id="8" name="Google Shape;809;p53">
            <a:extLst>
              <a:ext uri="{FF2B5EF4-FFF2-40B4-BE49-F238E27FC236}">
                <a16:creationId xmlns:a16="http://schemas.microsoft.com/office/drawing/2014/main" id="{B7669365-CEA8-C25B-6778-A344569EEF46}"/>
              </a:ext>
            </a:extLst>
          </p:cNvPr>
          <p:cNvSpPr/>
          <p:nvPr/>
        </p:nvSpPr>
        <p:spPr>
          <a:xfrm>
            <a:off x="1605280" y="285037"/>
            <a:ext cx="5648960" cy="1110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F26B8B10-2BB3-D8A0-082E-9B4C10D91CC2}"/>
              </a:ext>
            </a:extLst>
          </p:cNvPr>
          <p:cNvSpPr txBox="1">
            <a:spLocks/>
          </p:cNvSpPr>
          <p:nvPr/>
        </p:nvSpPr>
        <p:spPr>
          <a:xfrm>
            <a:off x="1747520" y="285037"/>
            <a:ext cx="5405120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7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s-CO" sz="3600" dirty="0">
                <a:solidFill>
                  <a:schemeClr val="tx1"/>
                </a:solidFill>
              </a:rPr>
              <a:t>Instalaciones Previas a los Siguientes Pasos</a:t>
            </a:r>
            <a:endParaRPr lang="es-CO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971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804;p53">
            <a:extLst>
              <a:ext uri="{FF2B5EF4-FFF2-40B4-BE49-F238E27FC236}">
                <a16:creationId xmlns:a16="http://schemas.microsoft.com/office/drawing/2014/main" id="{629FF2EC-12C4-C197-DB3E-A1BDD8E84ACE}"/>
              </a:ext>
            </a:extLst>
          </p:cNvPr>
          <p:cNvSpPr/>
          <p:nvPr/>
        </p:nvSpPr>
        <p:spPr>
          <a:xfrm>
            <a:off x="6687261" y="726207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" name="Google Shape;804;p53">
            <a:extLst>
              <a:ext uri="{FF2B5EF4-FFF2-40B4-BE49-F238E27FC236}">
                <a16:creationId xmlns:a16="http://schemas.microsoft.com/office/drawing/2014/main" id="{1C5F577C-565D-A2A0-0FFA-EE4D165CD7F6}"/>
              </a:ext>
            </a:extLst>
          </p:cNvPr>
          <p:cNvSpPr/>
          <p:nvPr/>
        </p:nvSpPr>
        <p:spPr>
          <a:xfrm>
            <a:off x="-1158172" y="1013800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809;p53">
            <a:extLst>
              <a:ext uri="{FF2B5EF4-FFF2-40B4-BE49-F238E27FC236}">
                <a16:creationId xmlns:a16="http://schemas.microsoft.com/office/drawing/2014/main" id="{31D3DAA3-5946-DC41-37A3-E40B2577F667}"/>
              </a:ext>
            </a:extLst>
          </p:cNvPr>
          <p:cNvSpPr/>
          <p:nvPr/>
        </p:nvSpPr>
        <p:spPr>
          <a:xfrm>
            <a:off x="2312250" y="285037"/>
            <a:ext cx="4519500" cy="1110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67994-8BF7-4F83-B50C-3DEF6F536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100" y="285037"/>
            <a:ext cx="4111800" cy="1110600"/>
          </a:xfrm>
        </p:spPr>
        <p:txBody>
          <a:bodyPr/>
          <a:lstStyle/>
          <a:p>
            <a:r>
              <a:rPr lang="es-CO" sz="3600" dirty="0">
                <a:solidFill>
                  <a:schemeClr val="tx1"/>
                </a:solidFill>
              </a:rPr>
              <a:t>Virtual Box + Ubuntu Server</a:t>
            </a:r>
            <a:endParaRPr lang="es-CO" sz="4000" dirty="0">
              <a:solidFill>
                <a:schemeClr val="tx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96D797E-D53D-4B90-86E0-E3E625403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324868" y="1559095"/>
            <a:ext cx="4111800" cy="497100"/>
          </a:xfrm>
        </p:spPr>
        <p:txBody>
          <a:bodyPr/>
          <a:lstStyle/>
          <a:p>
            <a:r>
              <a:rPr lang="es-CO" dirty="0"/>
              <a:t>Virtual Box</a:t>
            </a:r>
          </a:p>
        </p:txBody>
      </p:sp>
      <p:pic>
        <p:nvPicPr>
          <p:cNvPr id="5" name="Imagen 4" descr="Interfaz de usuario gráfica, Texto&#10;&#10;El contenido generado por IA puede ser incorrecto.">
            <a:extLst>
              <a:ext uri="{FF2B5EF4-FFF2-40B4-BE49-F238E27FC236}">
                <a16:creationId xmlns:a16="http://schemas.microsoft.com/office/drawing/2014/main" id="{77A2E486-CBEA-AB98-665C-758648C09D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633"/>
          <a:stretch/>
        </p:blipFill>
        <p:spPr>
          <a:xfrm>
            <a:off x="429370" y="1872615"/>
            <a:ext cx="2630891" cy="2305053"/>
          </a:xfrm>
          <a:prstGeom prst="rect">
            <a:avLst/>
          </a:prstGeom>
        </p:spPr>
      </p:pic>
      <p:sp>
        <p:nvSpPr>
          <p:cNvPr id="38" name="Subtítulo 2">
            <a:extLst>
              <a:ext uri="{FF2B5EF4-FFF2-40B4-BE49-F238E27FC236}">
                <a16:creationId xmlns:a16="http://schemas.microsoft.com/office/drawing/2014/main" id="{2B98E414-A240-9B7A-3AB9-68A312D6F5CA}"/>
              </a:ext>
            </a:extLst>
          </p:cNvPr>
          <p:cNvSpPr txBox="1">
            <a:spLocks/>
          </p:cNvSpPr>
          <p:nvPr/>
        </p:nvSpPr>
        <p:spPr>
          <a:xfrm>
            <a:off x="3769968" y="1748312"/>
            <a:ext cx="411180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CO" dirty="0"/>
              <a:t>Creación de VM</a:t>
            </a:r>
          </a:p>
        </p:txBody>
      </p:sp>
      <p:pic>
        <p:nvPicPr>
          <p:cNvPr id="37" name="Imagen 36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6379D09-D770-DFE1-1747-EEF71AC56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911" y="2081099"/>
            <a:ext cx="5529738" cy="2933353"/>
          </a:xfrm>
          <a:prstGeom prst="rect">
            <a:avLst/>
          </a:prstGeom>
        </p:spPr>
      </p:pic>
      <p:sp>
        <p:nvSpPr>
          <p:cNvPr id="41" name="Rectángulo 40">
            <a:extLst>
              <a:ext uri="{FF2B5EF4-FFF2-40B4-BE49-F238E27FC236}">
                <a16:creationId xmlns:a16="http://schemas.microsoft.com/office/drawing/2014/main" id="{C506180D-521D-CBCA-38DB-2C2C222CE116}"/>
              </a:ext>
            </a:extLst>
          </p:cNvPr>
          <p:cNvSpPr/>
          <p:nvPr/>
        </p:nvSpPr>
        <p:spPr>
          <a:xfrm>
            <a:off x="2231260" y="1992527"/>
            <a:ext cx="159322" cy="2063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25924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804;p53">
            <a:extLst>
              <a:ext uri="{FF2B5EF4-FFF2-40B4-BE49-F238E27FC236}">
                <a16:creationId xmlns:a16="http://schemas.microsoft.com/office/drawing/2014/main" id="{3D20BCFF-CA3E-840A-F0E7-40BA8AA754E8}"/>
              </a:ext>
            </a:extLst>
          </p:cNvPr>
          <p:cNvSpPr/>
          <p:nvPr/>
        </p:nvSpPr>
        <p:spPr>
          <a:xfrm>
            <a:off x="7159163" y="3081821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" name="Google Shape;804;p53">
            <a:extLst>
              <a:ext uri="{FF2B5EF4-FFF2-40B4-BE49-F238E27FC236}">
                <a16:creationId xmlns:a16="http://schemas.microsoft.com/office/drawing/2014/main" id="{09D76581-F3C9-640F-7232-ECB86E836AFA}"/>
              </a:ext>
            </a:extLst>
          </p:cNvPr>
          <p:cNvSpPr/>
          <p:nvPr/>
        </p:nvSpPr>
        <p:spPr>
          <a:xfrm>
            <a:off x="-1158172" y="363560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809;p53">
            <a:extLst>
              <a:ext uri="{FF2B5EF4-FFF2-40B4-BE49-F238E27FC236}">
                <a16:creationId xmlns:a16="http://schemas.microsoft.com/office/drawing/2014/main" id="{12865FD4-D9E7-B9BC-70EC-01BCB9742946}"/>
              </a:ext>
            </a:extLst>
          </p:cNvPr>
          <p:cNvSpPr/>
          <p:nvPr/>
        </p:nvSpPr>
        <p:spPr>
          <a:xfrm>
            <a:off x="2304700" y="206925"/>
            <a:ext cx="4328652" cy="11106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F782AC4-4C7A-8FA0-8F2D-D75791AD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126" y="253270"/>
            <a:ext cx="4111800" cy="1110600"/>
          </a:xfrm>
        </p:spPr>
        <p:txBody>
          <a:bodyPr/>
          <a:lstStyle/>
          <a:p>
            <a:r>
              <a:rPr lang="es-CO" sz="3600" dirty="0">
                <a:solidFill>
                  <a:schemeClr val="tx1"/>
                </a:solidFill>
              </a:rPr>
              <a:t>Configuración VM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A9239CF-F9C6-9E3E-C6A2-2280244218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467" y="3990821"/>
            <a:ext cx="4111800" cy="497100"/>
          </a:xfrm>
        </p:spPr>
        <p:txBody>
          <a:bodyPr/>
          <a:lstStyle/>
          <a:p>
            <a:r>
              <a:rPr lang="es-CO" dirty="0"/>
              <a:t>En el apartado izquierdo de VB tenemos las VM creadas y su estado.</a:t>
            </a:r>
          </a:p>
        </p:txBody>
      </p:sp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175CF0AA-D246-D156-39B8-324B5CC9B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67" y="1428031"/>
            <a:ext cx="4328652" cy="2296215"/>
          </a:xfrm>
          <a:prstGeom prst="rect">
            <a:avLst/>
          </a:prstGeom>
        </p:spPr>
      </p:pic>
      <p:pic>
        <p:nvPicPr>
          <p:cNvPr id="7" name="Imagen 6" descr="Interfaz de usuario gráfica, Aplicación&#10;&#10;El contenido generado por IA puede ser incorrecto.">
            <a:extLst>
              <a:ext uri="{FF2B5EF4-FFF2-40B4-BE49-F238E27FC236}">
                <a16:creationId xmlns:a16="http://schemas.microsoft.com/office/drawing/2014/main" id="{F150A088-031B-6B48-E08A-5D4FCE6333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9026" y="2775096"/>
            <a:ext cx="4345687" cy="229167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Entrada de lápiz 9">
                <a:extLst>
                  <a:ext uri="{FF2B5EF4-FFF2-40B4-BE49-F238E27FC236}">
                    <a16:creationId xmlns:a16="http://schemas.microsoft.com/office/drawing/2014/main" id="{2CCADEFB-03AA-7507-78AF-8DC5287A8069}"/>
                  </a:ext>
                </a:extLst>
              </p14:cNvPr>
              <p14:cNvContentPartPr/>
              <p14:nvPr/>
            </p14:nvContentPartPr>
            <p14:xfrm>
              <a:off x="255798" y="2048767"/>
              <a:ext cx="213840" cy="720"/>
            </p14:xfrm>
          </p:contentPart>
        </mc:Choice>
        <mc:Fallback>
          <p:pic>
            <p:nvPicPr>
              <p:cNvPr id="10" name="Entrada de lápiz 9">
                <a:extLst>
                  <a:ext uri="{FF2B5EF4-FFF2-40B4-BE49-F238E27FC236}">
                    <a16:creationId xmlns:a16="http://schemas.microsoft.com/office/drawing/2014/main" id="{2CCADEFB-03AA-7507-78AF-8DC5287A80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798" y="2030767"/>
                <a:ext cx="231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2" name="Entrada de lápiz 11">
                <a:extLst>
                  <a:ext uri="{FF2B5EF4-FFF2-40B4-BE49-F238E27FC236}">
                    <a16:creationId xmlns:a16="http://schemas.microsoft.com/office/drawing/2014/main" id="{DA2723B7-AC39-EC17-F79B-9390BA853B68}"/>
                  </a:ext>
                </a:extLst>
              </p14:cNvPr>
              <p14:cNvContentPartPr/>
              <p14:nvPr/>
            </p14:nvContentPartPr>
            <p14:xfrm>
              <a:off x="259944" y="1887806"/>
              <a:ext cx="183240" cy="360"/>
            </p14:xfrm>
          </p:contentPart>
        </mc:Choice>
        <mc:Fallback>
          <p:pic>
            <p:nvPicPr>
              <p:cNvPr id="12" name="Entrada de lápiz 11">
                <a:extLst>
                  <a:ext uri="{FF2B5EF4-FFF2-40B4-BE49-F238E27FC236}">
                    <a16:creationId xmlns:a16="http://schemas.microsoft.com/office/drawing/2014/main" id="{DA2723B7-AC39-EC17-F79B-9390BA853B6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50944" y="1878806"/>
                <a:ext cx="20088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Rectángulo 12">
            <a:extLst>
              <a:ext uri="{FF2B5EF4-FFF2-40B4-BE49-F238E27FC236}">
                <a16:creationId xmlns:a16="http://schemas.microsoft.com/office/drawing/2014/main" id="{6D6EF6D3-23C3-A225-0C31-EFF835E0C25F}"/>
              </a:ext>
            </a:extLst>
          </p:cNvPr>
          <p:cNvSpPr/>
          <p:nvPr/>
        </p:nvSpPr>
        <p:spPr>
          <a:xfrm>
            <a:off x="6339840" y="3687532"/>
            <a:ext cx="891540" cy="1029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6" name="Subtítulo 2">
            <a:extLst>
              <a:ext uri="{FF2B5EF4-FFF2-40B4-BE49-F238E27FC236}">
                <a16:creationId xmlns:a16="http://schemas.microsoft.com/office/drawing/2014/main" id="{D9246BA2-B87E-5D8F-926A-9191178F7C0D}"/>
              </a:ext>
            </a:extLst>
          </p:cNvPr>
          <p:cNvSpPr txBox="1">
            <a:spLocks/>
          </p:cNvSpPr>
          <p:nvPr/>
        </p:nvSpPr>
        <p:spPr>
          <a:xfrm>
            <a:off x="4420484" y="1363870"/>
            <a:ext cx="4415030" cy="1411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l">
              <a:buFont typeface="Arial" panose="020B0604020202020204" pitchFamily="34" charset="0"/>
              <a:buChar char="•"/>
            </a:pPr>
            <a:r>
              <a:rPr lang="es-CO" dirty="0"/>
              <a:t>Seleccionamos Configuración:</a:t>
            </a:r>
          </a:p>
          <a:p>
            <a:pPr marL="457200" lvl="2" indent="0" algn="l">
              <a:buFont typeface="Arial" panose="020B0604020202020204" pitchFamily="34" charset="0"/>
              <a:buChar char="•"/>
            </a:pPr>
            <a:r>
              <a:rPr lang="es-CO" sz="1400" dirty="0"/>
              <a:t>Nos dirigimos al apartado de red:</a:t>
            </a:r>
          </a:p>
          <a:p>
            <a:pPr marL="914400" lvl="4" indent="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400" dirty="0"/>
              <a:t>Adaptador 1</a:t>
            </a:r>
          </a:p>
          <a:p>
            <a:pPr marL="1371600" lvl="6" indent="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400" dirty="0"/>
              <a:t>Conectado a:</a:t>
            </a:r>
          </a:p>
          <a:p>
            <a:pPr marL="1828800" lvl="8" indent="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CO" sz="1400" dirty="0"/>
              <a:t>Seleccionar: Adaptador puente.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14387012-8A58-8616-27E2-9CD2F5E5DE07}"/>
              </a:ext>
            </a:extLst>
          </p:cNvPr>
          <p:cNvSpPr/>
          <p:nvPr/>
        </p:nvSpPr>
        <p:spPr>
          <a:xfrm>
            <a:off x="1564640" y="1536700"/>
            <a:ext cx="259080" cy="2159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14376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04;p53">
            <a:extLst>
              <a:ext uri="{FF2B5EF4-FFF2-40B4-BE49-F238E27FC236}">
                <a16:creationId xmlns:a16="http://schemas.microsoft.com/office/drawing/2014/main" id="{098912D5-AAE8-A0DF-494F-CF5D12E966CC}"/>
              </a:ext>
            </a:extLst>
          </p:cNvPr>
          <p:cNvSpPr/>
          <p:nvPr/>
        </p:nvSpPr>
        <p:spPr>
          <a:xfrm>
            <a:off x="7204971" y="3341200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804;p53">
            <a:extLst>
              <a:ext uri="{FF2B5EF4-FFF2-40B4-BE49-F238E27FC236}">
                <a16:creationId xmlns:a16="http://schemas.microsoft.com/office/drawing/2014/main" id="{DEE361A4-45A4-59B4-20B8-5456BFBA2BD9}"/>
              </a:ext>
            </a:extLst>
          </p:cNvPr>
          <p:cNvSpPr/>
          <p:nvPr/>
        </p:nvSpPr>
        <p:spPr>
          <a:xfrm>
            <a:off x="-1228661" y="199526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5BDEB62-0807-ECEB-5D2F-265804AA6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63956" y="1600680"/>
            <a:ext cx="4111800" cy="2105915"/>
          </a:xfrm>
        </p:spPr>
        <p:txBody>
          <a:bodyPr/>
          <a:lstStyle/>
          <a:p>
            <a:pPr marL="7429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/>
              <a:t>Sudo </a:t>
            </a:r>
            <a:r>
              <a:rPr lang="es-CO" dirty="0" err="1"/>
              <a:t>apt</a:t>
            </a:r>
            <a:r>
              <a:rPr lang="es-CO" dirty="0"/>
              <a:t> </a:t>
            </a:r>
            <a:r>
              <a:rPr lang="es-CO" dirty="0" err="1"/>
              <a:t>update</a:t>
            </a:r>
            <a:endParaRPr lang="es-CO" dirty="0"/>
          </a:p>
          <a:p>
            <a:pPr marL="7429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/>
              <a:t>Sudo </a:t>
            </a:r>
            <a:r>
              <a:rPr lang="es-CO" dirty="0" err="1"/>
              <a:t>install</a:t>
            </a:r>
            <a:r>
              <a:rPr lang="es-CO" dirty="0"/>
              <a:t> –y docker.io</a:t>
            </a:r>
          </a:p>
          <a:p>
            <a:pPr marL="7429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/>
              <a:t>sudo </a:t>
            </a:r>
            <a:r>
              <a:rPr lang="es-CO" dirty="0" err="1"/>
              <a:t>systemctl</a:t>
            </a:r>
            <a:r>
              <a:rPr lang="es-CO" dirty="0"/>
              <a:t> </a:t>
            </a:r>
            <a:r>
              <a:rPr lang="es-CO" dirty="0" err="1"/>
              <a:t>enable</a:t>
            </a:r>
            <a:r>
              <a:rPr lang="es-CO" dirty="0"/>
              <a:t> </a:t>
            </a:r>
            <a:r>
              <a:rPr lang="es-CO" dirty="0" err="1"/>
              <a:t>docker</a:t>
            </a:r>
            <a:endParaRPr lang="es-CO" dirty="0"/>
          </a:p>
          <a:p>
            <a:pPr marL="742950" indent="-285750"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CO" dirty="0"/>
              <a:t>sudo </a:t>
            </a:r>
            <a:r>
              <a:rPr lang="es-CO" dirty="0" err="1"/>
              <a:t>systemctl</a:t>
            </a:r>
            <a:r>
              <a:rPr lang="es-CO" dirty="0"/>
              <a:t> </a:t>
            </a:r>
            <a:r>
              <a:rPr lang="es-CO" dirty="0" err="1"/>
              <a:t>start</a:t>
            </a:r>
            <a:r>
              <a:rPr lang="es-CO" dirty="0"/>
              <a:t> </a:t>
            </a:r>
            <a:r>
              <a:rPr lang="es-CO" dirty="0" err="1"/>
              <a:t>docker</a:t>
            </a:r>
            <a:endParaRPr lang="es-CO" dirty="0"/>
          </a:p>
          <a:p>
            <a:pPr>
              <a:lnSpc>
                <a:spcPct val="200000"/>
              </a:lnSpc>
            </a:pPr>
            <a:endParaRPr lang="es-CO" dirty="0"/>
          </a:p>
        </p:txBody>
      </p:sp>
      <p:pic>
        <p:nvPicPr>
          <p:cNvPr id="5" name="Imagen 4" descr="Captura de pantalla de computadora&#10;&#10;El contenido generado por IA puede ser incorrecto.">
            <a:extLst>
              <a:ext uri="{FF2B5EF4-FFF2-40B4-BE49-F238E27FC236}">
                <a16:creationId xmlns:a16="http://schemas.microsoft.com/office/drawing/2014/main" id="{3D09BD6B-957F-FACE-41D6-AF59BC7013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85" y="1436905"/>
            <a:ext cx="4297639" cy="22696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566F0674-9BC2-EB24-BB87-2F80563B86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313" r="30848"/>
          <a:stretch/>
        </p:blipFill>
        <p:spPr>
          <a:xfrm>
            <a:off x="3215872" y="4022739"/>
            <a:ext cx="4297640" cy="530513"/>
          </a:xfrm>
          <a:prstGeom prst="rect">
            <a:avLst/>
          </a:prstGeom>
        </p:spPr>
      </p:pic>
      <p:sp>
        <p:nvSpPr>
          <p:cNvPr id="8" name="Google Shape;809;p53">
            <a:extLst>
              <a:ext uri="{FF2B5EF4-FFF2-40B4-BE49-F238E27FC236}">
                <a16:creationId xmlns:a16="http://schemas.microsoft.com/office/drawing/2014/main" id="{6EA2E521-ABF7-01FA-6744-C3B6BA15663B}"/>
              </a:ext>
            </a:extLst>
          </p:cNvPr>
          <p:cNvSpPr/>
          <p:nvPr/>
        </p:nvSpPr>
        <p:spPr>
          <a:xfrm>
            <a:off x="2299348" y="163950"/>
            <a:ext cx="5122532" cy="1146176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41ADB06A-0D73-0B05-FC22-1541C0FD92EA}"/>
              </a:ext>
            </a:extLst>
          </p:cNvPr>
          <p:cNvSpPr txBox="1">
            <a:spLocks/>
          </p:cNvSpPr>
          <p:nvPr/>
        </p:nvSpPr>
        <p:spPr>
          <a:xfrm>
            <a:off x="2356237" y="199526"/>
            <a:ext cx="4848734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7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s-CO" sz="3600" dirty="0">
                <a:solidFill>
                  <a:schemeClr val="tx1"/>
                </a:solidFill>
              </a:rPr>
              <a:t>Comando de configuración de VM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AD021830-0EBA-40AC-C201-0E150EDF712F}"/>
              </a:ext>
            </a:extLst>
          </p:cNvPr>
          <p:cNvSpPr txBox="1">
            <a:spLocks/>
          </p:cNvSpPr>
          <p:nvPr/>
        </p:nvSpPr>
        <p:spPr>
          <a:xfrm>
            <a:off x="-373328" y="4093860"/>
            <a:ext cx="4111800" cy="599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CO" dirty="0"/>
              <a:t>Docker funcional</a:t>
            </a:r>
          </a:p>
        </p:txBody>
      </p:sp>
    </p:spTree>
    <p:extLst>
      <p:ext uri="{BB962C8B-B14F-4D97-AF65-F5344CB8AC3E}">
        <p14:creationId xmlns:p14="http://schemas.microsoft.com/office/powerpoint/2010/main" val="211388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804;p53">
            <a:extLst>
              <a:ext uri="{FF2B5EF4-FFF2-40B4-BE49-F238E27FC236}">
                <a16:creationId xmlns:a16="http://schemas.microsoft.com/office/drawing/2014/main" id="{289319EC-6CCB-C96A-7385-E49C87E7AF3F}"/>
              </a:ext>
            </a:extLst>
          </p:cNvPr>
          <p:cNvSpPr/>
          <p:nvPr/>
        </p:nvSpPr>
        <p:spPr>
          <a:xfrm>
            <a:off x="-1228661" y="199526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804;p53">
            <a:extLst>
              <a:ext uri="{FF2B5EF4-FFF2-40B4-BE49-F238E27FC236}">
                <a16:creationId xmlns:a16="http://schemas.microsoft.com/office/drawing/2014/main" id="{B215856C-27CF-6039-02EC-F0969FC405FE}"/>
              </a:ext>
            </a:extLst>
          </p:cNvPr>
          <p:cNvSpPr/>
          <p:nvPr/>
        </p:nvSpPr>
        <p:spPr>
          <a:xfrm>
            <a:off x="7204971" y="3341200"/>
            <a:ext cx="3311100" cy="28122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C8FA416-D602-E7CE-E5E9-4746E916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8261" y="1644445"/>
            <a:ext cx="5259880" cy="1373127"/>
          </a:xfrm>
        </p:spPr>
        <p:txBody>
          <a:bodyPr/>
          <a:lstStyle/>
          <a:p>
            <a:r>
              <a:rPr lang="es-CO" dirty="0" err="1"/>
              <a:t>docker</a:t>
            </a:r>
            <a:r>
              <a:rPr lang="es-CO" dirty="0"/>
              <a:t> </a:t>
            </a:r>
            <a:r>
              <a:rPr lang="es-CO" dirty="0" err="1"/>
              <a:t>pull</a:t>
            </a:r>
            <a:r>
              <a:rPr lang="es-CO" dirty="0"/>
              <a:t> </a:t>
            </a:r>
            <a:r>
              <a:rPr lang="es-CO" dirty="0" err="1"/>
              <a:t>nginx</a:t>
            </a:r>
            <a:br>
              <a:rPr lang="en-US" dirty="0"/>
            </a:br>
            <a:r>
              <a:rPr lang="en-US" dirty="0"/>
              <a:t>docker run -d -p 8080:80 --name </a:t>
            </a:r>
            <a:r>
              <a:rPr lang="en-US" dirty="0" err="1"/>
              <a:t>servidor_nginx</a:t>
            </a:r>
            <a:r>
              <a:rPr lang="en-US" dirty="0"/>
              <a:t> nginx</a:t>
            </a:r>
            <a:endParaRPr lang="es-CO" dirty="0"/>
          </a:p>
        </p:txBody>
      </p:sp>
      <p:sp>
        <p:nvSpPr>
          <p:cNvPr id="4" name="Google Shape;809;p53">
            <a:extLst>
              <a:ext uri="{FF2B5EF4-FFF2-40B4-BE49-F238E27FC236}">
                <a16:creationId xmlns:a16="http://schemas.microsoft.com/office/drawing/2014/main" id="{C97868E5-F7D4-9C8E-457F-4585C24FE0EE}"/>
              </a:ext>
            </a:extLst>
          </p:cNvPr>
          <p:cNvSpPr/>
          <p:nvPr/>
        </p:nvSpPr>
        <p:spPr>
          <a:xfrm>
            <a:off x="2299348" y="163950"/>
            <a:ext cx="5122532" cy="1146176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86396B84-BE89-F814-B5AA-A5A415D00726}"/>
              </a:ext>
            </a:extLst>
          </p:cNvPr>
          <p:cNvSpPr txBox="1">
            <a:spLocks/>
          </p:cNvSpPr>
          <p:nvPr/>
        </p:nvSpPr>
        <p:spPr>
          <a:xfrm>
            <a:off x="2356237" y="199526"/>
            <a:ext cx="4848734" cy="11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7200" b="0" i="0" u="none" strike="noStrike" cap="none">
                <a:solidFill>
                  <a:schemeClr val="lt1"/>
                </a:solidFill>
                <a:latin typeface="Fugaz One"/>
                <a:ea typeface="Fugaz One"/>
                <a:cs typeface="Fugaz One"/>
                <a:sym typeface="Fugaz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600"/>
              <a:buFont typeface="Fugaz One"/>
              <a:buNone/>
              <a:defRPr sz="9600" b="0" i="0" u="none" strike="noStrike" cap="none">
                <a:solidFill>
                  <a:schemeClr val="dk2"/>
                </a:solidFill>
                <a:latin typeface="Fugaz One"/>
                <a:ea typeface="Fugaz One"/>
                <a:cs typeface="Fugaz One"/>
                <a:sym typeface="Fugaz One"/>
              </a:defRPr>
            </a:lvl9pPr>
          </a:lstStyle>
          <a:p>
            <a:r>
              <a:rPr lang="es-CO" sz="3600" dirty="0">
                <a:solidFill>
                  <a:schemeClr val="tx1"/>
                </a:solidFill>
              </a:rPr>
              <a:t>Creación de Imagen y Contenedor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0CC45B4-CAB2-0F2D-DB4E-2E92FD67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6472" r="12595" b="-1"/>
          <a:stretch/>
        </p:blipFill>
        <p:spPr>
          <a:xfrm>
            <a:off x="0" y="2194560"/>
            <a:ext cx="6299200" cy="6453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F6EE2B0-384B-D436-B151-C152B1DE9F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68" r="32777"/>
          <a:stretch/>
        </p:blipFill>
        <p:spPr>
          <a:xfrm>
            <a:off x="4226560" y="2975433"/>
            <a:ext cx="4553268" cy="1981957"/>
          </a:xfrm>
          <a:prstGeom prst="rect">
            <a:avLst/>
          </a:prstGeom>
        </p:spPr>
      </p:pic>
      <p:sp>
        <p:nvSpPr>
          <p:cNvPr id="10" name="Subtítulo 2">
            <a:extLst>
              <a:ext uri="{FF2B5EF4-FFF2-40B4-BE49-F238E27FC236}">
                <a16:creationId xmlns:a16="http://schemas.microsoft.com/office/drawing/2014/main" id="{C70657DC-7614-0033-111F-0E69D72F971E}"/>
              </a:ext>
            </a:extLst>
          </p:cNvPr>
          <p:cNvSpPr txBox="1">
            <a:spLocks/>
          </p:cNvSpPr>
          <p:nvPr/>
        </p:nvSpPr>
        <p:spPr>
          <a:xfrm>
            <a:off x="304800" y="3592250"/>
            <a:ext cx="3921760" cy="7483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CO" dirty="0"/>
              <a:t>El contenedor se puede ver en el navegador anfitrión.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E834B5ED-58C0-2EAB-0534-7306959F861B}"/>
              </a:ext>
            </a:extLst>
          </p:cNvPr>
          <p:cNvSpPr txBox="1">
            <a:spLocks/>
          </p:cNvSpPr>
          <p:nvPr/>
        </p:nvSpPr>
        <p:spPr>
          <a:xfrm>
            <a:off x="4875854" y="2194560"/>
            <a:ext cx="5259880" cy="4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4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es-CO" dirty="0"/>
              <a:t>La IP del SO Linux se obtiene con :</a:t>
            </a:r>
            <a:br>
              <a:rPr lang="es-CO" dirty="0"/>
            </a:br>
            <a:r>
              <a:rPr lang="es-CO" dirty="0" err="1"/>
              <a:t>hostname</a:t>
            </a:r>
            <a:r>
              <a:rPr lang="es-CO" dirty="0"/>
              <a:t> -I</a:t>
            </a:r>
          </a:p>
        </p:txBody>
      </p:sp>
    </p:spTree>
    <p:extLst>
      <p:ext uri="{BB962C8B-B14F-4D97-AF65-F5344CB8AC3E}">
        <p14:creationId xmlns:p14="http://schemas.microsoft.com/office/powerpoint/2010/main" val="11229154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144;p31">
            <a:extLst>
              <a:ext uri="{FF2B5EF4-FFF2-40B4-BE49-F238E27FC236}">
                <a16:creationId xmlns:a16="http://schemas.microsoft.com/office/drawing/2014/main" id="{A5E93D40-5860-4CFD-91A9-A0A1F60F0464}"/>
              </a:ext>
            </a:extLst>
          </p:cNvPr>
          <p:cNvSpPr/>
          <p:nvPr/>
        </p:nvSpPr>
        <p:spPr>
          <a:xfrm>
            <a:off x="576235" y="15801"/>
            <a:ext cx="3663657" cy="3453045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58"/>
          <p:cNvSpPr/>
          <p:nvPr/>
        </p:nvSpPr>
        <p:spPr>
          <a:xfrm>
            <a:off x="4240375" y="476099"/>
            <a:ext cx="4624500" cy="41913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4" name="Google Shape;1014;p58"/>
          <p:cNvSpPr/>
          <p:nvPr/>
        </p:nvSpPr>
        <p:spPr>
          <a:xfrm>
            <a:off x="682836" y="3401176"/>
            <a:ext cx="3442200" cy="794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30" name="Google Shape;1030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713" y="857775"/>
            <a:ext cx="4393823" cy="33378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1" name="Google Shape;1031;p58"/>
          <p:cNvCxnSpPr>
            <a:cxnSpLocks/>
            <a:stCxn id="1014" idx="1"/>
            <a:endCxn id="1034" idx="0"/>
          </p:cNvCxnSpPr>
          <p:nvPr/>
        </p:nvCxnSpPr>
        <p:spPr>
          <a:xfrm rot="10800000" flipV="1">
            <a:off x="436298" y="3798376"/>
            <a:ext cx="246538" cy="511024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58"/>
          <p:cNvCxnSpPr>
            <a:cxnSpLocks/>
            <a:stCxn id="1014" idx="3"/>
            <a:endCxn id="1036" idx="0"/>
          </p:cNvCxnSpPr>
          <p:nvPr/>
        </p:nvCxnSpPr>
        <p:spPr>
          <a:xfrm>
            <a:off x="4125036" y="3798376"/>
            <a:ext cx="229712" cy="511024"/>
          </a:xfrm>
          <a:prstGeom prst="bentConnector2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33" name="Google Shape;1033;p58"/>
          <p:cNvGrpSpPr/>
          <p:nvPr/>
        </p:nvGrpSpPr>
        <p:grpSpPr>
          <a:xfrm>
            <a:off x="401348" y="4309400"/>
            <a:ext cx="3988350" cy="70500"/>
            <a:chOff x="401348" y="4309400"/>
            <a:chExt cx="3988350" cy="70500"/>
          </a:xfrm>
        </p:grpSpPr>
        <p:sp>
          <p:nvSpPr>
            <p:cNvPr id="1034" name="Google Shape;1034;p58"/>
            <p:cNvSpPr/>
            <p:nvPr/>
          </p:nvSpPr>
          <p:spPr>
            <a:xfrm flipH="1">
              <a:off x="40134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35" name="Google Shape;1035;p58"/>
            <p:cNvCxnSpPr>
              <a:stCxn id="1034" idx="4"/>
              <a:endCxn id="1036" idx="4"/>
            </p:cNvCxnSpPr>
            <p:nvPr/>
          </p:nvCxnSpPr>
          <p:spPr>
            <a:xfrm rot="-5400000" flipH="1">
              <a:off x="2395298" y="2420300"/>
              <a:ext cx="600" cy="3918600"/>
            </a:xfrm>
            <a:prstGeom prst="bentConnector3">
              <a:avLst>
                <a:gd name="adj1" fmla="val 39687500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36" name="Google Shape;1036;p58"/>
            <p:cNvSpPr/>
            <p:nvPr/>
          </p:nvSpPr>
          <p:spPr>
            <a:xfrm flipH="1">
              <a:off x="4319798" y="4309400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8267116C-FC3E-4F5E-9061-B594DD4C6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358" y="626053"/>
            <a:ext cx="2882477" cy="2582699"/>
          </a:xfrm>
          <a:prstGeom prst="rect">
            <a:avLst/>
          </a:prstGeom>
        </p:spPr>
      </p:pic>
      <p:sp>
        <p:nvSpPr>
          <p:cNvPr id="1037" name="Google Shape;1037;p58"/>
          <p:cNvSpPr txBox="1">
            <a:spLocks noGrp="1"/>
          </p:cNvSpPr>
          <p:nvPr>
            <p:ph type="title"/>
          </p:nvPr>
        </p:nvSpPr>
        <p:spPr>
          <a:xfrm>
            <a:off x="931375" y="3322576"/>
            <a:ext cx="3146100" cy="8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Gracias!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/>
          <p:nvPr/>
        </p:nvSpPr>
        <p:spPr>
          <a:xfrm>
            <a:off x="403325" y="792950"/>
            <a:ext cx="3961200" cy="35577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4"/>
          <p:cNvSpPr txBox="1">
            <a:spLocks noGrp="1"/>
          </p:cNvSpPr>
          <p:nvPr>
            <p:ph type="subTitle" idx="1"/>
          </p:nvPr>
        </p:nvSpPr>
        <p:spPr>
          <a:xfrm>
            <a:off x="4635600" y="2621962"/>
            <a:ext cx="3795300" cy="195003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Los principales proveedores de servicios en la nube, </a:t>
            </a:r>
            <a:r>
              <a:rPr lang="es-ES" b="1" dirty="0"/>
              <a:t>AWS (Amazon Web Services), GCP (Google Cloud Platform) y Azure (Microsoft Azure). </a:t>
            </a:r>
            <a:r>
              <a:rPr lang="es-ES" dirty="0"/>
              <a:t>Ofrecen una variedad de servicios que se agrupan en diferentes tipos de servicios en la nube. 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ES" dirty="0"/>
              <a:t>IaaS : Infraestructura como Servicio.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ES" dirty="0"/>
              <a:t>PaaS: Plataforma </a:t>
            </a:r>
            <a:r>
              <a:rPr lang="es-ES" dirty="0">
                <a:sym typeface="Arial"/>
              </a:rPr>
              <a:t>como</a:t>
            </a:r>
            <a:r>
              <a:rPr lang="es-ES" dirty="0"/>
              <a:t> Servicio.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s-ES" dirty="0"/>
              <a:t>SaaS: Software como Servicio. </a:t>
            </a:r>
            <a:endParaRPr dirty="0"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50" y="766550"/>
            <a:ext cx="1938850" cy="3610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3" name="Google Shape;223;p34"/>
          <p:cNvCxnSpPr>
            <a:cxnSpLocks/>
            <a:stCxn id="224" idx="3"/>
            <a:endCxn id="221" idx="3"/>
          </p:cNvCxnSpPr>
          <p:nvPr/>
        </p:nvCxnSpPr>
        <p:spPr>
          <a:xfrm>
            <a:off x="8430900" y="2212623"/>
            <a:ext cx="12700" cy="1384358"/>
          </a:xfrm>
          <a:prstGeom prst="bentConnector3">
            <a:avLst>
              <a:gd name="adj1" fmla="val 180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25" name="Google Shape;225;p34"/>
          <p:cNvGrpSpPr/>
          <p:nvPr/>
        </p:nvGrpSpPr>
        <p:grpSpPr>
          <a:xfrm>
            <a:off x="4075731" y="1484138"/>
            <a:ext cx="2024619" cy="307586"/>
            <a:chOff x="4075731" y="1234875"/>
            <a:chExt cx="2024619" cy="307586"/>
          </a:xfrm>
        </p:grpSpPr>
        <p:sp>
          <p:nvSpPr>
            <p:cNvPr id="226" name="Google Shape;226;p34"/>
            <p:cNvSpPr/>
            <p:nvPr/>
          </p:nvSpPr>
          <p:spPr>
            <a:xfrm>
              <a:off x="4075731" y="123487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27" name="Google Shape;227;p34"/>
            <p:cNvCxnSpPr>
              <a:stCxn id="224" idx="0"/>
              <a:endCxn id="226" idx="6"/>
            </p:cNvCxnSpPr>
            <p:nvPr/>
          </p:nvCxnSpPr>
          <p:spPr>
            <a:xfrm rot="5400000" flipH="1">
              <a:off x="4986600" y="428711"/>
              <a:ext cx="272700" cy="1954800"/>
            </a:xfrm>
            <a:prstGeom prst="bentConnector2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24" name="Google Shape;224;p34"/>
          <p:cNvSpPr txBox="1">
            <a:spLocks noGrp="1"/>
          </p:cNvSpPr>
          <p:nvPr>
            <p:ph type="title"/>
          </p:nvPr>
        </p:nvSpPr>
        <p:spPr>
          <a:xfrm>
            <a:off x="3769800" y="1791723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126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Infraestructura como Servicio (IaaS)</a:t>
            </a:r>
            <a:endParaRPr sz="3200" dirty="0"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689625" y="1955773"/>
            <a:ext cx="1009050" cy="1331001"/>
          </a:xfrm>
          <a:prstGeom prst="bentConnector3">
            <a:avLst>
              <a:gd name="adj1" fmla="val 1226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3288075" y="1955774"/>
            <a:ext cx="1009050" cy="1331001"/>
          </a:xfrm>
          <a:prstGeom prst="bentConnector3">
            <a:avLst>
              <a:gd name="adj1" fmla="val -226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01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735;p49">
            <a:extLst>
              <a:ext uri="{FF2B5EF4-FFF2-40B4-BE49-F238E27FC236}">
                <a16:creationId xmlns:a16="http://schemas.microsoft.com/office/drawing/2014/main" id="{3CEA8555-1EAF-4900-97AF-E1E1A8F1E269}"/>
              </a:ext>
            </a:extLst>
          </p:cNvPr>
          <p:cNvSpPr/>
          <p:nvPr/>
        </p:nvSpPr>
        <p:spPr>
          <a:xfrm>
            <a:off x="6217401" y="1943988"/>
            <a:ext cx="2588343" cy="1952687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576350" y="617847"/>
            <a:ext cx="799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9" name="Google Shape;269;p36"/>
          <p:cNvGrpSpPr/>
          <p:nvPr/>
        </p:nvGrpSpPr>
        <p:grpSpPr>
          <a:xfrm>
            <a:off x="405288" y="860175"/>
            <a:ext cx="171000" cy="3574050"/>
            <a:chOff x="5816800" y="2392275"/>
            <a:chExt cx="171000" cy="3574050"/>
          </a:xfrm>
        </p:grpSpPr>
        <p:sp>
          <p:nvSpPr>
            <p:cNvPr id="270" name="Google Shape;270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1" name="Google Shape;271;p36"/>
            <p:cNvCxnSpPr>
              <a:stCxn id="270" idx="2"/>
              <a:endCxn id="249" idx="1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2" name="Google Shape;272;p36"/>
          <p:cNvGrpSpPr/>
          <p:nvPr/>
        </p:nvGrpSpPr>
        <p:grpSpPr>
          <a:xfrm flipH="1">
            <a:off x="8567650" y="856783"/>
            <a:ext cx="171000" cy="3668870"/>
            <a:chOff x="5816800" y="2392275"/>
            <a:chExt cx="171000" cy="3574050"/>
          </a:xfrm>
        </p:grpSpPr>
        <p:sp>
          <p:nvSpPr>
            <p:cNvPr id="273" name="Google Shape;273;p36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74" name="Google Shape;274;p36"/>
            <p:cNvCxnSpPr>
              <a:stCxn id="273" idx="2"/>
              <a:endCxn id="249" idx="3"/>
            </p:cNvCxnSpPr>
            <p:nvPr/>
          </p:nvCxnSpPr>
          <p:spPr>
            <a:xfrm rot="10800000" flipH="1">
              <a:off x="5816800" y="2392275"/>
              <a:ext cx="171000" cy="3539100"/>
            </a:xfrm>
            <a:prstGeom prst="bentConnector3">
              <a:avLst>
                <a:gd name="adj1" fmla="val -139254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Servicio IaaS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2399197-D1A5-4608-9113-F60F3FE92C90}"/>
              </a:ext>
            </a:extLst>
          </p:cNvPr>
          <p:cNvSpPr txBox="1"/>
          <p:nvPr/>
        </p:nvSpPr>
        <p:spPr>
          <a:xfrm>
            <a:off x="576300" y="1467821"/>
            <a:ext cx="7991400" cy="2410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dirty="0">
              <a:solidFill>
                <a:schemeClr val="bg1"/>
              </a:solidFill>
            </a:endParaRPr>
          </a:p>
          <a:p>
            <a:r>
              <a:rPr lang="es-ES" dirty="0">
                <a:solidFill>
                  <a:schemeClr val="bg1"/>
                </a:solidFill>
              </a:rPr>
              <a:t>Permite acceder a recursos básicos como servidores, almacenamiento y redes.</a:t>
            </a:r>
          </a:p>
          <a:p>
            <a:endParaRPr lang="es-ES" dirty="0">
              <a:solidFill>
                <a:schemeClr val="bg1"/>
              </a:solidFill>
            </a:endParaRP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CO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AWS: EC2 (máquinas virtuales), EBS (almacenamiento), VPC (redes).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CO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GCP: Compute Engine, Persistent Disk, Virtual Private Cloud.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CO" dirty="0">
                <a:solidFill>
                  <a:schemeClr val="lt1"/>
                </a:solidFill>
                <a:latin typeface="Catamaran"/>
                <a:cs typeface="Catamaran"/>
                <a:sym typeface="Catamaran"/>
              </a:rPr>
              <a:t>Azure: Virtual Machines, Azure Disks, Virtual Network.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0715A4-0713-4900-9930-B9CFB67CD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48" y="1821112"/>
            <a:ext cx="2861696" cy="21984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749525" y="2655574"/>
            <a:ext cx="3547600" cy="144906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Plataforma como Servicio (PaaS)</a:t>
            </a:r>
            <a:endParaRPr sz="3200" dirty="0"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cxnSpLocks/>
            <a:stCxn id="237" idx="1"/>
            <a:endCxn id="234" idx="1"/>
          </p:cNvCxnSpPr>
          <p:nvPr/>
        </p:nvCxnSpPr>
        <p:spPr>
          <a:xfrm rot="10800000" flipV="1">
            <a:off x="749525" y="1955773"/>
            <a:ext cx="949150" cy="1424333"/>
          </a:xfrm>
          <a:prstGeom prst="bentConnector3">
            <a:avLst>
              <a:gd name="adj1" fmla="val 12408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cxnSpLocks/>
            <a:stCxn id="234" idx="3"/>
            <a:endCxn id="237" idx="3"/>
          </p:cNvCxnSpPr>
          <p:nvPr/>
        </p:nvCxnSpPr>
        <p:spPr>
          <a:xfrm flipH="1" flipV="1">
            <a:off x="3288075" y="1955774"/>
            <a:ext cx="1009050" cy="1424333"/>
          </a:xfrm>
          <a:prstGeom prst="bentConnector3">
            <a:avLst>
              <a:gd name="adj1" fmla="val -2265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02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350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9"/>
          <p:cNvSpPr/>
          <p:nvPr/>
        </p:nvSpPr>
        <p:spPr>
          <a:xfrm>
            <a:off x="5156181" y="1361589"/>
            <a:ext cx="2679626" cy="2616386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6" name="Google Shape;736;p49"/>
          <p:cNvSpPr/>
          <p:nvPr/>
        </p:nvSpPr>
        <p:spPr>
          <a:xfrm>
            <a:off x="744822" y="474388"/>
            <a:ext cx="34014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7" name="Google Shape;737;p49"/>
          <p:cNvSpPr txBox="1">
            <a:spLocks noGrp="1"/>
          </p:cNvSpPr>
          <p:nvPr>
            <p:ph type="body" idx="1"/>
          </p:nvPr>
        </p:nvSpPr>
        <p:spPr>
          <a:xfrm>
            <a:off x="744821" y="1047088"/>
            <a:ext cx="3243000" cy="36220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s-ES" dirty="0"/>
              <a:t>Ofrece entornos listos para desarrollar, ejecutar y administrar aplicaciones. 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ES" dirty="0"/>
              <a:t>AWS: Elastic Beanstalk, AWS Lambda (serverless), RDS (bases de datos gestionadas).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n-US" dirty="0"/>
              <a:t>GCP: App Engine, Cloud Functions, Cloud SQL.</a:t>
            </a:r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r>
              <a:rPr lang="es-CO" b="1" dirty="0"/>
              <a:t>Azure:</a:t>
            </a:r>
            <a:r>
              <a:rPr lang="es-CO" dirty="0"/>
              <a:t> App Service, Azure Functions, Azure SQL Database.</a:t>
            </a:r>
            <a:endParaRPr lang="es-ES" dirty="0"/>
          </a:p>
          <a:p>
            <a:pPr marL="285750" indent="-285750">
              <a:spcBef>
                <a:spcPts val="1600"/>
              </a:spcBef>
              <a:spcAft>
                <a:spcPts val="1600"/>
              </a:spcAft>
            </a:pPr>
            <a:endParaRPr dirty="0"/>
          </a:p>
        </p:txBody>
      </p:sp>
      <p:grpSp>
        <p:nvGrpSpPr>
          <p:cNvPr id="739" name="Google Shape;739;p49"/>
          <p:cNvGrpSpPr/>
          <p:nvPr/>
        </p:nvGrpSpPr>
        <p:grpSpPr>
          <a:xfrm>
            <a:off x="405288" y="669428"/>
            <a:ext cx="339534" cy="2663052"/>
            <a:chOff x="5816800" y="2248889"/>
            <a:chExt cx="339534" cy="3717436"/>
          </a:xfrm>
        </p:grpSpPr>
        <p:sp>
          <p:nvSpPr>
            <p:cNvPr id="740" name="Google Shape;740;p49"/>
            <p:cNvSpPr/>
            <p:nvPr/>
          </p:nvSpPr>
          <p:spPr>
            <a:xfrm>
              <a:off x="5816800" y="5896425"/>
              <a:ext cx="69900" cy="69900"/>
            </a:xfrm>
            <a:prstGeom prst="ellipse">
              <a:avLst/>
            </a:prstGeom>
            <a:gradFill>
              <a:gsLst>
                <a:gs pos="0">
                  <a:srgbClr val="82BCFE"/>
                </a:gs>
                <a:gs pos="100000">
                  <a:srgbClr val="0C77F1"/>
                </a:gs>
              </a:gsLst>
              <a:lin ang="5400012" scaled="0"/>
            </a:gra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41" name="Google Shape;741;p49"/>
            <p:cNvCxnSpPr>
              <a:stCxn id="740" idx="2"/>
              <a:endCxn id="736" idx="1"/>
            </p:cNvCxnSpPr>
            <p:nvPr/>
          </p:nvCxnSpPr>
          <p:spPr>
            <a:xfrm rot="10800000" flipH="1">
              <a:off x="5816800" y="2248889"/>
              <a:ext cx="339534" cy="3682487"/>
            </a:xfrm>
            <a:prstGeom prst="bentConnector3">
              <a:avLst>
                <a:gd name="adj1" fmla="val -67328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2" name="Google Shape;742;p49"/>
          <p:cNvSpPr txBox="1">
            <a:spLocks noGrp="1"/>
          </p:cNvSpPr>
          <p:nvPr>
            <p:ph type="title"/>
          </p:nvPr>
        </p:nvSpPr>
        <p:spPr>
          <a:xfrm>
            <a:off x="744822" y="474388"/>
            <a:ext cx="340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>
                <a:solidFill>
                  <a:schemeClr val="dk1"/>
                </a:solidFill>
              </a:rPr>
              <a:t>Servicio PaaS</a:t>
            </a:r>
            <a:endParaRPr sz="2800" dirty="0">
              <a:solidFill>
                <a:schemeClr val="dk1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A760B65-C024-4785-A30C-CCAC861A9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1295" y="1301918"/>
            <a:ext cx="3773804" cy="25158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Software como Servicio (SaaS)</a:t>
            </a:r>
            <a:endParaRPr sz="3200" dirty="0"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name="adj1" fmla="val 1235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name="adj1" fmla="val -235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03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921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56"/>
          <p:cNvSpPr/>
          <p:nvPr/>
        </p:nvSpPr>
        <p:spPr>
          <a:xfrm>
            <a:off x="196868" y="735025"/>
            <a:ext cx="4460400" cy="37881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56"/>
          <p:cNvSpPr/>
          <p:nvPr/>
        </p:nvSpPr>
        <p:spPr>
          <a:xfrm>
            <a:off x="4291875" y="339536"/>
            <a:ext cx="4624500" cy="3927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56"/>
          <p:cNvSpPr/>
          <p:nvPr/>
        </p:nvSpPr>
        <p:spPr>
          <a:xfrm>
            <a:off x="4986188" y="211089"/>
            <a:ext cx="3144600" cy="4848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6"/>
          <p:cNvSpPr txBox="1">
            <a:spLocks noGrp="1"/>
          </p:cNvSpPr>
          <p:nvPr>
            <p:ph type="subTitle" idx="1"/>
          </p:nvPr>
        </p:nvSpPr>
        <p:spPr>
          <a:xfrm>
            <a:off x="4966301" y="864303"/>
            <a:ext cx="3235800" cy="3402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Proveen aplicaciones listas para usarse sin preocuparse por infraestructura.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285750" lvl="0" indent="-28575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s-ES" dirty="0"/>
              <a:t>AWS: No se enfoca tanto en SaaS, pero ofrece integraciones con Marketplace y apps de terceros.</a:t>
            </a:r>
          </a:p>
          <a:p>
            <a:pPr marL="285750" lvl="0" indent="-28575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n-US" dirty="0"/>
              <a:t>GCP: Google Workspace (Docs, Sheets, Gmail, etc.).</a:t>
            </a:r>
          </a:p>
          <a:p>
            <a:pPr marL="285750" lvl="0" indent="-28575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000"/>
              <a:buFont typeface="Catamaran"/>
              <a:buChar char="●"/>
            </a:pPr>
            <a:r>
              <a:rPr lang="en-US" dirty="0"/>
              <a:t>Azure: Microsoft 365 (Word, Excel, Outlook), Dynamics 365.</a:t>
            </a:r>
            <a:endParaRPr dirty="0"/>
          </a:p>
        </p:txBody>
      </p:sp>
      <p:cxnSp>
        <p:nvCxnSpPr>
          <p:cNvPr id="983" name="Google Shape;983;p56"/>
          <p:cNvCxnSpPr>
            <a:cxnSpLocks/>
            <a:stCxn id="976" idx="1"/>
            <a:endCxn id="977" idx="1"/>
          </p:cNvCxnSpPr>
          <p:nvPr/>
        </p:nvCxnSpPr>
        <p:spPr>
          <a:xfrm rot="10800000" flipV="1">
            <a:off x="4966302" y="453488"/>
            <a:ext cx="19887" cy="2112231"/>
          </a:xfrm>
          <a:prstGeom prst="bentConnector3">
            <a:avLst>
              <a:gd name="adj1" fmla="val 12494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4" name="Google Shape;984;p56"/>
          <p:cNvCxnSpPr>
            <a:cxnSpLocks/>
            <a:stCxn id="976" idx="3"/>
            <a:endCxn id="977" idx="3"/>
          </p:cNvCxnSpPr>
          <p:nvPr/>
        </p:nvCxnSpPr>
        <p:spPr>
          <a:xfrm>
            <a:off x="8130788" y="453489"/>
            <a:ext cx="71313" cy="2112231"/>
          </a:xfrm>
          <a:prstGeom prst="bentConnector3">
            <a:avLst>
              <a:gd name="adj1" fmla="val 420559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8" name="Google Shape;988;p56"/>
          <p:cNvSpPr txBox="1">
            <a:spLocks noGrp="1"/>
          </p:cNvSpPr>
          <p:nvPr>
            <p:ph type="title"/>
          </p:nvPr>
        </p:nvSpPr>
        <p:spPr>
          <a:xfrm>
            <a:off x="5076338" y="233147"/>
            <a:ext cx="2964300" cy="401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dk1"/>
                </a:solidFill>
              </a:rPr>
              <a:t>Servicio SaaS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9C4F1453-96DE-45BB-9500-A507F4163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71" y="211089"/>
            <a:ext cx="3977994" cy="39276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/>
          <p:nvPr/>
        </p:nvSpPr>
        <p:spPr>
          <a:xfrm>
            <a:off x="3925875" y="288950"/>
            <a:ext cx="5083500" cy="45660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35"/>
          <p:cNvSpPr/>
          <p:nvPr/>
        </p:nvSpPr>
        <p:spPr>
          <a:xfrm>
            <a:off x="749525" y="389550"/>
            <a:ext cx="3487800" cy="3132600"/>
          </a:xfrm>
          <a:prstGeom prst="ellipse">
            <a:avLst/>
          </a:prstGeom>
          <a:gradFill>
            <a:gsLst>
              <a:gs pos="0">
                <a:srgbClr val="170F8D"/>
              </a:gs>
              <a:gs pos="61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/>
          </p:nvPr>
        </p:nvSpPr>
        <p:spPr>
          <a:xfrm>
            <a:off x="689625" y="2655575"/>
            <a:ext cx="3607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Contenedores y Orquestación </a:t>
            </a:r>
            <a:endParaRPr sz="3200" dirty="0"/>
          </a:p>
        </p:txBody>
      </p:sp>
      <p:pic>
        <p:nvPicPr>
          <p:cNvPr id="236" name="Google Shape;236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48200" y="692100"/>
            <a:ext cx="3237400" cy="3759476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35"/>
          <p:cNvSpPr/>
          <p:nvPr/>
        </p:nvSpPr>
        <p:spPr>
          <a:xfrm>
            <a:off x="1698675" y="1324574"/>
            <a:ext cx="1589400" cy="1262400"/>
          </a:xfrm>
          <a:prstGeom prst="rect">
            <a:avLst/>
          </a:prstGeom>
          <a:gradFill>
            <a:gsLst>
              <a:gs pos="0">
                <a:srgbClr val="00BCC2"/>
              </a:gs>
              <a:gs pos="100000">
                <a:srgbClr val="B2E4C2"/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8" name="Google Shape;238;p35"/>
          <p:cNvCxnSpPr>
            <a:stCxn id="237" idx="1"/>
            <a:endCxn id="234" idx="1"/>
          </p:cNvCxnSpPr>
          <p:nvPr/>
        </p:nvCxnSpPr>
        <p:spPr>
          <a:xfrm flipH="1">
            <a:off x="689475" y="1955774"/>
            <a:ext cx="1009200" cy="1120800"/>
          </a:xfrm>
          <a:prstGeom prst="bentConnector3">
            <a:avLst>
              <a:gd name="adj1" fmla="val 123581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35"/>
          <p:cNvCxnSpPr>
            <a:stCxn id="234" idx="3"/>
            <a:endCxn id="237" idx="3"/>
          </p:cNvCxnSpPr>
          <p:nvPr/>
        </p:nvCxnSpPr>
        <p:spPr>
          <a:xfrm rot="10800000">
            <a:off x="3287925" y="1955675"/>
            <a:ext cx="1009200" cy="1120800"/>
          </a:xfrm>
          <a:prstGeom prst="bentConnector3">
            <a:avLst>
              <a:gd name="adj1" fmla="val -23595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" name="Google Shape;243;p35"/>
          <p:cNvSpPr txBox="1">
            <a:spLocks noGrp="1"/>
          </p:cNvSpPr>
          <p:nvPr>
            <p:ph type="title" idx="2"/>
          </p:nvPr>
        </p:nvSpPr>
        <p:spPr>
          <a:xfrm>
            <a:off x="1856625" y="1534875"/>
            <a:ext cx="12735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04</a:t>
            </a:r>
            <a:endParaRPr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7568555"/>
      </p:ext>
    </p:extLst>
  </p:cSld>
  <p:clrMapOvr>
    <a:masterClrMapping/>
  </p:clrMapOvr>
</p:sld>
</file>

<file path=ppt/theme/theme1.xml><?xml version="1.0" encoding="utf-8"?>
<a:theme xmlns:a="http://schemas.openxmlformats.org/drawingml/2006/main" name="Cloud Engineer CV by Slidesgo">
  <a:themeElements>
    <a:clrScheme name="Simple Light">
      <a:dk1>
        <a:srgbClr val="00000D"/>
      </a:dk1>
      <a:lt1>
        <a:srgbClr val="FFFFFF"/>
      </a:lt1>
      <a:dk2>
        <a:srgbClr val="6EEDDA"/>
      </a:dk2>
      <a:lt2>
        <a:srgbClr val="4098FD"/>
      </a:lt2>
      <a:accent1>
        <a:srgbClr val="584EFD"/>
      </a:accent1>
      <a:accent2>
        <a:srgbClr val="251AC0"/>
      </a:accent2>
      <a:accent3>
        <a:srgbClr val="2A118E"/>
      </a:accent3>
      <a:accent4>
        <a:srgbClr val="150248"/>
      </a:accent4>
      <a:accent5>
        <a:srgbClr val="6EEDDA"/>
      </a:accent5>
      <a:accent6>
        <a:srgbClr val="4098FD"/>
      </a:accent6>
      <a:hlink>
        <a:srgbClr val="6EEDD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1565</TotalTime>
  <Words>539</Words>
  <Application>Microsoft Office PowerPoint</Application>
  <PresentationFormat>Presentación en pantalla (16:9)</PresentationFormat>
  <Paragraphs>79</Paragraphs>
  <Slides>19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Catamaran</vt:lpstr>
      <vt:lpstr>Fugaz One</vt:lpstr>
      <vt:lpstr>Arial</vt:lpstr>
      <vt:lpstr>Cloud Engineer CV by Slidesgo</vt:lpstr>
      <vt:lpstr>PROVEEDORES DE SERVICIOS EN LA   NUBE</vt:lpstr>
      <vt:lpstr>INTRODUCCIÓN</vt:lpstr>
      <vt:lpstr>Infraestructura como Servicio (IaaS)</vt:lpstr>
      <vt:lpstr>Servicio IaaS</vt:lpstr>
      <vt:lpstr>Plataforma como Servicio (PaaS)</vt:lpstr>
      <vt:lpstr>Servicio PaaS</vt:lpstr>
      <vt:lpstr>Software como Servicio (SaaS)</vt:lpstr>
      <vt:lpstr>Servicio SaaS</vt:lpstr>
      <vt:lpstr>Contenedores y Orquestación </vt:lpstr>
      <vt:lpstr>Contenedores y Orquestación</vt:lpstr>
      <vt:lpstr>Almacenamiento y Base de Datos</vt:lpstr>
      <vt:lpstr>Almacenamiento y Base de Datos </vt:lpstr>
      <vt:lpstr>Ejemplo Practico</vt:lpstr>
      <vt:lpstr>t1</vt:lpstr>
      <vt:lpstr>Virtual Box + Ubuntu Server</vt:lpstr>
      <vt:lpstr>Configuración VM</vt:lpstr>
      <vt:lpstr>Presentación de PowerPoint</vt:lpstr>
      <vt:lpstr>Presentación de PowerPoint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CLOUD NATIVE  CN</dc:title>
  <cp:lastModifiedBy>Daniel Perez Lozada</cp:lastModifiedBy>
  <cp:revision>35</cp:revision>
  <dcterms:modified xsi:type="dcterms:W3CDTF">2025-05-06T15:14:15Z</dcterms:modified>
</cp:coreProperties>
</file>