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DM Sans Bold" panose="020B0604020202020204" charset="0"/>
      <p:regular r:id="rId18"/>
    </p:embeddedFont>
    <p:embeddedFont>
      <p:font typeface="Open Sans 1 Bold" panose="020B0604020202020204" charset="0"/>
      <p:regular r:id="rId19"/>
    </p:embeddedFont>
    <p:embeddedFont>
      <p:font typeface="Open Sans 2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05" autoAdjust="0"/>
  </p:normalViewPr>
  <p:slideViewPr>
    <p:cSldViewPr>
      <p:cViewPr varScale="1">
        <p:scale>
          <a:sx n="64" d="100"/>
          <a:sy n="64" d="100"/>
        </p:scale>
        <p:origin x="1134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0654311" y="-234063"/>
            <a:ext cx="8995092" cy="10755126"/>
            <a:chOff x="0" y="0"/>
            <a:chExt cx="8603361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8"/>
              <a:ext cx="8606155" cy="10286874"/>
            </a:xfrm>
            <a:custGeom>
              <a:avLst/>
              <a:gdLst/>
              <a:ahLst/>
              <a:cxnLst/>
              <a:rect l="l" t="t" r="r" b="b"/>
              <a:pathLst>
                <a:path w="8606155" h="10286874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4"/>
              <a:stretch>
                <a:fillRect l="-39731" r="-39731"/>
              </a:stretch>
            </a:blip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1136365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7"/>
                </a:lnTo>
                <a:lnTo>
                  <a:pt x="0" y="981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0" name="Freeform 10"/>
          <p:cNvSpPr/>
          <p:nvPr/>
        </p:nvSpPr>
        <p:spPr>
          <a:xfrm>
            <a:off x="16406958" y="437448"/>
            <a:ext cx="1541403" cy="1680004"/>
          </a:xfrm>
          <a:custGeom>
            <a:avLst/>
            <a:gdLst/>
            <a:ahLst/>
            <a:cxnLst/>
            <a:rect l="l" t="t" r="r" b="b"/>
            <a:pathLst>
              <a:path w="1541403" h="1680004">
                <a:moveTo>
                  <a:pt x="0" y="0"/>
                </a:moveTo>
                <a:lnTo>
                  <a:pt x="1541403" y="0"/>
                </a:lnTo>
                <a:lnTo>
                  <a:pt x="1541403" y="1680004"/>
                </a:lnTo>
                <a:lnTo>
                  <a:pt x="0" y="16800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1" name="TextBox 11"/>
          <p:cNvSpPr txBox="1"/>
          <p:nvPr/>
        </p:nvSpPr>
        <p:spPr>
          <a:xfrm>
            <a:off x="3055359" y="6396731"/>
            <a:ext cx="6648474" cy="1952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545" b="1">
                <a:solidFill>
                  <a:srgbClr val="56A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Jhon Sebastian Molina Fierro </a:t>
            </a:r>
          </a:p>
          <a:p>
            <a:pPr algn="l">
              <a:lnSpc>
                <a:spcPts val="3131"/>
              </a:lnSpc>
            </a:pPr>
            <a:r>
              <a:rPr lang="en-US" sz="2545" b="1">
                <a:solidFill>
                  <a:srgbClr val="56A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Brayan Smith Bedoya Montealegre</a:t>
            </a:r>
          </a:p>
          <a:p>
            <a:pPr algn="l">
              <a:lnSpc>
                <a:spcPts val="3131"/>
              </a:lnSpc>
            </a:pPr>
            <a:r>
              <a:rPr lang="en-US" sz="2545" b="1">
                <a:solidFill>
                  <a:srgbClr val="56A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Jhon Sebastian Caviedes Guevara</a:t>
            </a:r>
          </a:p>
          <a:p>
            <a:pPr algn="just">
              <a:lnSpc>
                <a:spcPts val="3131"/>
              </a:lnSpc>
            </a:pPr>
            <a:r>
              <a:rPr lang="en-US" sz="2545" b="1">
                <a:solidFill>
                  <a:srgbClr val="56A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Maria Celeste Dussan Ospina</a:t>
            </a:r>
          </a:p>
          <a:p>
            <a:pPr marL="0" lvl="0" indent="0" algn="l">
              <a:lnSpc>
                <a:spcPts val="3131"/>
              </a:lnSpc>
              <a:spcBef>
                <a:spcPct val="0"/>
              </a:spcBef>
            </a:pPr>
            <a:endParaRPr lang="en-US" sz="2545" b="1">
              <a:solidFill>
                <a:srgbClr val="56AE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98942" y="3149925"/>
            <a:ext cx="11761310" cy="2451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9"/>
              </a:lnSpc>
            </a:pPr>
            <a:r>
              <a:rPr lang="en-US" sz="4678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CONEXIÓN ENTRE </a:t>
            </a:r>
          </a:p>
          <a:p>
            <a:pPr marL="0" lvl="0" indent="0" algn="ctr">
              <a:lnSpc>
                <a:spcPts val="6549"/>
              </a:lnSpc>
              <a:spcBef>
                <a:spcPct val="0"/>
              </a:spcBef>
            </a:pPr>
            <a:r>
              <a:rPr lang="en-US" sz="4678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BACKEND Y FRONTEND EN IONIC ANGULAR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627849"/>
            <a:ext cx="6512578" cy="1138971"/>
          </a:xfrm>
          <a:custGeom>
            <a:avLst/>
            <a:gdLst/>
            <a:ahLst/>
            <a:cxnLst/>
            <a:rect l="l" t="t" r="r" b="b"/>
            <a:pathLst>
              <a:path w="6512578" h="1138971">
                <a:moveTo>
                  <a:pt x="0" y="0"/>
                </a:moveTo>
                <a:lnTo>
                  <a:pt x="6512578" y="0"/>
                </a:lnTo>
                <a:lnTo>
                  <a:pt x="6512578" y="1138971"/>
                </a:lnTo>
                <a:lnTo>
                  <a:pt x="0" y="1138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5590342"/>
            <a:ext cx="10976228" cy="3444750"/>
          </a:xfrm>
          <a:custGeom>
            <a:avLst/>
            <a:gdLst/>
            <a:ahLst/>
            <a:cxnLst/>
            <a:rect l="l" t="t" r="r" b="b"/>
            <a:pathLst>
              <a:path w="10976228" h="3444750">
                <a:moveTo>
                  <a:pt x="0" y="0"/>
                </a:moveTo>
                <a:lnTo>
                  <a:pt x="10976228" y="0"/>
                </a:lnTo>
                <a:lnTo>
                  <a:pt x="10976228" y="3444750"/>
                </a:lnTo>
                <a:lnTo>
                  <a:pt x="0" y="3444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-1959446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Creación del archivo api-url.ts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577388"/>
            <a:ext cx="16624895" cy="1725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Dentro de la carpeta service/, se debe crear un archivo llamado api-url.ts. Este archivo se encargará de construir la URL base a partir de las variables definidas en environment.ts.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9346221" y="4502130"/>
            <a:ext cx="2927944" cy="221437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 flipV="1">
            <a:off x="8501522" y="6716505"/>
            <a:ext cx="4076057" cy="57785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10032339" y="7925850"/>
            <a:ext cx="2885496" cy="77316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2366014" y="4321480"/>
            <a:ext cx="3729186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Importa el objeto environment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66014" y="6239310"/>
            <a:ext cx="5475601" cy="92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Desestructura el objeto environment para extraer las variables que forman parte de la URL del backend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28811" y="8610239"/>
            <a:ext cx="4812804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Construye y exporta la URL base completa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32251" y="4549197"/>
            <a:ext cx="6617793" cy="1887001"/>
          </a:xfrm>
          <a:custGeom>
            <a:avLst/>
            <a:gdLst/>
            <a:ahLst/>
            <a:cxnLst/>
            <a:rect l="l" t="t" r="r" b="b"/>
            <a:pathLst>
              <a:path w="6617793" h="1887001">
                <a:moveTo>
                  <a:pt x="0" y="0"/>
                </a:moveTo>
                <a:lnTo>
                  <a:pt x="6617793" y="0"/>
                </a:lnTo>
                <a:lnTo>
                  <a:pt x="6617793" y="1887001"/>
                </a:lnTo>
                <a:lnTo>
                  <a:pt x="0" y="18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6174157" y="3289578"/>
            <a:ext cx="6077460" cy="834501"/>
          </a:xfrm>
          <a:custGeom>
            <a:avLst/>
            <a:gdLst/>
            <a:ahLst/>
            <a:cxnLst/>
            <a:rect l="l" t="t" r="r" b="b"/>
            <a:pathLst>
              <a:path w="6077460" h="834501">
                <a:moveTo>
                  <a:pt x="0" y="0"/>
                </a:moveTo>
                <a:lnTo>
                  <a:pt x="6077460" y="0"/>
                </a:lnTo>
                <a:lnTo>
                  <a:pt x="6077460" y="834501"/>
                </a:lnTo>
                <a:lnTo>
                  <a:pt x="0" y="834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59" b="-1159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-3107558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Generar el servicio CRUD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1553" y="1773199"/>
            <a:ext cx="16624895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 debe generar un archivo de servicio llamado crud.service.ts dentro de la carpeta service con el siguiente comando: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52601"/>
            <a:ext cx="16624895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Este archivo contendrá los métodos para interactuar con el backend a través de HTTP.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993373" y="-5458262"/>
            <a:ext cx="10196686" cy="10196686"/>
          </a:xfrm>
          <a:custGeom>
            <a:avLst/>
            <a:gdLst/>
            <a:ahLst/>
            <a:cxnLst/>
            <a:rect l="l" t="t" r="r" b="b"/>
            <a:pathLst>
              <a:path w="10196686" h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1028700" y="4222890"/>
            <a:ext cx="5964887" cy="5047212"/>
          </a:xfrm>
          <a:custGeom>
            <a:avLst/>
            <a:gdLst/>
            <a:ahLst/>
            <a:cxnLst/>
            <a:rect l="l" t="t" r="r" b="b"/>
            <a:pathLst>
              <a:path w="5964887" h="5047212">
                <a:moveTo>
                  <a:pt x="0" y="0"/>
                </a:moveTo>
                <a:lnTo>
                  <a:pt x="5964887" y="0"/>
                </a:lnTo>
                <a:lnTo>
                  <a:pt x="5964887" y="5047212"/>
                </a:lnTo>
                <a:lnTo>
                  <a:pt x="0" y="5047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AutoShape 4"/>
          <p:cNvSpPr/>
          <p:nvPr/>
        </p:nvSpPr>
        <p:spPr>
          <a:xfrm flipV="1">
            <a:off x="5901883" y="4738423"/>
            <a:ext cx="2709033" cy="1289214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5" name="AutoShape 5"/>
          <p:cNvSpPr/>
          <p:nvPr/>
        </p:nvSpPr>
        <p:spPr>
          <a:xfrm flipV="1">
            <a:off x="5213015" y="6027637"/>
            <a:ext cx="4244446" cy="87256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6192738" y="6900203"/>
            <a:ext cx="4550610" cy="382704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>
            <a:off x="5733493" y="7711536"/>
            <a:ext cx="5224169" cy="41863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5901883" y="8130166"/>
            <a:ext cx="4620119" cy="998769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Freeform 9"/>
          <p:cNvSpPr/>
          <p:nvPr/>
        </p:nvSpPr>
        <p:spPr>
          <a:xfrm>
            <a:off x="6050140" y="2989666"/>
            <a:ext cx="5121553" cy="728399"/>
          </a:xfrm>
          <a:custGeom>
            <a:avLst/>
            <a:gdLst/>
            <a:ahLst/>
            <a:cxnLst/>
            <a:rect l="l" t="t" r="r" b="b"/>
            <a:pathLst>
              <a:path w="5121553" h="728399">
                <a:moveTo>
                  <a:pt x="0" y="0"/>
                </a:moveTo>
                <a:lnTo>
                  <a:pt x="5121553" y="0"/>
                </a:lnTo>
                <a:lnTo>
                  <a:pt x="5121553" y="728399"/>
                </a:lnTo>
                <a:lnTo>
                  <a:pt x="0" y="728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0" name="TextBox 10"/>
          <p:cNvSpPr txBox="1"/>
          <p:nvPr/>
        </p:nvSpPr>
        <p:spPr>
          <a:xfrm>
            <a:off x="214314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Crear clase modelo para representar datos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1553" y="1562080"/>
            <a:ext cx="16624895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debe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generar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una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clase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que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represente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la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estructura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de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los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datos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que se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gestionarán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. En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este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caso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, se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creará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una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clase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33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llamada</a:t>
            </a:r>
            <a:r>
              <a:rPr lang="en-US" sz="33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Home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10916" y="4369992"/>
            <a:ext cx="6800333" cy="92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Declara una clase pública llamada Home y la exporta permite que se use en otros archivos (como servicios o componentes).</a:t>
            </a:r>
          </a:p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endParaRPr lang="en-US" sz="1700" b="1">
              <a:solidFill>
                <a:srgbClr val="CFF4FF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476692" y="5845445"/>
            <a:ext cx="2288381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Identificador único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43348" y="6721095"/>
            <a:ext cx="3594199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Nombre completo del usuario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57662" y="7949516"/>
            <a:ext cx="2229892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Correo electrónico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88877" y="8614910"/>
            <a:ext cx="3648670" cy="98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endParaRPr/>
          </a:p>
          <a:p>
            <a:pPr algn="ctr">
              <a:lnSpc>
                <a:spcPts val="2660"/>
              </a:lnSpc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Número telefónico (numérico)</a:t>
            </a:r>
          </a:p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endParaRPr lang="en-US" sz="1900" b="1">
              <a:solidFill>
                <a:srgbClr val="CFF4FF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05045"/>
            <a:ext cx="7878223" cy="5987449"/>
          </a:xfrm>
          <a:custGeom>
            <a:avLst/>
            <a:gdLst/>
            <a:ahLst/>
            <a:cxnLst/>
            <a:rect l="l" t="t" r="r" b="b"/>
            <a:pathLst>
              <a:path w="7878223" h="5987449">
                <a:moveTo>
                  <a:pt x="0" y="0"/>
                </a:moveTo>
                <a:lnTo>
                  <a:pt x="7878223" y="0"/>
                </a:lnTo>
                <a:lnTo>
                  <a:pt x="7878223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-826641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Definición de métodos en el servicio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1553" y="1562080"/>
            <a:ext cx="16624895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Dentro del archivo crud.service.ts, se implementan los métodos que permiten realizar operaciones CRUD mediante HttpClient.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4967811" y="3819933"/>
            <a:ext cx="5541318" cy="63096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3115796" y="4698200"/>
            <a:ext cx="7837270" cy="59464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 flipV="1">
            <a:off x="4967811" y="6035893"/>
            <a:ext cx="6153645" cy="14482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4967811" y="6594039"/>
            <a:ext cx="7240525" cy="24160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>
            <a:off x="4967811" y="7420681"/>
            <a:ext cx="8771342" cy="364068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6391471" y="8191827"/>
            <a:ext cx="6138336" cy="465487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AutoShape 11"/>
          <p:cNvSpPr/>
          <p:nvPr/>
        </p:nvSpPr>
        <p:spPr>
          <a:xfrm>
            <a:off x="6391471" y="8997422"/>
            <a:ext cx="4117658" cy="630468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2" name="TextBox 12"/>
          <p:cNvSpPr txBox="1"/>
          <p:nvPr/>
        </p:nvSpPr>
        <p:spPr>
          <a:xfrm>
            <a:off x="10561015" y="3602866"/>
            <a:ext cx="1747689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Importaciones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53066" y="4471316"/>
            <a:ext cx="6119974" cy="558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1627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Esto hace que el servicio esté disponible en toda la app sin necesidad de declararlo manualmente.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61015" y="5715860"/>
            <a:ext cx="5820794" cy="611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observable se usa para avisar a otros componentes cuando los datos cambien.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08336" y="6630137"/>
            <a:ext cx="4903944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Inyecta el servicio HttpClient para poder hacer las peticiones.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45408" y="7641882"/>
            <a:ext cx="2162919" cy="25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Hace una petición GET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431369" y="8486190"/>
            <a:ext cx="4990996" cy="52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Hace una petición GET para obtener un elemento por su ID.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509129" y="9457724"/>
            <a:ext cx="5115200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Hace una petición POST para enviar un nuevo objeto al backend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4405" y="2271184"/>
            <a:ext cx="5678370" cy="7609205"/>
          </a:xfrm>
          <a:custGeom>
            <a:avLst/>
            <a:gdLst/>
            <a:ahLst/>
            <a:cxnLst/>
            <a:rect l="l" t="t" r="r" b="b"/>
            <a:pathLst>
              <a:path w="5678370" h="7609205">
                <a:moveTo>
                  <a:pt x="0" y="0"/>
                </a:moveTo>
                <a:lnTo>
                  <a:pt x="5678370" y="0"/>
                </a:lnTo>
                <a:lnTo>
                  <a:pt x="5678370" y="7609206"/>
                </a:lnTo>
                <a:lnTo>
                  <a:pt x="0" y="7609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-1791056" y="265179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Probar services en componentes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4405" y="1363074"/>
            <a:ext cx="16624895" cy="56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Implementación de los services en un componente para comprobar la conexión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5120893" y="3154926"/>
            <a:ext cx="4023107" cy="27032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3991900" y="3957917"/>
            <a:ext cx="6877673" cy="61788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 flipV="1">
            <a:off x="4903449" y="4901433"/>
            <a:ext cx="6931562" cy="63075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3138528" y="5892616"/>
            <a:ext cx="7963689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>
            <a:off x="4903449" y="6234248"/>
            <a:ext cx="7704665" cy="48894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4903449" y="7176002"/>
            <a:ext cx="6532500" cy="553307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AutoShape 11"/>
          <p:cNvSpPr/>
          <p:nvPr/>
        </p:nvSpPr>
        <p:spPr>
          <a:xfrm>
            <a:off x="4311314" y="8701671"/>
            <a:ext cx="6790903" cy="21883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2" name="TextBox 12"/>
          <p:cNvSpPr txBox="1"/>
          <p:nvPr/>
        </p:nvSpPr>
        <p:spPr>
          <a:xfrm>
            <a:off x="9144000" y="2974276"/>
            <a:ext cx="1810494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Importaciones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54494" y="3768933"/>
            <a:ext cx="2714179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el componente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09226" y="4775076"/>
            <a:ext cx="5546747" cy="52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Implementa la interfaz OnInit  para poder usar un ngOnInit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102217" y="5738001"/>
            <a:ext cx="5584180" cy="280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Arreglo del objeto para mostrar los datos en la vista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608114" y="6500455"/>
            <a:ext cx="4558726" cy="57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 inyecta para acceder a los metodos del service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35949" y="7514535"/>
            <a:ext cx="5186214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Metodo para cargar la lista de (personas) al iniciar el componente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670578" y="8493055"/>
            <a:ext cx="6447458" cy="575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Método sin retorno que llama el service getAll con el parámetro que recibe el service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6815" y="1653686"/>
            <a:ext cx="10493090" cy="4193541"/>
          </a:xfrm>
          <a:custGeom>
            <a:avLst/>
            <a:gdLst/>
            <a:ahLst/>
            <a:cxnLst/>
            <a:rect l="l" t="t" r="r" b="b"/>
            <a:pathLst>
              <a:path w="10493090" h="4193541">
                <a:moveTo>
                  <a:pt x="0" y="0"/>
                </a:moveTo>
                <a:lnTo>
                  <a:pt x="10493090" y="0"/>
                </a:lnTo>
                <a:lnTo>
                  <a:pt x="10493090" y="4193541"/>
                </a:lnTo>
                <a:lnTo>
                  <a:pt x="0" y="4193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Freeform 3"/>
          <p:cNvSpPr/>
          <p:nvPr/>
        </p:nvSpPr>
        <p:spPr>
          <a:xfrm>
            <a:off x="636815" y="6428938"/>
            <a:ext cx="10493090" cy="2614879"/>
          </a:xfrm>
          <a:custGeom>
            <a:avLst/>
            <a:gdLst/>
            <a:ahLst/>
            <a:cxnLst/>
            <a:rect l="l" t="t" r="r" b="b"/>
            <a:pathLst>
              <a:path w="10493090" h="2614879">
                <a:moveTo>
                  <a:pt x="0" y="0"/>
                </a:moveTo>
                <a:lnTo>
                  <a:pt x="10493090" y="0"/>
                </a:lnTo>
                <a:lnTo>
                  <a:pt x="10493090" y="2614878"/>
                </a:lnTo>
                <a:lnTo>
                  <a:pt x="0" y="2614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4604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4" name="TextBox 4"/>
          <p:cNvSpPr txBox="1"/>
          <p:nvPr/>
        </p:nvSpPr>
        <p:spPr>
          <a:xfrm>
            <a:off x="-5036388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Base de datos </a:t>
            </a:r>
          </a:p>
        </p:txBody>
      </p:sp>
      <p:sp>
        <p:nvSpPr>
          <p:cNvPr id="5" name="AutoShape 5"/>
          <p:cNvSpPr/>
          <p:nvPr/>
        </p:nvSpPr>
        <p:spPr>
          <a:xfrm>
            <a:off x="8616124" y="1854356"/>
            <a:ext cx="3810526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>
            <a:off x="6768180" y="2895687"/>
            <a:ext cx="6404571" cy="11291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>
            <a:off x="5519058" y="4738423"/>
            <a:ext cx="6429203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 flipV="1">
            <a:off x="10922962" y="7864617"/>
            <a:ext cx="2755021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TextBox 9"/>
          <p:cNvSpPr txBox="1"/>
          <p:nvPr/>
        </p:nvSpPr>
        <p:spPr>
          <a:xfrm>
            <a:off x="12426650" y="1569884"/>
            <a:ext cx="4231534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 una nueva base de datos llamada PonenciaCRUD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2751" y="2867112"/>
            <a:ext cx="4812512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Selecciona la base de datos PonenciaCRUD para trabajar con ella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65113" y="4592063"/>
            <a:ext cx="5194187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Muestra todas las tablas que existen dentro de la base de datos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349803" y="7580145"/>
            <a:ext cx="3618641" cy="540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Consulta y muestra todos los registros de la tabla persona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268702" y="1938605"/>
            <a:ext cx="3409964" cy="6747200"/>
            <a:chOff x="0" y="0"/>
            <a:chExt cx="2620010" cy="5184140"/>
          </a:xfrm>
        </p:grpSpPr>
        <p:sp>
          <p:nvSpPr>
            <p:cNvPr id="3" name="Freeform 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4" name="Freeform 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0647" r="-18014" b="-12536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5" name="Freeform 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6" name="Freeform 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7510119" y="1947819"/>
            <a:ext cx="3405307" cy="6737985"/>
            <a:chOff x="0" y="0"/>
            <a:chExt cx="2620010" cy="5184140"/>
          </a:xfrm>
        </p:grpSpPr>
        <p:sp>
          <p:nvSpPr>
            <p:cNvPr id="13" name="Freeform 1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7472" r="-15210" b="-3404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  <p:txBody>
            <a:bodyPr/>
            <a:lstStyle/>
            <a:p>
              <a:endParaRPr lang="es-CO"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3746878" y="1947819"/>
            <a:ext cx="3405307" cy="6737985"/>
            <a:chOff x="0" y="0"/>
            <a:chExt cx="2620010" cy="5184140"/>
          </a:xfrm>
        </p:grpSpPr>
        <p:sp>
          <p:nvSpPr>
            <p:cNvPr id="23" name="Freeform 23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-7392" r="-13566" b="-3217"/>
              </a:stretch>
            </a:blipFill>
          </p:spPr>
          <p:txBody>
            <a:bodyPr/>
            <a:lstStyle/>
            <a:p>
              <a:endParaRPr lang="es-CO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  <p:txBody>
            <a:bodyPr/>
            <a:lstStyle/>
            <a:p>
              <a:endParaRPr lang="es-CO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-1955999" y="556034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Proyecto en funcionamiento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078111" y="9077650"/>
            <a:ext cx="1791146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Vista principal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93804" y="9077650"/>
            <a:ext cx="4021634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Vista de editar persona ya creada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746878" y="9077650"/>
            <a:ext cx="3877270" cy="32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vista creacion de nueva persona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631327" y="597505"/>
            <a:ext cx="9077445" cy="907744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700" y="504156"/>
            <a:ext cx="8437330" cy="2438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25"/>
              </a:lnSpc>
            </a:pPr>
            <a:r>
              <a:rPr lang="en-US" sz="8020" b="1">
                <a:solidFill>
                  <a:srgbClr val="56AE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REQUISITOS</a:t>
            </a:r>
          </a:p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endParaRPr lang="en-US" sz="8020" b="1">
              <a:solidFill>
                <a:srgbClr val="56AE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925319" y="2112308"/>
            <a:ext cx="13610721" cy="6952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Backend funcional.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Backend conectado a una base de datos 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Endpoints REST expuestos ("/api").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CORS habilitado para aceptar peticiones desde Ionic.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Servidor corriendo localmente o desplegado.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Proyecto Ionic funcional creado con Angular.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Servicio (ApiService) creado para consumir el backend con rutas correctas.</a:t>
            </a:r>
          </a:p>
          <a:p>
            <a:pPr marL="778011" lvl="1" indent="-389005" algn="just">
              <a:lnSpc>
                <a:spcPts val="4972"/>
              </a:lnSpc>
              <a:buAutoNum type="arabicPeriod"/>
            </a:pPr>
            <a:r>
              <a:rPr lang="en-US" sz="3603" b="1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El backend debe estar corriendo antes de hacer las peticiones.</a:t>
            </a:r>
          </a:p>
          <a:p>
            <a:pPr algn="l">
              <a:lnSpc>
                <a:spcPts val="5524"/>
              </a:lnSpc>
            </a:pPr>
            <a:endParaRPr lang="en-US" sz="3603" b="1">
              <a:solidFill>
                <a:srgbClr val="FFFFFF"/>
              </a:solidFill>
              <a:latin typeface="Open Sans 1 Bold"/>
              <a:ea typeface="Open Sans 1 Bold"/>
              <a:cs typeface="Open Sans 1 Bold"/>
              <a:sym typeface="Open Sans 1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47780"/>
            <a:ext cx="3282672" cy="6459985"/>
          </a:xfrm>
          <a:custGeom>
            <a:avLst/>
            <a:gdLst/>
            <a:ahLst/>
            <a:cxnLst/>
            <a:rect l="l" t="t" r="r" b="b"/>
            <a:pathLst>
              <a:path w="3282672" h="6459985">
                <a:moveTo>
                  <a:pt x="0" y="0"/>
                </a:moveTo>
                <a:lnTo>
                  <a:pt x="3282672" y="0"/>
                </a:lnTo>
                <a:lnTo>
                  <a:pt x="3282672" y="6459985"/>
                </a:lnTo>
                <a:lnTo>
                  <a:pt x="0" y="6459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11730" b="-1978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028645" y="867633"/>
            <a:ext cx="10858555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Estructura del backend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24592" y="2082403"/>
            <a:ext cx="13604078" cy="9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0"/>
              </a:lnSpc>
              <a:spcBef>
                <a:spcPct val="0"/>
              </a:spcBef>
            </a:pP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Estructura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organización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de un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proyecto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backend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desarrollado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con Spring Boot,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donde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se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aplican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buenas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prácticas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como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la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separación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en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2579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capas</a:t>
            </a:r>
            <a:r>
              <a:rPr lang="en-US" sz="257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: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2877865" y="4191850"/>
            <a:ext cx="2836115" cy="95165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2651760" y="5277802"/>
            <a:ext cx="3632840" cy="48918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>
            <a:off x="2877865" y="6210329"/>
            <a:ext cx="6670243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2877865" y="6677772"/>
            <a:ext cx="6058306" cy="135276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>
            <a:off x="2651760" y="7273746"/>
            <a:ext cx="4774871" cy="1984554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TextBox 10"/>
          <p:cNvSpPr txBox="1"/>
          <p:nvPr/>
        </p:nvSpPr>
        <p:spPr>
          <a:xfrm>
            <a:off x="5713979" y="4028973"/>
            <a:ext cx="3924321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Gestiona las solicitudes del cliente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84600" y="5114925"/>
            <a:ext cx="2319260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las entidades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38300" y="6047452"/>
            <a:ext cx="4163207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Maneja el acceso a datos usando JPA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36171" y="7867661"/>
            <a:ext cx="2449386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Implementa la logica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41443" y="9095423"/>
            <a:ext cx="6687227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Contiene configuraciones y archivos estaticos del proyecto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6586" y="5422920"/>
            <a:ext cx="13115466" cy="2319977"/>
          </a:xfrm>
          <a:custGeom>
            <a:avLst/>
            <a:gdLst/>
            <a:ahLst/>
            <a:cxnLst/>
            <a:rect l="l" t="t" r="r" b="b"/>
            <a:pathLst>
              <a:path w="13115466" h="2319977">
                <a:moveTo>
                  <a:pt x="0" y="0"/>
                </a:moveTo>
                <a:lnTo>
                  <a:pt x="13115466" y="0"/>
                </a:lnTo>
                <a:lnTo>
                  <a:pt x="13115466" y="2319977"/>
                </a:lnTo>
                <a:lnTo>
                  <a:pt x="0" y="2319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0" t="-332667" r="-760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1589506" y="159706"/>
            <a:ext cx="6234625" cy="15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Controller 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508872" y="4577574"/>
            <a:ext cx="453020" cy="169069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5" name="AutoShape 5"/>
          <p:cNvSpPr/>
          <p:nvPr/>
        </p:nvSpPr>
        <p:spPr>
          <a:xfrm flipV="1">
            <a:off x="6571041" y="4220106"/>
            <a:ext cx="5145917" cy="2345468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>
            <a:off x="9522377" y="7069246"/>
            <a:ext cx="1077162" cy="107716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TextBox 7"/>
          <p:cNvSpPr txBox="1"/>
          <p:nvPr/>
        </p:nvSpPr>
        <p:spPr>
          <a:xfrm>
            <a:off x="1028700" y="2099776"/>
            <a:ext cx="16031238" cy="104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Permite que una aplicacion angular en el localhost:8100 se comunique con el backend a traves de la ruta /api , haciendo peticiones HTTP(get,post,delete,etc...)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56811" y="4175549"/>
            <a:ext cx="4667320" cy="297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Marca la clase como un controlador REST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08906" y="3726908"/>
            <a:ext cx="6185361" cy="611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una ruta base común para todos los endpoints en esta clase.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61891" y="8359903"/>
            <a:ext cx="8407472" cy="57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30"/>
              </a:lnSpc>
              <a:spcBef>
                <a:spcPct val="0"/>
              </a:spcBef>
            </a:pPr>
            <a:r>
              <a:rPr lang="en-US" sz="1664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Permite solicitudes CORS (Cross-Origin Resource Sharing) desde el frontend que se ejecuta en http://localhost:8100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6150721">
            <a:off x="6168670" y="4497517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2" y="0"/>
                </a:lnTo>
                <a:lnTo>
                  <a:pt x="13544802" y="1127911"/>
                </a:lnTo>
                <a:lnTo>
                  <a:pt x="0" y="1127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8" name="Freeform 8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717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4" name="Freeform 14"/>
          <p:cNvSpPr/>
          <p:nvPr/>
        </p:nvSpPr>
        <p:spPr>
          <a:xfrm>
            <a:off x="383491" y="5143500"/>
            <a:ext cx="11282344" cy="2430414"/>
          </a:xfrm>
          <a:custGeom>
            <a:avLst/>
            <a:gdLst/>
            <a:ahLst/>
            <a:cxnLst/>
            <a:rect l="l" t="t" r="r" b="b"/>
            <a:pathLst>
              <a:path w="11282344" h="2430414">
                <a:moveTo>
                  <a:pt x="0" y="0"/>
                </a:moveTo>
                <a:lnTo>
                  <a:pt x="11282344" y="0"/>
                </a:lnTo>
                <a:lnTo>
                  <a:pt x="11282344" y="2430414"/>
                </a:lnTo>
                <a:lnTo>
                  <a:pt x="0" y="2430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3824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5" name="TextBox 15"/>
          <p:cNvSpPr txBox="1"/>
          <p:nvPr/>
        </p:nvSpPr>
        <p:spPr>
          <a:xfrm>
            <a:off x="383491" y="385434"/>
            <a:ext cx="12853334" cy="156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880"/>
              </a:lnSpc>
              <a:spcBef>
                <a:spcPct val="0"/>
              </a:spcBef>
            </a:pPr>
            <a:r>
              <a:rPr lang="en-US" sz="92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Aplication.properties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3491" y="2545297"/>
            <a:ext cx="11282344" cy="1144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Sirve para definir propiedades de configuracion del proyecto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8383027" y="5602190"/>
            <a:ext cx="4852263" cy="756517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8" name="TextBox 18"/>
          <p:cNvSpPr txBox="1"/>
          <p:nvPr/>
        </p:nvSpPr>
        <p:spPr>
          <a:xfrm>
            <a:off x="13071000" y="5451732"/>
            <a:ext cx="4744892" cy="32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"/>
              </a:lnSpc>
              <a:spcBef>
                <a:spcPct val="0"/>
              </a:spcBef>
            </a:pPr>
            <a:r>
              <a:rPr lang="en-US" sz="1957" b="1">
                <a:solidFill>
                  <a:srgbClr val="CFF4FF"/>
                </a:solidFill>
                <a:latin typeface="DM Sans Bold"/>
                <a:ea typeface="DM Sans Bold"/>
                <a:cs typeface="DM Sans Bold"/>
                <a:sym typeface="DM Sans Bold"/>
              </a:rPr>
              <a:t> URL de conexión a la base de datos </a:t>
            </a:r>
          </a:p>
        </p:txBody>
      </p:sp>
      <p:sp>
        <p:nvSpPr>
          <p:cNvPr id="19" name="AutoShape 19"/>
          <p:cNvSpPr/>
          <p:nvPr/>
        </p:nvSpPr>
        <p:spPr>
          <a:xfrm>
            <a:off x="5474762" y="6686063"/>
            <a:ext cx="8062859" cy="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0" name="TextBox 20"/>
          <p:cNvSpPr txBox="1"/>
          <p:nvPr/>
        </p:nvSpPr>
        <p:spPr>
          <a:xfrm>
            <a:off x="13236825" y="6370720"/>
            <a:ext cx="3318799" cy="669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"/>
              </a:lnSpc>
              <a:spcBef>
                <a:spcPct val="0"/>
              </a:spcBef>
            </a:pPr>
            <a:r>
              <a:rPr lang="en-US" sz="195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Usuario con el que se conecta a la base de datos.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5474762" y="3811556"/>
            <a:ext cx="6014449" cy="233926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2" name="TextBox 22"/>
          <p:cNvSpPr txBox="1"/>
          <p:nvPr/>
        </p:nvSpPr>
        <p:spPr>
          <a:xfrm>
            <a:off x="11456435" y="3633906"/>
            <a:ext cx="4477185" cy="32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"/>
              </a:lnSpc>
              <a:spcBef>
                <a:spcPct val="0"/>
              </a:spcBef>
            </a:pPr>
            <a:r>
              <a:rPr lang="en-US" sz="195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Define el nombre de la aplicación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431065" y="6927885"/>
            <a:ext cx="7392024" cy="970847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4" name="AutoShape 24"/>
          <p:cNvSpPr/>
          <p:nvPr/>
        </p:nvSpPr>
        <p:spPr>
          <a:xfrm>
            <a:off x="5474762" y="7219463"/>
            <a:ext cx="4693461" cy="195938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25" name="TextBox 25"/>
          <p:cNvSpPr txBox="1"/>
          <p:nvPr/>
        </p:nvSpPr>
        <p:spPr>
          <a:xfrm>
            <a:off x="11737958" y="7545339"/>
            <a:ext cx="2842771" cy="669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"/>
              </a:lnSpc>
              <a:spcBef>
                <a:spcPct val="0"/>
              </a:spcBef>
            </a:pPr>
            <a:r>
              <a:rPr lang="en-US" sz="195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Contraseña del usuario de la base de datos.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168223" y="8929335"/>
            <a:ext cx="5500022" cy="66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1"/>
              </a:lnSpc>
              <a:spcBef>
                <a:spcPct val="0"/>
              </a:spcBef>
            </a:pPr>
            <a:r>
              <a:rPr lang="en-US" sz="1957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Indica a Hibernate qué hacer con las tablas de la base de datos al iniciar la aplicación.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244671"/>
            <a:ext cx="2892798" cy="6638324"/>
          </a:xfrm>
          <a:custGeom>
            <a:avLst/>
            <a:gdLst/>
            <a:ahLst/>
            <a:cxnLst/>
            <a:rect l="l" t="t" r="r" b="b"/>
            <a:pathLst>
              <a:path w="2892798" h="6638324">
                <a:moveTo>
                  <a:pt x="0" y="0"/>
                </a:moveTo>
                <a:lnTo>
                  <a:pt x="2892798" y="0"/>
                </a:lnTo>
                <a:lnTo>
                  <a:pt x="2892798" y="6638324"/>
                </a:lnTo>
                <a:lnTo>
                  <a:pt x="0" y="66383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491430" y="464185"/>
            <a:ext cx="11784304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Estructura del frontend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1430" y="1645239"/>
            <a:ext cx="16099309" cy="908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10"/>
              </a:lnSpc>
              <a:spcBef>
                <a:spcPct val="0"/>
              </a:spcBef>
            </a:pPr>
            <a:r>
              <a:rPr lang="en-US" sz="257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La aplicación está estructurada siguiendo las buenas prácticas de desarrollo con Ionic Angular . Se organiza en módulos funcionales, lo que permite una separación clara de responsabilidades.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828540" y="3385006"/>
            <a:ext cx="3786967" cy="132453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2207398" y="4150286"/>
            <a:ext cx="2610317" cy="993214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>
            <a:off x="3200257" y="6582883"/>
            <a:ext cx="9609023" cy="374251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 flipV="1">
            <a:off x="3478472" y="4142902"/>
            <a:ext cx="6477654" cy="173568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 flipV="1">
            <a:off x="3237314" y="4887275"/>
            <a:ext cx="7826761" cy="1249948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 flipV="1">
            <a:off x="3237314" y="5878584"/>
            <a:ext cx="8685476" cy="50701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AutoShape 11"/>
          <p:cNvSpPr/>
          <p:nvPr/>
        </p:nvSpPr>
        <p:spPr>
          <a:xfrm>
            <a:off x="2207398" y="6957134"/>
            <a:ext cx="12132074" cy="1117780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2" name="AutoShape 12"/>
          <p:cNvSpPr/>
          <p:nvPr/>
        </p:nvSpPr>
        <p:spPr>
          <a:xfrm>
            <a:off x="2207398" y="7328211"/>
            <a:ext cx="10068336" cy="150565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3" name="AutoShape 13"/>
          <p:cNvSpPr/>
          <p:nvPr/>
        </p:nvSpPr>
        <p:spPr>
          <a:xfrm>
            <a:off x="2933654" y="8295444"/>
            <a:ext cx="6210346" cy="971111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4" name="AutoShape 14"/>
          <p:cNvSpPr/>
          <p:nvPr/>
        </p:nvSpPr>
        <p:spPr>
          <a:xfrm>
            <a:off x="2630434" y="8505260"/>
            <a:ext cx="3977011" cy="110342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5" name="AutoShape 15"/>
          <p:cNvSpPr/>
          <p:nvPr/>
        </p:nvSpPr>
        <p:spPr>
          <a:xfrm>
            <a:off x="2630434" y="8955136"/>
            <a:ext cx="2000043" cy="1027283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5615507" y="3126569"/>
            <a:ext cx="5750177" cy="48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Carpeta principal donde vive toda la lógica de tu aplicación Ionic Angular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17715" y="3891849"/>
            <a:ext cx="4952822" cy="48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Este módulo maneja todo lo relacionado con los clientes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997862" y="3955435"/>
            <a:ext cx="4198888" cy="264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Formulario para crear o editar un cliente.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183280" y="4724405"/>
            <a:ext cx="3652242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Plantilla visual del componente.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922790" y="5715714"/>
            <a:ext cx="2643485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Estilos del componente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2809280" y="6810774"/>
            <a:ext cx="5026968" cy="264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Componente principal para ver la lista de clientes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196749" y="7875019"/>
            <a:ext cx="3947871" cy="52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representan vistas independientes dentro de la navegación de la aplicación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75734" y="8690999"/>
            <a:ext cx="5543104" cy="25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Se guardan servicios para la comunicación con el backend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144000" y="9123688"/>
            <a:ext cx="4884546" cy="25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</a:t>
            </a:r>
            <a:r>
              <a:rPr lang="en-US" sz="15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estructura</a:t>
            </a:r>
            <a:r>
              <a:rPr lang="en-US" sz="15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base </a:t>
            </a:r>
            <a:r>
              <a:rPr lang="en-US" sz="15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como</a:t>
            </a:r>
            <a:r>
              <a:rPr lang="en-US" sz="15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</a:t>
            </a:r>
            <a:r>
              <a:rPr lang="en-US" sz="1500" b="1" dirty="0" err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navegación</a:t>
            </a:r>
            <a:r>
              <a:rPr lang="en-US" sz="1500" b="1" dirty="0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 y layout.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630477" y="9875375"/>
            <a:ext cx="3418688" cy="24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Configuración para desarrollo local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607445" y="9465815"/>
            <a:ext cx="4062313" cy="25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el enrutamiento entre vistas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021151" y="6585401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3" name="AutoShape 3"/>
          <p:cNvSpPr/>
          <p:nvPr/>
        </p:nvSpPr>
        <p:spPr>
          <a:xfrm>
            <a:off x="5021151" y="9130445"/>
            <a:ext cx="8735422" cy="0"/>
          </a:xfrm>
          <a:prstGeom prst="line">
            <a:avLst/>
          </a:prstGeom>
          <a:ln w="47625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/>
          </a:p>
        </p:txBody>
      </p:sp>
      <p:sp>
        <p:nvSpPr>
          <p:cNvPr id="4" name="Freeform 4"/>
          <p:cNvSpPr/>
          <p:nvPr/>
        </p:nvSpPr>
        <p:spPr>
          <a:xfrm>
            <a:off x="919277" y="3717642"/>
            <a:ext cx="7346778" cy="5147942"/>
          </a:xfrm>
          <a:custGeom>
            <a:avLst/>
            <a:gdLst/>
            <a:ahLst/>
            <a:cxnLst/>
            <a:rect l="l" t="t" r="r" b="b"/>
            <a:pathLst>
              <a:path w="7346778" h="5147942">
                <a:moveTo>
                  <a:pt x="0" y="0"/>
                </a:moveTo>
                <a:lnTo>
                  <a:pt x="7346778" y="0"/>
                </a:lnTo>
                <a:lnTo>
                  <a:pt x="7346778" y="5147942"/>
                </a:lnTo>
                <a:lnTo>
                  <a:pt x="0" y="5147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5838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5" name="TextBox 5"/>
          <p:cNvSpPr txBox="1"/>
          <p:nvPr/>
        </p:nvSpPr>
        <p:spPr>
          <a:xfrm>
            <a:off x="290855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Configuración de entorno: URL del backend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9277" y="1745778"/>
            <a:ext cx="14175588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Establecer la URL base de las peticiones HTTP, se debe modificar el archivo environment.ts ubicado en src/environments/.</a:t>
            </a:r>
          </a:p>
        </p:txBody>
      </p:sp>
      <p:sp>
        <p:nvSpPr>
          <p:cNvPr id="7" name="AutoShape 7"/>
          <p:cNvSpPr/>
          <p:nvPr/>
        </p:nvSpPr>
        <p:spPr>
          <a:xfrm>
            <a:off x="5800166" y="6437056"/>
            <a:ext cx="3343834" cy="1810354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7369399" y="6091431"/>
            <a:ext cx="2981599" cy="826671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 flipV="1">
            <a:off x="6114129" y="5412104"/>
            <a:ext cx="4213202" cy="9813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5800166" y="6918109"/>
            <a:ext cx="3343834" cy="246795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Box 11"/>
          <p:cNvSpPr txBox="1"/>
          <p:nvPr/>
        </p:nvSpPr>
        <p:spPr>
          <a:xfrm>
            <a:off x="10327331" y="5249234"/>
            <a:ext cx="4592687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Indica que no estás en modo producción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350998" y="6755232"/>
            <a:ext cx="5157192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la dirección base del servidor backend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44000" y="8084540"/>
            <a:ext cx="6808887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Especifica el puerto en el que se está ejecutando el backend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44000" y="9223192"/>
            <a:ext cx="5886748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una ruta base para las peticiones al backend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6710466" y="4226583"/>
            <a:ext cx="3249415" cy="89787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6" name="TextBox 16"/>
          <p:cNvSpPr txBox="1"/>
          <p:nvPr/>
        </p:nvSpPr>
        <p:spPr>
          <a:xfrm>
            <a:off x="9959882" y="4063713"/>
            <a:ext cx="5700712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Declara y exporta un objeto llamado environment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418115"/>
            <a:ext cx="10826706" cy="4246794"/>
          </a:xfrm>
          <a:custGeom>
            <a:avLst/>
            <a:gdLst/>
            <a:ahLst/>
            <a:cxnLst/>
            <a:rect l="l" t="t" r="r" b="b"/>
            <a:pathLst>
              <a:path w="10826706" h="4246794">
                <a:moveTo>
                  <a:pt x="0" y="0"/>
                </a:moveTo>
                <a:lnTo>
                  <a:pt x="10826706" y="0"/>
                </a:lnTo>
                <a:lnTo>
                  <a:pt x="10826706" y="4246794"/>
                </a:lnTo>
                <a:lnTo>
                  <a:pt x="0" y="4246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383" b="-49023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-704176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Registro del cliente HTTP en main.ts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669237"/>
            <a:ext cx="15400241" cy="1144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Es necesario registrar el proveedor HttpClient para habilitar el uso de servicios HTTP. Esto se realiza en el archivo main.ts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7858116" y="3601003"/>
            <a:ext cx="5396170" cy="120206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6" name="AutoShape 6"/>
          <p:cNvSpPr/>
          <p:nvPr/>
        </p:nvSpPr>
        <p:spPr>
          <a:xfrm flipV="1">
            <a:off x="5070168" y="4611372"/>
            <a:ext cx="7801413" cy="1177912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7" name="AutoShape 7"/>
          <p:cNvSpPr/>
          <p:nvPr/>
        </p:nvSpPr>
        <p:spPr>
          <a:xfrm flipV="1">
            <a:off x="3211020" y="5789284"/>
            <a:ext cx="9053491" cy="250286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8" name="AutoShape 8"/>
          <p:cNvSpPr/>
          <p:nvPr/>
        </p:nvSpPr>
        <p:spPr>
          <a:xfrm>
            <a:off x="4309986" y="6516958"/>
            <a:ext cx="9665304" cy="549001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9" name="AutoShape 9"/>
          <p:cNvSpPr/>
          <p:nvPr/>
        </p:nvSpPr>
        <p:spPr>
          <a:xfrm>
            <a:off x="7862505" y="6935359"/>
            <a:ext cx="5492505" cy="177159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0" name="AutoShape 10"/>
          <p:cNvSpPr/>
          <p:nvPr/>
        </p:nvSpPr>
        <p:spPr>
          <a:xfrm>
            <a:off x="4104632" y="7065959"/>
            <a:ext cx="4200288" cy="1966725"/>
          </a:xfrm>
          <a:prstGeom prst="line">
            <a:avLst/>
          </a:prstGeom>
          <a:ln w="38100" cap="flat">
            <a:solidFill>
              <a:srgbClr val="FFFFFF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s-CO"/>
          </a:p>
        </p:txBody>
      </p:sp>
      <p:sp>
        <p:nvSpPr>
          <p:cNvPr id="11" name="TextBox 11"/>
          <p:cNvSpPr txBox="1"/>
          <p:nvPr/>
        </p:nvSpPr>
        <p:spPr>
          <a:xfrm>
            <a:off x="13407367" y="3389540"/>
            <a:ext cx="2929533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Importaciones necesarias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72115" y="4292910"/>
            <a:ext cx="4800037" cy="1092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Inicia la aplicación Angular usando AppComponent como componente raíz.</a:t>
            </a:r>
          </a:p>
          <a:p>
            <a:pPr algn="ctr">
              <a:lnSpc>
                <a:spcPts val="2240"/>
              </a:lnSpc>
            </a:pPr>
            <a:endParaRPr lang="en-US" sz="1600" b="1">
              <a:solidFill>
                <a:srgbClr val="CFF4FF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  <a:p>
            <a:pPr marL="0" lvl="0" indent="0" algn="ctr">
              <a:lnSpc>
                <a:spcPts val="2240"/>
              </a:lnSpc>
              <a:spcBef>
                <a:spcPct val="0"/>
              </a:spcBef>
            </a:pPr>
            <a:endParaRPr lang="en-US" sz="1600" b="1">
              <a:solidFill>
                <a:srgbClr val="CFF4FF"/>
              </a:solidFill>
              <a:latin typeface="Open Sans 2 Bold"/>
              <a:ea typeface="Open Sans 2 Bold"/>
              <a:cs typeface="Open Sans 2 Bold"/>
              <a:sym typeface="Open Sans 2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020038" y="5515710"/>
            <a:ext cx="4966767" cy="52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00"/>
              </a:lnSpc>
              <a:spcBef>
                <a:spcPct val="0"/>
              </a:spcBef>
            </a:pPr>
            <a:r>
              <a:rPr lang="en-US" sz="15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Define todos los servicios y configuraciones necesarias para que funcionen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035989" y="6903089"/>
            <a:ext cx="3672289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Activa Ionic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355010" y="8544085"/>
            <a:ext cx="3700462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Configura las rutas con precarga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99769" y="9134496"/>
            <a:ext cx="2847975" cy="29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18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Habilita peticiones HTTP.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5416" y="5621414"/>
            <a:ext cx="9077463" cy="850537"/>
          </a:xfrm>
          <a:custGeom>
            <a:avLst/>
            <a:gdLst/>
            <a:ahLst/>
            <a:cxnLst/>
            <a:rect l="l" t="t" r="r" b="b"/>
            <a:pathLst>
              <a:path w="9077463" h="850537">
                <a:moveTo>
                  <a:pt x="0" y="0"/>
                </a:moveTo>
                <a:lnTo>
                  <a:pt x="9077463" y="0"/>
                </a:lnTo>
                <a:lnTo>
                  <a:pt x="9077463" y="850536"/>
                </a:lnTo>
                <a:lnTo>
                  <a:pt x="0" y="850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76382"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3" name="TextBox 3"/>
          <p:cNvSpPr txBox="1"/>
          <p:nvPr/>
        </p:nvSpPr>
        <p:spPr>
          <a:xfrm>
            <a:off x="7431507" y="2346532"/>
            <a:ext cx="2745282" cy="628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85"/>
              </a:lnSpc>
              <a:spcBef>
                <a:spcPct val="0"/>
              </a:spcBef>
            </a:pPr>
            <a:r>
              <a:rPr lang="en-US" sz="3757" b="1">
                <a:solidFill>
                  <a:srgbClr val="051D40"/>
                </a:solidFill>
                <a:latin typeface="DM Sans Bold"/>
                <a:ea typeface="DM Sans Bold"/>
                <a:cs typeface="DM Sans Bold"/>
                <a:sym typeface="DM Sans Bold"/>
              </a:rPr>
              <a:t>Enero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285886" y="464185"/>
            <a:ext cx="167932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19"/>
              </a:lnSpc>
              <a:spcBef>
                <a:spcPct val="0"/>
              </a:spcBef>
            </a:pPr>
            <a:r>
              <a:rPr lang="en-US" sz="5799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Creación de carpeta para servicios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8461" y="2220331"/>
            <a:ext cx="16624895" cy="1725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FF4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Dentro de la carpeta app/, se debe crear manualmente una subcarpeta llamada service/. En esta carpeta se alojarán los archivos relacionados con la lógica de conexión al backend.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976</Words>
  <Application>Microsoft Office PowerPoint</Application>
  <PresentationFormat>Personalizado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Open Sans 1 Bold</vt:lpstr>
      <vt:lpstr>Calibri</vt:lpstr>
      <vt:lpstr>Open Sans 2 Bold</vt:lpstr>
      <vt:lpstr>DM Sans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propuesta de proyecto de la empresa corporativo moderno azul</dc:title>
  <cp:lastModifiedBy>Jhon Sebastian Molina Fierro</cp:lastModifiedBy>
  <cp:revision>3</cp:revision>
  <dcterms:created xsi:type="dcterms:W3CDTF">2006-08-16T00:00:00Z</dcterms:created>
  <dcterms:modified xsi:type="dcterms:W3CDTF">2025-05-13T04:11:06Z</dcterms:modified>
  <dc:identifier>DAGnPls0OvA</dc:identifier>
</cp:coreProperties>
</file>