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464" r:id="rId5"/>
    <p:sldId id="2323" r:id="rId6"/>
    <p:sldId id="2429" r:id="rId7"/>
    <p:sldId id="2343" r:id="rId8"/>
    <p:sldId id="2427" r:id="rId9"/>
    <p:sldId id="2401" r:id="rId10"/>
    <p:sldId id="2468" r:id="rId11"/>
    <p:sldId id="2465" r:id="rId12"/>
    <p:sldId id="2471" r:id="rId13"/>
    <p:sldId id="2473" r:id="rId14"/>
    <p:sldId id="2472" r:id="rId15"/>
    <p:sldId id="2466" r:id="rId16"/>
    <p:sldId id="2474" r:id="rId17"/>
    <p:sldId id="2467" r:id="rId18"/>
    <p:sldId id="2475" r:id="rId19"/>
    <p:sldId id="2420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ECE1"/>
    <a:srgbClr val="002452"/>
    <a:srgbClr val="253238"/>
    <a:srgbClr val="E3E4E6"/>
    <a:srgbClr val="583F52"/>
    <a:srgbClr val="000C28"/>
    <a:srgbClr val="000820"/>
    <a:srgbClr val="001334"/>
    <a:srgbClr val="F52552"/>
    <a:srgbClr val="FF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7E55B-3EA1-4BFB-9789-35A79929866B}" v="3" dt="2022-01-01T18:28:49.049"/>
    <p1510:client id="{E9982812-8B46-4E5A-8405-D9D98755CCAE}" v="57" dt="2022-01-01T17:24:29.71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3516" autoAdjust="0"/>
  </p:normalViewPr>
  <p:slideViewPr>
    <p:cSldViewPr snapToGrid="0" snapToObjects="1">
      <p:cViewPr>
        <p:scale>
          <a:sx n="33" d="100"/>
          <a:sy n="33" d="100"/>
        </p:scale>
        <p:origin x="1349" y="96"/>
      </p:cViewPr>
      <p:guideLst>
        <p:guide orient="horz" pos="4320"/>
        <p:guide pos="76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4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1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79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404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Docker utilise des conteneurs afin de fonctionner.</a:t>
            </a:r>
          </a:p>
          <a:p>
            <a:pPr algn="just">
              <a:lnSpc>
                <a:spcPts val="4040"/>
              </a:lnSpc>
            </a:pPr>
            <a:r>
              <a:rPr lang="fr-FR" dirty="0">
                <a:solidFill>
                  <a:srgbClr val="000000"/>
                </a:solidFill>
                <a:latin typeface="Open Sans" panose="020B0606030504020204" pitchFamily="34" charset="0"/>
                <a:ea typeface="Poppins Light" charset="0"/>
                <a:cs typeface="Poppins Light" charset="0"/>
              </a:rPr>
              <a:t>Un conteneur est un regroupement d’un logiciel et de toutes ses dépendances empaquetés au même endroit. </a:t>
            </a:r>
          </a:p>
          <a:p>
            <a:pPr algn="just">
              <a:lnSpc>
                <a:spcPts val="4040"/>
              </a:lnSpc>
            </a:pPr>
            <a:r>
              <a:rPr lang="fr-FR" dirty="0">
                <a:solidFill>
                  <a:srgbClr val="000000"/>
                </a:solidFill>
                <a:latin typeface="Open Sans" panose="020B0606030504020204" pitchFamily="34" charset="0"/>
                <a:ea typeface="Poppins Light" charset="0"/>
                <a:cs typeface="Poppins Light" charset="0"/>
              </a:rPr>
              <a:t>On peut donc lancer nos applications quelque soit l’environnement d’exécution, de manière stable et rapide.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Dépendances</a:t>
            </a:r>
            <a:r>
              <a:rPr lang="en-US" dirty="0"/>
              <a:t> : </a:t>
            </a:r>
            <a:r>
              <a:rPr lang="en-US" dirty="0" err="1"/>
              <a:t>librairies</a:t>
            </a:r>
            <a:r>
              <a:rPr lang="en-US" dirty="0"/>
              <a:t>, code source, </a:t>
            </a:r>
            <a:r>
              <a:rPr lang="en-US" dirty="0" err="1"/>
              <a:t>fichiers</a:t>
            </a:r>
            <a:r>
              <a:rPr lang="en-US" dirty="0"/>
              <a:t> de configuration,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Inconvénients</a:t>
            </a:r>
            <a:r>
              <a:rPr lang="en-US" dirty="0"/>
              <a:t> :</a:t>
            </a:r>
          </a:p>
          <a:p>
            <a:r>
              <a:rPr lang="fr-FR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Il peut être difficile de gérer de façon efficiente un grand nombre de containers simultanément. </a:t>
            </a:r>
          </a:p>
          <a:p>
            <a:r>
              <a:rPr lang="fr-FR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De plus, la sécurité être un problème : Les containers sont isolés, mais partagent le même système d’exploitation. </a:t>
            </a:r>
          </a:p>
          <a:p>
            <a:r>
              <a:rPr lang="fr-FR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De fait, une attaque ou une faille de sécurité sur l’OS peut compromettre tous les containers. Pour minimiser ce risque, certaines entreprises exécutent leurs containers au sein d’une machine virtuelle.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Environnement</a:t>
            </a:r>
            <a:r>
              <a:rPr lang="en-US" dirty="0"/>
              <a:t> : </a:t>
            </a:r>
          </a:p>
          <a:p>
            <a:endParaRPr lang="en-US" dirty="0"/>
          </a:p>
          <a:p>
            <a:r>
              <a:rPr lang="en-US" dirty="0"/>
              <a:t>Docker-compose : </a:t>
            </a:r>
          </a:p>
          <a:p>
            <a:endParaRPr lang="en-US" dirty="0"/>
          </a:p>
          <a:p>
            <a:r>
              <a:rPr lang="en-US" dirty="0" err="1"/>
              <a:t>Accès</a:t>
            </a:r>
            <a:r>
              <a:rPr lang="en-US" dirty="0"/>
              <a:t> à </a:t>
            </a:r>
            <a:r>
              <a:rPr lang="en-US" dirty="0" err="1"/>
              <a:t>l’interface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Visualisation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2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6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372479" y="4043359"/>
            <a:ext cx="3665318" cy="3665318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8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r>
              <a:rPr lang="id-ID" sz="2400" b="1" i="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  <p:sldLayoutId id="2147484043" r:id="rId4"/>
    <p:sldLayoutId id="2147484045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54965" y="8766764"/>
            <a:ext cx="9398000" cy="0"/>
          </a:xfrm>
          <a:prstGeom prst="line">
            <a:avLst/>
          </a:prstGeom>
          <a:ln w="76200">
            <a:solidFill>
              <a:srgbClr val="25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271" y="4778346"/>
            <a:ext cx="78293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DevOps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489825" y="4067764"/>
            <a:ext cx="9398000" cy="0"/>
          </a:xfrm>
          <a:prstGeom prst="line">
            <a:avLst/>
          </a:prstGeom>
          <a:ln w="76200">
            <a:solidFill>
              <a:srgbClr val="25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1BD23F-49AB-CA49-A064-42DF2BB2669A}"/>
              </a:ext>
            </a:extLst>
          </p:cNvPr>
          <p:cNvSpPr txBox="1"/>
          <p:nvPr/>
        </p:nvSpPr>
        <p:spPr>
          <a:xfrm>
            <a:off x="8254101" y="7426448"/>
            <a:ext cx="78694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PILE DE MONITORING AVEC ELASTIC</a:t>
            </a:r>
          </a:p>
        </p:txBody>
      </p:sp>
    </p:spTree>
    <p:extLst>
      <p:ext uri="{BB962C8B-B14F-4D97-AF65-F5344CB8AC3E}">
        <p14:creationId xmlns:p14="http://schemas.microsoft.com/office/powerpoint/2010/main" val="396318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280035" y="841971"/>
            <a:ext cx="11817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différents services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1067414" y="3481657"/>
            <a:ext cx="2242822" cy="578882"/>
          </a:xfrm>
          <a:prstGeom prst="roundRect">
            <a:avLst/>
          </a:prstGeom>
          <a:noFill/>
          <a:ln w="38100">
            <a:solidFill>
              <a:srgbClr val="00245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002452"/>
                </a:solidFill>
                <a:latin typeface="Poppins SemiBold" charset="0"/>
                <a:ea typeface="Poppins SemiBold" charset="0"/>
                <a:cs typeface="Poppins SemiBold" charset="0"/>
              </a:rPr>
              <a:t>Kibana</a:t>
            </a:r>
          </a:p>
        </p:txBody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26" name="Espace réservé pour une image 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662176-70D2-4D8F-BD72-9706898065E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" b="6170"/>
          <a:stretch>
            <a:fillRect/>
          </a:stretch>
        </p:blipFill>
        <p:spPr>
          <a:xfrm>
            <a:off x="4248598" y="4060539"/>
            <a:ext cx="15880454" cy="9240183"/>
          </a:xfrm>
        </p:spPr>
      </p:pic>
    </p:spTree>
    <p:extLst>
      <p:ext uri="{BB962C8B-B14F-4D97-AF65-F5344CB8AC3E}">
        <p14:creationId xmlns:p14="http://schemas.microsoft.com/office/powerpoint/2010/main" val="317157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280035" y="841971"/>
            <a:ext cx="11817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différents services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1067414" y="3481657"/>
            <a:ext cx="2242822" cy="578882"/>
          </a:xfrm>
          <a:prstGeom prst="roundRect">
            <a:avLst/>
          </a:prstGeom>
          <a:noFill/>
          <a:ln w="38100">
            <a:solidFill>
              <a:srgbClr val="00245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2452"/>
                </a:solidFill>
                <a:latin typeface="Poppins SemiBold" charset="0"/>
                <a:ea typeface="Poppins SemiBold" charset="0"/>
                <a:cs typeface="Poppins SemiBold" charset="0"/>
              </a:rPr>
              <a:t>Filebeat</a:t>
            </a:r>
            <a:endParaRPr lang="en-US" sz="2800" b="1" dirty="0">
              <a:solidFill>
                <a:srgbClr val="00245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0" name="Espace réservé pour une image  7">
            <a:extLst>
              <a:ext uri="{FF2B5EF4-FFF2-40B4-BE49-F238E27FC236}">
                <a16:creationId xmlns:a16="http://schemas.microsoft.com/office/drawing/2014/main" id="{49467C49-6CAB-4B3A-B2E7-AA199FF7ECCE}"/>
              </a:ext>
            </a:extLst>
          </p:cNvPr>
          <p:cNvSpPr txBox="1">
            <a:spLocks/>
          </p:cNvSpPr>
          <p:nvPr/>
        </p:nvSpPr>
        <p:spPr>
          <a:xfrm>
            <a:off x="13017033" y="6623824"/>
            <a:ext cx="12188825" cy="7092176"/>
          </a:xfrm>
          <a:prstGeom prst="rect">
            <a:avLst/>
          </a:prstGeom>
          <a:effectLst/>
        </p:spPr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16" name="Espace réservé pour une image 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C71C3B-4C71-4A11-9C23-307DFA0854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r="4208"/>
          <a:stretch>
            <a:fillRect/>
          </a:stretch>
        </p:blipFill>
        <p:spPr>
          <a:xfrm>
            <a:off x="3476928" y="3771098"/>
            <a:ext cx="17423794" cy="10138189"/>
          </a:xfrm>
        </p:spPr>
      </p:pic>
    </p:spTree>
    <p:extLst>
      <p:ext uri="{BB962C8B-B14F-4D97-AF65-F5344CB8AC3E}">
        <p14:creationId xmlns:p14="http://schemas.microsoft.com/office/powerpoint/2010/main" val="170292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18828" y="6091448"/>
            <a:ext cx="79399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L’INTERFACE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7352" y="9041086"/>
            <a:ext cx="589456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ACCÈS À L’INTERFACE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256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7475077" y="841971"/>
            <a:ext cx="9427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Accès à l’interface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0" name="Espace réservé pour une image  7">
            <a:extLst>
              <a:ext uri="{FF2B5EF4-FFF2-40B4-BE49-F238E27FC236}">
                <a16:creationId xmlns:a16="http://schemas.microsoft.com/office/drawing/2014/main" id="{49467C49-6CAB-4B3A-B2E7-AA199FF7ECCE}"/>
              </a:ext>
            </a:extLst>
          </p:cNvPr>
          <p:cNvSpPr txBox="1">
            <a:spLocks/>
          </p:cNvSpPr>
          <p:nvPr/>
        </p:nvSpPr>
        <p:spPr>
          <a:xfrm>
            <a:off x="13017033" y="6623824"/>
            <a:ext cx="12188825" cy="7092176"/>
          </a:xfrm>
          <a:prstGeom prst="rect">
            <a:avLst/>
          </a:prstGeom>
          <a:effectLst/>
        </p:spPr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D4F75A-9BD9-4CFA-B30F-9D7FB3127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/>
          <a:stretch/>
        </p:blipFill>
        <p:spPr bwMode="auto">
          <a:xfrm>
            <a:off x="6094412" y="3826297"/>
            <a:ext cx="12188825" cy="931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0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7481" y="6091448"/>
            <a:ext cx="115627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LA VISUALISATION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17274" y="9041086"/>
            <a:ext cx="597471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ETUDES DES DONNÉES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96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7433403" y="841971"/>
            <a:ext cx="95109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Etude des données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0" name="Espace réservé pour une image  7">
            <a:extLst>
              <a:ext uri="{FF2B5EF4-FFF2-40B4-BE49-F238E27FC236}">
                <a16:creationId xmlns:a16="http://schemas.microsoft.com/office/drawing/2014/main" id="{49467C49-6CAB-4B3A-B2E7-AA199FF7ECCE}"/>
              </a:ext>
            </a:extLst>
          </p:cNvPr>
          <p:cNvSpPr txBox="1">
            <a:spLocks/>
          </p:cNvSpPr>
          <p:nvPr/>
        </p:nvSpPr>
        <p:spPr>
          <a:xfrm>
            <a:off x="13017033" y="6623824"/>
            <a:ext cx="12188825" cy="7092176"/>
          </a:xfrm>
          <a:prstGeom prst="rect">
            <a:avLst/>
          </a:prstGeom>
          <a:effectLst/>
        </p:spPr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39C0B4-CAE2-4E06-A49A-E011E6B5F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7117"/>
          <a:stretch/>
        </p:blipFill>
        <p:spPr bwMode="auto">
          <a:xfrm>
            <a:off x="3727937" y="3577811"/>
            <a:ext cx="17604887" cy="84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0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-375139"/>
            <a:ext cx="8675649" cy="14091139"/>
          </a:xfrm>
          <a:prstGeom prst="rect">
            <a:avLst/>
          </a:prstGeom>
          <a:solidFill>
            <a:srgbClr val="2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91177" y="6086109"/>
            <a:ext cx="7087384" cy="31817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640"/>
              </a:lnSpc>
            </a:pPr>
            <a:r>
              <a:rPr lang="fr-FR" dirty="0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La découverte de </a:t>
            </a:r>
            <a:r>
              <a:rPr lang="fr-FR" dirty="0" err="1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ElasticSearch</a:t>
            </a:r>
            <a:r>
              <a:rPr lang="fr-FR" dirty="0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 et de ses modules </a:t>
            </a:r>
            <a:r>
              <a:rPr lang="fr-FR" dirty="0" err="1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Kibana</a:t>
            </a:r>
            <a:r>
              <a:rPr lang="fr-FR" dirty="0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 et </a:t>
            </a:r>
            <a:r>
              <a:rPr lang="fr-FR" dirty="0" err="1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Filebeat</a:t>
            </a:r>
            <a:r>
              <a:rPr lang="fr-FR" dirty="0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 est un véritable socle de connaissances pour une utilisation dans un contexte DevOps.</a:t>
            </a:r>
          </a:p>
          <a:p>
            <a:pPr>
              <a:lnSpc>
                <a:spcPts val="4640"/>
              </a:lnSpc>
            </a:pPr>
            <a:r>
              <a:rPr lang="fr-FR" dirty="0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30291" y="5030148"/>
            <a:ext cx="1191352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rgbClr val="EEECE1"/>
                </a:solidFill>
                <a:latin typeface="Poppins SemiBold" charset="0"/>
                <a:ea typeface="Poppins SemiBold" charset="0"/>
                <a:cs typeface="Poppins SemiBold" charset="0"/>
              </a:rPr>
              <a:t>AINSI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CFEAC6-3AB2-41DD-8C91-994756B280A7}"/>
              </a:ext>
            </a:extLst>
          </p:cNvPr>
          <p:cNvGrpSpPr/>
          <p:nvPr/>
        </p:nvGrpSpPr>
        <p:grpSpPr>
          <a:xfrm>
            <a:off x="13107418" y="4401875"/>
            <a:ext cx="6548589" cy="4912251"/>
            <a:chOff x="13107418" y="3413419"/>
            <a:chExt cx="6548589" cy="491225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5801525" y="8325670"/>
              <a:ext cx="119292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107418" y="6158354"/>
              <a:ext cx="654858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400" b="1" spc="800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Conclusion</a:t>
              </a:r>
            </a:p>
          </p:txBody>
        </p:sp>
        <p:sp>
          <p:nvSpPr>
            <p:cNvPr id="22" name="Hexagon 21"/>
            <p:cNvSpPr/>
            <p:nvPr/>
          </p:nvSpPr>
          <p:spPr>
            <a:xfrm rot="5400000">
              <a:off x="15472909" y="3544021"/>
              <a:ext cx="1893728" cy="1632524"/>
            </a:xfrm>
            <a:prstGeom prst="hexagon">
              <a:avLst/>
            </a:prstGeom>
            <a:solidFill>
              <a:srgbClr val="25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que 2" descr="Infini avec un remplissage uni">
              <a:extLst>
                <a:ext uri="{FF2B5EF4-FFF2-40B4-BE49-F238E27FC236}">
                  <a16:creationId xmlns:a16="http://schemas.microsoft.com/office/drawing/2014/main" id="{C08D29E8-9B89-4DB6-9162-4376095CB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801524" y="3763821"/>
              <a:ext cx="1192924" cy="1192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04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0432040" y="8116269"/>
            <a:ext cx="323999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Dimitri Romano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629651" y="9643971"/>
            <a:ext cx="21150974" cy="12034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Issus de trois formations différentes, nous avons choisies de nous mettre ensemble et de développer nos compétences à travers un projet commun.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1638" y="1160870"/>
            <a:ext cx="66944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en-US" sz="7000" b="1" spc="800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Membres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37E8EB3-F459-744E-9003-D2E529F6B7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9377" y="3882671"/>
            <a:ext cx="3665318" cy="3665318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7BA1F1A-56BD-4D61-AC2E-F71D3AA87DE0}"/>
              </a:ext>
            </a:extLst>
          </p:cNvPr>
          <p:cNvGrpSpPr/>
          <p:nvPr/>
        </p:nvGrpSpPr>
        <p:grpSpPr>
          <a:xfrm>
            <a:off x="16848075" y="3941464"/>
            <a:ext cx="3665318" cy="4728803"/>
            <a:chOff x="16658979" y="3941464"/>
            <a:chExt cx="3665318" cy="4728803"/>
          </a:xfrm>
        </p:grpSpPr>
        <p:pic>
          <p:nvPicPr>
            <p:cNvPr id="13" name="Picture Placeholder 19">
              <a:extLst>
                <a:ext uri="{FF2B5EF4-FFF2-40B4-BE49-F238E27FC236}">
                  <a16:creationId xmlns:a16="http://schemas.microsoft.com/office/drawing/2014/main" id="{C7BB1B32-2B49-4E5B-B02D-EE2A821BE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658979" y="3941464"/>
              <a:ext cx="3665318" cy="3665318"/>
            </a:xfrm>
            <a:prstGeom prst="ellipse">
              <a:avLst/>
            </a:prstGeom>
            <a:effectLst/>
          </p:spPr>
        </p:pic>
        <p:sp>
          <p:nvSpPr>
            <p:cNvPr id="14" name="TextBox 59">
              <a:extLst>
                <a:ext uri="{FF2B5EF4-FFF2-40B4-BE49-F238E27FC236}">
                  <a16:creationId xmlns:a16="http://schemas.microsoft.com/office/drawing/2014/main" id="{F0C70FBE-8B49-4448-BCEB-36D62719A10E}"/>
                </a:ext>
              </a:extLst>
            </p:cNvPr>
            <p:cNvSpPr txBox="1"/>
            <p:nvPr/>
          </p:nvSpPr>
          <p:spPr>
            <a:xfrm>
              <a:off x="16768250" y="8116269"/>
              <a:ext cx="3446777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François BONNIN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C42400F-887F-49C3-A3A2-DACA2468ABE5}"/>
              </a:ext>
            </a:extLst>
          </p:cNvPr>
          <p:cNvGrpSpPr/>
          <p:nvPr/>
        </p:nvGrpSpPr>
        <p:grpSpPr>
          <a:xfrm>
            <a:off x="3590679" y="3941464"/>
            <a:ext cx="3665318" cy="4728803"/>
            <a:chOff x="3590679" y="3941464"/>
            <a:chExt cx="3665318" cy="4728803"/>
          </a:xfrm>
        </p:grpSpPr>
        <p:pic>
          <p:nvPicPr>
            <p:cNvPr id="8" name="Picture Placeholder 19">
              <a:extLst>
                <a:ext uri="{FF2B5EF4-FFF2-40B4-BE49-F238E27FC236}">
                  <a16:creationId xmlns:a16="http://schemas.microsoft.com/office/drawing/2014/main" id="{92B6F78E-A853-47DC-A530-D50D78859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90679" y="3941464"/>
              <a:ext cx="3665318" cy="3665318"/>
            </a:xfrm>
            <a:prstGeom prst="ellipse">
              <a:avLst/>
            </a:prstGeom>
            <a:effectLst/>
          </p:spPr>
        </p:pic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EAF4F561-E340-43BB-A9DF-A547BE7CB591}"/>
                </a:ext>
              </a:extLst>
            </p:cNvPr>
            <p:cNvSpPr txBox="1"/>
            <p:nvPr/>
          </p:nvSpPr>
          <p:spPr>
            <a:xfrm>
              <a:off x="3864257" y="8116269"/>
              <a:ext cx="311816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Romain Molina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EAF7A-DAF8-4C7B-9A5D-7165D21B6891}"/>
              </a:ext>
            </a:extLst>
          </p:cNvPr>
          <p:cNvSpPr/>
          <p:nvPr/>
        </p:nvSpPr>
        <p:spPr>
          <a:xfrm>
            <a:off x="13135026" y="0"/>
            <a:ext cx="11242624" cy="13716000"/>
          </a:xfrm>
          <a:prstGeom prst="rect">
            <a:avLst/>
          </a:prstGeom>
          <a:solidFill>
            <a:srgbClr val="25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696840" y="9962212"/>
            <a:ext cx="1548000" cy="690512"/>
          </a:xfrm>
          <a:prstGeom prst="rect">
            <a:avLst/>
          </a:prstGeom>
        </p:spPr>
        <p:txBody>
          <a:bodyPr vert="horz" wrap="square" lIns="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Flexible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99445" y="9421387"/>
            <a:ext cx="27158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cs typeface="Poppins SemiBold" charset="0"/>
              </a:rPr>
              <a:t>AVANTAGES :</a:t>
            </a: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1382215" y="5662535"/>
            <a:ext cx="9388588" cy="17164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Docker est une </a:t>
            </a:r>
            <a:r>
              <a:rPr lang="fr-FR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technologie de virtualisation </a:t>
            </a: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qui permet de créer, déployer et démarrer des applications facilement en utilisant </a:t>
            </a:r>
            <a:r>
              <a:rPr lang="fr-FR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des conteneurs</a:t>
            </a: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de logiciels ou services.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99445" y="4816366"/>
            <a:ext cx="195598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DOCKER 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532CFF-2201-9644-A87A-FB54D76FC2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0" r="18027"/>
          <a:stretch/>
        </p:blipFill>
        <p:spPr>
          <a:xfrm>
            <a:off x="15630832" y="3140905"/>
            <a:ext cx="7350514" cy="686218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F4BB16-066B-004E-AA33-BEE4B3168A60}"/>
              </a:ext>
            </a:extLst>
          </p:cNvPr>
          <p:cNvSpPr txBox="1"/>
          <p:nvPr/>
        </p:nvSpPr>
        <p:spPr>
          <a:xfrm>
            <a:off x="1420090" y="1313270"/>
            <a:ext cx="8189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spc="800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Utilisation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de DOCKER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7404F4-A3A8-4E98-9DF6-B40CC2E740A4}"/>
              </a:ext>
            </a:extLst>
          </p:cNvPr>
          <p:cNvSpPr txBox="1"/>
          <p:nvPr/>
        </p:nvSpPr>
        <p:spPr>
          <a:xfrm>
            <a:off x="1696840" y="11327611"/>
            <a:ext cx="1758589" cy="563231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Poppins Light" charset="0"/>
                <a:cs typeface="Poppins Light" charset="0"/>
              </a:rPr>
              <a:t>Léger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1F4EDC-4B7E-4499-98C8-D46A5CAE0B1E}"/>
              </a:ext>
            </a:extLst>
          </p:cNvPr>
          <p:cNvSpPr txBox="1"/>
          <p:nvPr/>
        </p:nvSpPr>
        <p:spPr>
          <a:xfrm>
            <a:off x="1696840" y="11946671"/>
            <a:ext cx="1758590" cy="581073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Poppins Light" charset="0"/>
                <a:cs typeface="Poppins Light" charset="0"/>
              </a:rPr>
              <a:t>Portable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740747-8A21-43E9-9BCB-52D94645120F}"/>
              </a:ext>
            </a:extLst>
          </p:cNvPr>
          <p:cNvSpPr txBox="1"/>
          <p:nvPr/>
        </p:nvSpPr>
        <p:spPr>
          <a:xfrm>
            <a:off x="1696840" y="10708552"/>
            <a:ext cx="1758590" cy="563231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>
              <a:lnSpc>
                <a:spcPts val="4040"/>
              </a:lnSpc>
            </a:pPr>
            <a:r>
              <a:rPr lang="fr-FR" sz="2400" dirty="0">
                <a:latin typeface="Poppins Light" charset="0"/>
                <a:cs typeface="Poppins Light" charset="0"/>
              </a:rPr>
              <a:t>Sécuriser</a:t>
            </a:r>
          </a:p>
        </p:txBody>
      </p:sp>
    </p:spTree>
    <p:extLst>
      <p:ext uri="{BB962C8B-B14F-4D97-AF65-F5344CB8AC3E}">
        <p14:creationId xmlns:p14="http://schemas.microsoft.com/office/powerpoint/2010/main" val="337580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/>
          <p:cNvSpPr/>
          <p:nvPr/>
        </p:nvSpPr>
        <p:spPr>
          <a:xfrm>
            <a:off x="10945678" y="3876459"/>
            <a:ext cx="2518920" cy="720000"/>
          </a:xfrm>
          <a:prstGeom prst="roundRect">
            <a:avLst/>
          </a:prstGeom>
          <a:solidFill>
            <a:srgbClr val="25323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83727" y="3974849"/>
            <a:ext cx="22428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Kibana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9388394" y="4992472"/>
            <a:ext cx="5633489" cy="22293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Lorem ipsum dolor sit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consectetur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 Maecenas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viverra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eros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enim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, et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condimentum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ex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bibendum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nec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80964" y="3876459"/>
            <a:ext cx="2987254" cy="720000"/>
          </a:xfrm>
          <a:prstGeom prst="roundRect">
            <a:avLst/>
          </a:prstGeom>
          <a:solidFill>
            <a:srgbClr val="253238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Elasticsearch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2123469" y="4993241"/>
            <a:ext cx="5302244" cy="22278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eros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bibendum nec.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752117" y="841971"/>
            <a:ext cx="108734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outils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fr-FR" sz="7000" b="1" spc="800" noProof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principaux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B1B6BBB-18F9-5441-AFFB-0307692ED42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392" t="15561" r="19398" b="15561"/>
          <a:stretch/>
        </p:blipFill>
        <p:spPr>
          <a:xfrm>
            <a:off x="10537338" y="8575123"/>
            <a:ext cx="3335601" cy="3880313"/>
          </a:xfrm>
        </p:spPr>
      </p:pic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6A2B4DC0-F3B8-4B8B-9794-97758B0425B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87" y="8554702"/>
            <a:ext cx="3597409" cy="3880312"/>
          </a:xfrm>
        </p:spPr>
      </p:pic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8679897" y="3876459"/>
            <a:ext cx="2242822" cy="720000"/>
          </a:xfrm>
          <a:prstGeom prst="roundRect">
            <a:avLst/>
          </a:prstGeom>
          <a:solidFill>
            <a:srgbClr val="253238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Filebeat</a:t>
            </a:r>
            <a:endParaRPr lang="en-US" sz="2800" b="1" dirty="0">
              <a:solidFill>
                <a:schemeClr val="bg2">
                  <a:lumMod val="9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9E9FCA6-FFFF-43AA-A68D-3CBC171EDAA9}"/>
              </a:ext>
            </a:extLst>
          </p:cNvPr>
          <p:cNvSpPr txBox="1">
            <a:spLocks/>
          </p:cNvSpPr>
          <p:nvPr/>
        </p:nvSpPr>
        <p:spPr>
          <a:xfrm>
            <a:off x="16984564" y="4992472"/>
            <a:ext cx="5633489" cy="22293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Lorem ipsum dolor sit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consectetur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 Maecenas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viverra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eros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enim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, et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condimentum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ex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bibendum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nec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</a:t>
            </a:r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2C6AD885-F929-42AF-87E9-0181439336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 b="4411"/>
          <a:stretch/>
        </p:blipFill>
        <p:spPr>
          <a:xfrm>
            <a:off x="18133507" y="8575123"/>
            <a:ext cx="3335601" cy="38803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9E770E-8582-3F4A-9B51-D1B005C49561}"/>
              </a:ext>
            </a:extLst>
          </p:cNvPr>
          <p:cNvSpPr txBox="1"/>
          <p:nvPr/>
        </p:nvSpPr>
        <p:spPr>
          <a:xfrm>
            <a:off x="9468401" y="1160870"/>
            <a:ext cx="54409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étapes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8993623-B624-4EA8-B396-227F5C8F4EA9}"/>
              </a:ext>
            </a:extLst>
          </p:cNvPr>
          <p:cNvGrpSpPr/>
          <p:nvPr/>
        </p:nvGrpSpPr>
        <p:grpSpPr>
          <a:xfrm>
            <a:off x="2288808" y="4738285"/>
            <a:ext cx="19800035" cy="5283080"/>
            <a:chOff x="2531368" y="4738285"/>
            <a:chExt cx="19800035" cy="528308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6FCF093-1830-4E6C-A5A1-0C1E9A06F816}"/>
                </a:ext>
              </a:extLst>
            </p:cNvPr>
            <p:cNvGrpSpPr/>
            <p:nvPr/>
          </p:nvGrpSpPr>
          <p:grpSpPr>
            <a:xfrm>
              <a:off x="2531368" y="4739265"/>
              <a:ext cx="4358711" cy="5281120"/>
              <a:chOff x="2531368" y="4771327"/>
              <a:chExt cx="4358711" cy="5281120"/>
            </a:xfrm>
          </p:grpSpPr>
          <p:sp>
            <p:nvSpPr>
              <p:cNvPr id="63" name="Oval 62"/>
              <p:cNvSpPr/>
              <p:nvPr/>
            </p:nvSpPr>
            <p:spPr>
              <a:xfrm rot="5400000">
                <a:off x="3667387" y="4771327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987335" y="7891474"/>
                <a:ext cx="3446777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L’ENVIRONNEMENT</a:t>
                </a:r>
              </a:p>
            </p:txBody>
          </p:sp>
          <p:sp>
            <p:nvSpPr>
              <p:cNvPr id="75" name="Subtitle 2"/>
              <p:cNvSpPr txBox="1">
                <a:spLocks/>
              </p:cNvSpPr>
              <p:nvPr/>
            </p:nvSpPr>
            <p:spPr>
              <a:xfrm>
                <a:off x="2531368" y="8848974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Mise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en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place de </a:t>
                </a:r>
                <a:r>
                  <a:rPr lang="fr-FR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l’infrastructure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</a:t>
                </a:r>
              </a:p>
            </p:txBody>
          </p:sp>
          <p:pic>
            <p:nvPicPr>
              <p:cNvPr id="3" name="Graphique 2" descr="Badge 1 contour">
                <a:extLst>
                  <a:ext uri="{FF2B5EF4-FFF2-40B4-BE49-F238E27FC236}">
                    <a16:creationId xmlns:a16="http://schemas.microsoft.com/office/drawing/2014/main" id="{6D77815F-86A8-460A-9A7C-DAF608CC5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9241" y="5116254"/>
                <a:ext cx="1462965" cy="1462965"/>
              </a:xfrm>
              <a:prstGeom prst="rect">
                <a:avLst/>
              </a:prstGeom>
            </p:spPr>
          </p:pic>
        </p:grp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29F1F22-D6CB-4089-9A21-088B64FB7C0D}"/>
                </a:ext>
              </a:extLst>
            </p:cNvPr>
            <p:cNvGrpSpPr/>
            <p:nvPr/>
          </p:nvGrpSpPr>
          <p:grpSpPr>
            <a:xfrm>
              <a:off x="7678476" y="4739265"/>
              <a:ext cx="4358711" cy="5281120"/>
              <a:chOff x="7678476" y="4707203"/>
              <a:chExt cx="4358711" cy="5281120"/>
            </a:xfrm>
          </p:grpSpPr>
          <p:sp>
            <p:nvSpPr>
              <p:cNvPr id="62" name="Oval 61"/>
              <p:cNvSpPr/>
              <p:nvPr/>
            </p:nvSpPr>
            <p:spPr>
              <a:xfrm rot="5400000">
                <a:off x="8814495" y="4707203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027846" y="7827350"/>
                <a:ext cx="3659977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DOCKER-COMPOSE</a:t>
                </a:r>
              </a:p>
            </p:txBody>
          </p:sp>
          <p:sp>
            <p:nvSpPr>
              <p:cNvPr id="74" name="Subtitle 2"/>
              <p:cNvSpPr txBox="1">
                <a:spLocks/>
              </p:cNvSpPr>
              <p:nvPr/>
            </p:nvSpPr>
            <p:spPr>
              <a:xfrm>
                <a:off x="7678476" y="8784850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Configuration des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fichiers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d’installations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</a:t>
                </a:r>
              </a:p>
            </p:txBody>
          </p:sp>
          <p:pic>
            <p:nvPicPr>
              <p:cNvPr id="5" name="Graphique 4" descr="Badge contour">
                <a:extLst>
                  <a:ext uri="{FF2B5EF4-FFF2-40B4-BE49-F238E27FC236}">
                    <a16:creationId xmlns:a16="http://schemas.microsoft.com/office/drawing/2014/main" id="{B298A885-1794-45E7-B57B-E2060C0FB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18691" y="5038775"/>
                <a:ext cx="1478280" cy="1478280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987D1B0-8C00-4DCA-AAFB-187C8ED69EAD}"/>
                </a:ext>
              </a:extLst>
            </p:cNvPr>
            <p:cNvGrpSpPr/>
            <p:nvPr/>
          </p:nvGrpSpPr>
          <p:grpSpPr>
            <a:xfrm>
              <a:off x="12825584" y="4738285"/>
              <a:ext cx="4358711" cy="5283080"/>
              <a:chOff x="12825584" y="4769367"/>
              <a:chExt cx="4358711" cy="5283080"/>
            </a:xfrm>
          </p:grpSpPr>
          <p:sp>
            <p:nvSpPr>
              <p:cNvPr id="61" name="Oval 60"/>
              <p:cNvSpPr/>
              <p:nvPr/>
            </p:nvSpPr>
            <p:spPr>
              <a:xfrm rot="5400000">
                <a:off x="13961603" y="4769367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3766578" y="7883815"/>
                <a:ext cx="2476721" cy="52322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L’INTERFACE</a:t>
                </a:r>
              </a:p>
            </p:txBody>
          </p:sp>
          <p:sp>
            <p:nvSpPr>
              <p:cNvPr id="73" name="Subtitle 2"/>
              <p:cNvSpPr txBox="1">
                <a:spLocks/>
              </p:cNvSpPr>
              <p:nvPr/>
            </p:nvSpPr>
            <p:spPr>
              <a:xfrm>
                <a:off x="12825584" y="8848974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Affichage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et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accès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à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l’interface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Kibana</a:t>
                </a:r>
              </a:p>
            </p:txBody>
          </p:sp>
          <p:pic>
            <p:nvPicPr>
              <p:cNvPr id="7" name="Graphique 6" descr="Badge 3 contour">
                <a:extLst>
                  <a:ext uri="{FF2B5EF4-FFF2-40B4-BE49-F238E27FC236}">
                    <a16:creationId xmlns:a16="http://schemas.microsoft.com/office/drawing/2014/main" id="{6D47AFAD-E2AA-441D-8BF7-D2BC8D1AB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265799" y="5100939"/>
                <a:ext cx="1478280" cy="1478280"/>
              </a:xfrm>
              <a:prstGeom prst="rect">
                <a:avLst/>
              </a:prstGeom>
            </p:spPr>
          </p:pic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44288CA-D225-4BEB-A8A4-4601F755DAAF}"/>
                </a:ext>
              </a:extLst>
            </p:cNvPr>
            <p:cNvGrpSpPr/>
            <p:nvPr/>
          </p:nvGrpSpPr>
          <p:grpSpPr>
            <a:xfrm>
              <a:off x="17972692" y="4745942"/>
              <a:ext cx="4358711" cy="5267765"/>
              <a:chOff x="17972692" y="4784682"/>
              <a:chExt cx="4358711" cy="5267765"/>
            </a:xfrm>
          </p:grpSpPr>
          <p:sp>
            <p:nvSpPr>
              <p:cNvPr id="60" name="Oval 59"/>
              <p:cNvSpPr/>
              <p:nvPr/>
            </p:nvSpPr>
            <p:spPr>
              <a:xfrm rot="5400000">
                <a:off x="19108711" y="4784682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8471142" y="7891474"/>
                <a:ext cx="3361819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LA VISUALISATION</a:t>
                </a:r>
              </a:p>
            </p:txBody>
          </p:sp>
          <p:sp>
            <p:nvSpPr>
              <p:cNvPr id="72" name="Subtitle 2"/>
              <p:cNvSpPr txBox="1">
                <a:spLocks/>
              </p:cNvSpPr>
              <p:nvPr/>
            </p:nvSpPr>
            <p:spPr>
              <a:xfrm>
                <a:off x="17972692" y="8848974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Affichage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des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données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dans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l’interface</a:t>
                </a:r>
                <a:endParaRPr lang="en-US" dirty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endParaRPr>
              </a:p>
            </p:txBody>
          </p:sp>
          <p:pic>
            <p:nvPicPr>
              <p:cNvPr id="9" name="Graphique 8" descr="Badge 4 contour">
                <a:extLst>
                  <a:ext uri="{FF2B5EF4-FFF2-40B4-BE49-F238E27FC236}">
                    <a16:creationId xmlns:a16="http://schemas.microsoft.com/office/drawing/2014/main" id="{423CFB4C-0AAA-4DFC-BD1F-E08BF290C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412907" y="5116254"/>
                <a:ext cx="1478280" cy="14782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5649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69389" y="6091448"/>
            <a:ext cx="12038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L’ENVIRONNEMENT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51814" y="9041086"/>
            <a:ext cx="1010565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INSTALLATION DE L’INFRASTRUCTURE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135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431D9207-67A8-435C-8DFD-17EE9A54BA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1563" y="4492836"/>
            <a:ext cx="4730328" cy="4730328"/>
          </a:xfrm>
          <a:prstGeom prst="rect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791C7B5-A02F-4196-89C2-974612C917D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597" r="77242"/>
          <a:stretch/>
        </p:blipFill>
        <p:spPr>
          <a:xfrm>
            <a:off x="2216513" y="4491670"/>
            <a:ext cx="4730328" cy="4731229"/>
          </a:xfrm>
          <a:prstGeom prst="rect">
            <a:avLst/>
          </a:prstGeom>
        </p:spPr>
      </p:pic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2D5193ED-6E3C-43AD-82EF-B323949E3A6B}"/>
              </a:ext>
            </a:extLst>
          </p:cNvPr>
          <p:cNvPicPr preferRelativeResize="0">
            <a:picLocks noGrp="1"/>
          </p:cNvPicPr>
          <p:nvPr>
            <p:ph type="pic" sz="quarter" idx="22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86613" y="4492836"/>
            <a:ext cx="4862591" cy="47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58356" y="6091448"/>
            <a:ext cx="118609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DOCKER-COMPOSE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47700" y="9041086"/>
            <a:ext cx="851387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FICHIERS D’INSTALLATIONS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828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280035" y="841971"/>
            <a:ext cx="11817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différents services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0403742" y="3481657"/>
            <a:ext cx="3570166" cy="578882"/>
          </a:xfrm>
          <a:prstGeom prst="roundRect">
            <a:avLst/>
          </a:prstGeom>
          <a:noFill/>
          <a:ln w="38100">
            <a:solidFill>
              <a:srgbClr val="00245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002452"/>
                </a:solidFill>
                <a:latin typeface="Poppins SemiBold" charset="0"/>
                <a:ea typeface="Poppins SemiBold" charset="0"/>
                <a:cs typeface="Poppins SemiBold" charset="0"/>
              </a:rPr>
              <a:t>Elasticsearch</a:t>
            </a:r>
          </a:p>
        </p:txBody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36" name="Image 3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996678-C144-4784-B3E3-0690AE12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00" y="3448857"/>
            <a:ext cx="14363650" cy="109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1CE1B41409B4EB2583E07B7754F4D" ma:contentTypeVersion="12" ma:contentTypeDescription="Crée un document." ma:contentTypeScope="" ma:versionID="937708b093b6b04f59bf3c29c565ef6a">
  <xsd:schema xmlns:xsd="http://www.w3.org/2001/XMLSchema" xmlns:xs="http://www.w3.org/2001/XMLSchema" xmlns:p="http://schemas.microsoft.com/office/2006/metadata/properties" xmlns:ns3="490f4d18-1b42-4a78-837f-26ad582d7a5f" xmlns:ns4="c118889d-4c8e-4464-8a43-de4e027114a5" targetNamespace="http://schemas.microsoft.com/office/2006/metadata/properties" ma:root="true" ma:fieldsID="d5743baf8d56fd07455e640aa7bbe21f" ns3:_="" ns4:_="">
    <xsd:import namespace="490f4d18-1b42-4a78-837f-26ad582d7a5f"/>
    <xsd:import namespace="c118889d-4c8e-4464-8a43-de4e027114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f4d18-1b42-4a78-837f-26ad582d7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8889d-4c8e-4464-8a43-de4e027114a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0032CA-EB2D-4687-92C9-C77B6699F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52D33-97F5-4439-A00F-6617EFE87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0f4d18-1b42-4a78-837f-26ad582d7a5f"/>
    <ds:schemaRef ds:uri="c118889d-4c8e-4464-8a43-de4e02711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257597-B907-481E-94D5-3F76AB1F865B}">
  <ds:schemaRefs>
    <ds:schemaRef ds:uri="http://www.w3.org/XML/1998/namespace"/>
    <ds:schemaRef ds:uri="c118889d-4c8e-4464-8a43-de4e027114a5"/>
    <ds:schemaRef ds:uri="490f4d18-1b42-4a78-837f-26ad582d7a5f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42478</TotalTime>
  <Words>393</Words>
  <Application>Microsoft Office PowerPoint</Application>
  <PresentationFormat>Personnalisé</PresentationFormat>
  <Paragraphs>87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Arial</vt:lpstr>
      <vt:lpstr>Calibri Light</vt:lpstr>
      <vt:lpstr>Consolas</vt:lpstr>
      <vt:lpstr>Lato</vt:lpstr>
      <vt:lpstr>Lato Black</vt:lpstr>
      <vt:lpstr>Lato Light</vt:lpstr>
      <vt:lpstr>Open Sans</vt:lpstr>
      <vt:lpstr>Poppins Light</vt:lpstr>
      <vt:lpstr>Poppins SemiBold</vt:lpstr>
      <vt:lpstr>Default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>François BONNIN</dc:creator>
  <cp:keywords/>
  <dc:description/>
  <cp:lastModifiedBy>BONNIN François</cp:lastModifiedBy>
  <cp:revision>6155</cp:revision>
  <cp:lastPrinted>2018-10-04T13:38:44Z</cp:lastPrinted>
  <dcterms:created xsi:type="dcterms:W3CDTF">2014-11-12T21:47:38Z</dcterms:created>
  <dcterms:modified xsi:type="dcterms:W3CDTF">2022-01-01T18:28:49Z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0x01010084F1CE1B41409B4EB2583E07B7754F4D</vt:lpwstr>
  </property>
</Properties>
</file>