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B85-2952-4326-B029-86F345722CB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678C-62A9-4CDE-A4C9-46512481EAA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5400" b="1" i="1" u="sng" dirty="0" smtClean="0">
                <a:solidFill>
                  <a:schemeClr val="tx1"/>
                </a:solidFill>
              </a:rPr>
              <a:t>The </a:t>
            </a:r>
            <a:r>
              <a:rPr lang="fr-FR" sz="5400" b="1" i="1" u="sng" dirty="0" err="1" smtClean="0">
                <a:solidFill>
                  <a:schemeClr val="tx1"/>
                </a:solidFill>
              </a:rPr>
              <a:t>presentation</a:t>
            </a:r>
            <a:r>
              <a:rPr lang="fr-FR" sz="5400" b="1" i="1" u="sng" dirty="0" smtClean="0">
                <a:solidFill>
                  <a:schemeClr val="tx1"/>
                </a:solidFill>
              </a:rPr>
              <a:t> of the 3 </a:t>
            </a:r>
            <a:r>
              <a:rPr lang="fr-FR" sz="5400" b="1" i="1" u="sng" dirty="0" err="1" smtClean="0">
                <a:solidFill>
                  <a:schemeClr val="tx1"/>
                </a:solidFill>
              </a:rPr>
              <a:t>relational</a:t>
            </a:r>
            <a:r>
              <a:rPr lang="fr-FR" sz="5400" b="1" i="1" u="sng" dirty="0" smtClean="0">
                <a:solidFill>
                  <a:schemeClr val="tx1"/>
                </a:solidFill>
              </a:rPr>
              <a:t> DBMS:</a:t>
            </a:r>
            <a:endParaRPr lang="fr-FR" sz="5400" b="1" i="1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0166" y="2786058"/>
            <a:ext cx="6400800" cy="1752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1"/>
                </a:solidFill>
                <a:latin typeface="Arial Rounded MT Bold" pitchFamily="34" charset="0"/>
              </a:rPr>
              <a:t>MySQL,</a:t>
            </a:r>
            <a:r>
              <a:rPr lang="fr-FR" sz="48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Arial Rounded MT Bold" pitchFamily="34" charset="0"/>
              </a:rPr>
              <a:t>PostgreSQL</a:t>
            </a:r>
            <a:r>
              <a:rPr lang="fr-FR" sz="4800" dirty="0" smtClean="0">
                <a:solidFill>
                  <a:schemeClr val="tx1"/>
                </a:solidFill>
                <a:latin typeface="Arial Rounded MT Bold" pitchFamily="34" charset="0"/>
              </a:rPr>
              <a:t>,</a:t>
            </a:r>
            <a:r>
              <a:rPr lang="fr-FR" sz="4800" dirty="0">
                <a:solidFill>
                  <a:schemeClr val="tx1"/>
                </a:solidFill>
                <a:latin typeface="Arial Rounded MT Bold" pitchFamily="34" charset="0"/>
              </a:rPr>
              <a:t> SQL SERVER 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00B050"/>
                </a:solidFill>
              </a:rPr>
              <a:t>*</a:t>
            </a:r>
            <a:r>
              <a:rPr lang="fr-FR" u="sng" dirty="0" err="1" smtClean="0">
                <a:solidFill>
                  <a:srgbClr val="00B050"/>
                </a:solidFill>
              </a:rPr>
              <a:t>Features</a:t>
            </a:r>
            <a:r>
              <a:rPr lang="fr-FR" u="sng" dirty="0" smtClean="0">
                <a:solidFill>
                  <a:srgbClr val="00B050"/>
                </a:solidFill>
              </a:rPr>
              <a:t> of </a:t>
            </a:r>
            <a:r>
              <a:rPr lang="fr-FR" u="sng" dirty="0" err="1" smtClean="0">
                <a:solidFill>
                  <a:srgbClr val="00B050"/>
                </a:solidFill>
              </a:rPr>
              <a:t>PostgreSQL</a:t>
            </a:r>
            <a:endParaRPr lang="fr-FR" u="sng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</a:t>
            </a:r>
            <a:r>
              <a:rPr lang="en-US" dirty="0"/>
              <a:t> is designed to be extensible</a:t>
            </a:r>
            <a:endParaRPr lang="fr-FR" dirty="0" smtClean="0"/>
          </a:p>
          <a:p>
            <a:r>
              <a:rPr lang="fr-FR" dirty="0" smtClean="0"/>
              <a:t>It </a:t>
            </a:r>
            <a:r>
              <a:rPr lang="en-US" dirty="0" smtClean="0"/>
              <a:t>allows </a:t>
            </a:r>
            <a:r>
              <a:rPr lang="en-US" dirty="0"/>
              <a:t>you to define your own data types, index types, functional languages</a:t>
            </a:r>
            <a:r>
              <a:rPr lang="en-US" dirty="0" smtClean="0"/>
              <a:t>,</a:t>
            </a:r>
          </a:p>
          <a:p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/>
              <a:t>s</a:t>
            </a:r>
            <a:r>
              <a:rPr lang="fr-FR" dirty="0" err="1" smtClean="0"/>
              <a:t>ophisticated</a:t>
            </a:r>
            <a:r>
              <a:rPr lang="fr-FR" dirty="0" smtClean="0"/>
              <a:t> </a:t>
            </a:r>
            <a:r>
              <a:rPr lang="fr-FR" dirty="0" err="1"/>
              <a:t>locking</a:t>
            </a:r>
            <a:r>
              <a:rPr lang="fr-FR" dirty="0"/>
              <a:t> </a:t>
            </a:r>
            <a:r>
              <a:rPr lang="fr-FR" dirty="0" err="1" smtClean="0"/>
              <a:t>mechanism</a:t>
            </a:r>
            <a:endParaRPr lang="fr-FR" dirty="0" smtClean="0"/>
          </a:p>
          <a:p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/>
              <a:t>replication</a:t>
            </a:r>
            <a:endParaRPr lang="fr-FR" dirty="0"/>
          </a:p>
          <a:p>
            <a:endParaRPr lang="fr-FR" dirty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u="sng" dirty="0" smtClean="0">
                <a:solidFill>
                  <a:srgbClr val="00B050"/>
                </a:solidFill>
              </a:rPr>
              <a:t>Who uses </a:t>
            </a:r>
            <a:r>
              <a:rPr lang="en-US" u="sng" dirty="0" err="1" smtClean="0">
                <a:solidFill>
                  <a:srgbClr val="00B050"/>
                </a:solidFill>
              </a:rPr>
              <a:t>PostgreSQL</a:t>
            </a:r>
            <a:r>
              <a:rPr lang="en-US" u="sng" dirty="0" smtClean="0">
                <a:solidFill>
                  <a:srgbClr val="00B050"/>
                </a:solidFill>
              </a:rPr>
              <a:t>?</a:t>
            </a:r>
          </a:p>
          <a:p>
            <a:pPr>
              <a:buNone/>
            </a:pPr>
            <a:r>
              <a:rPr lang="en-US" dirty="0"/>
              <a:t>Many companies have built products and </a:t>
            </a:r>
            <a:r>
              <a:rPr lang="en-US" dirty="0" smtClean="0"/>
              <a:t>solutions   based </a:t>
            </a:r>
            <a:r>
              <a:rPr lang="en-US" dirty="0"/>
              <a:t>on </a:t>
            </a:r>
            <a:r>
              <a:rPr lang="en-US" dirty="0" err="1" smtClean="0"/>
              <a:t>PostgreSQL</a:t>
            </a:r>
            <a:r>
              <a:rPr lang="en-US" dirty="0" smtClean="0"/>
              <a:t> like </a:t>
            </a:r>
            <a:r>
              <a:rPr lang="fr-FR" dirty="0"/>
              <a:t>Apple, Fujitsu, </a:t>
            </a:r>
            <a:r>
              <a:rPr lang="fr-FR" dirty="0" err="1"/>
              <a:t>Red</a:t>
            </a:r>
            <a:r>
              <a:rPr lang="fr-FR" dirty="0"/>
              <a:t> </a:t>
            </a:r>
            <a:r>
              <a:rPr lang="fr-FR" dirty="0" err="1"/>
              <a:t>Hat</a:t>
            </a:r>
            <a:r>
              <a:rPr lang="fr-FR" dirty="0"/>
              <a:t>, Cisco, </a:t>
            </a:r>
            <a:r>
              <a:rPr lang="fr-FR" dirty="0" err="1"/>
              <a:t>Juniper</a:t>
            </a:r>
            <a:r>
              <a:rPr lang="fr-FR" dirty="0"/>
              <a:t> Network, </a:t>
            </a:r>
            <a:r>
              <a:rPr lang="fr-FR" dirty="0" err="1" smtClean="0"/>
              <a:t>Instagram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3.SQL SERVER</a:t>
            </a:r>
            <a:endParaRPr lang="fr-F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643470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It’s</a:t>
            </a:r>
            <a:r>
              <a:rPr lang="fr-FR" dirty="0" smtClean="0"/>
              <a:t> a </a:t>
            </a:r>
            <a:r>
              <a:rPr lang="fr-FR" dirty="0" err="1" smtClean="0"/>
              <a:t>relational</a:t>
            </a:r>
            <a:r>
              <a:rPr lang="fr-FR" dirty="0" smtClean="0"/>
              <a:t>  </a:t>
            </a:r>
            <a:r>
              <a:rPr lang="fr-FR" dirty="0" err="1" smtClean="0"/>
              <a:t>database</a:t>
            </a:r>
            <a:r>
              <a:rPr lang="fr-FR" dirty="0" smtClean="0"/>
              <a:t> management system</a:t>
            </a:r>
          </a:p>
          <a:p>
            <a:pPr>
              <a:buNone/>
            </a:pP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dirty="0" err="1" smtClean="0"/>
              <a:t>that</a:t>
            </a:r>
            <a:r>
              <a:rPr lang="fr-FR" dirty="0" smtClean="0"/>
              <a:t> supports a </a:t>
            </a:r>
            <a:r>
              <a:rPr lang="fr-FR" dirty="0" err="1" smtClean="0"/>
              <a:t>variety</a:t>
            </a:r>
            <a:r>
              <a:rPr lang="fr-FR" dirty="0" smtClean="0"/>
              <a:t> of  applications in </a:t>
            </a:r>
            <a:r>
              <a:rPr lang="fr-FR" dirty="0" err="1" smtClean="0"/>
              <a:t>corporate</a:t>
            </a:r>
            <a:r>
              <a:rPr lang="fr-FR" dirty="0" smtClean="0"/>
              <a:t> IT </a:t>
            </a:r>
            <a:r>
              <a:rPr lang="fr-FR" dirty="0" err="1" smtClean="0"/>
              <a:t>environment</a:t>
            </a:r>
            <a:r>
              <a:rPr lang="fr-FR" dirty="0" smtClean="0"/>
              <a:t>  </a:t>
            </a:r>
            <a:r>
              <a:rPr lang="fr-FR" dirty="0" err="1" smtClean="0"/>
              <a:t>from</a:t>
            </a:r>
            <a:r>
              <a:rPr lang="fr-FR" dirty="0" smtClean="0"/>
              <a:t>  transactions </a:t>
            </a:r>
            <a:r>
              <a:rPr lang="fr-FR" dirty="0" err="1" smtClean="0"/>
              <a:t>processing</a:t>
            </a:r>
            <a:r>
              <a:rPr lang="fr-FR" dirty="0" smtClean="0"/>
              <a:t> to business intelligence </a:t>
            </a:r>
            <a:r>
              <a:rPr lang="fr-FR" dirty="0" err="1" smtClean="0"/>
              <a:t>analytics</a:t>
            </a:r>
            <a:r>
              <a:rPr lang="fr-FR" dirty="0" smtClean="0"/>
              <a:t> . </a:t>
            </a:r>
          </a:p>
          <a:p>
            <a:r>
              <a:rPr lang="fr-FR" dirty="0" err="1" smtClean="0"/>
              <a:t>It’s</a:t>
            </a:r>
            <a:r>
              <a:rPr lang="en-US" dirty="0"/>
              <a:t> a database </a:t>
            </a:r>
            <a:r>
              <a:rPr lang="en-US" dirty="0" smtClean="0"/>
              <a:t>server that </a:t>
            </a:r>
            <a:r>
              <a:rPr lang="en-US" dirty="0"/>
              <a:t>implements the Structured Query Language (</a:t>
            </a:r>
            <a:r>
              <a:rPr lang="en-US" b="1" dirty="0"/>
              <a:t>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stores </a:t>
            </a:r>
            <a:r>
              <a:rPr lang="en-US" dirty="0"/>
              <a:t>and retrieves data requested by other applications. </a:t>
            </a:r>
            <a:endParaRPr lang="en-US" dirty="0" smtClean="0"/>
          </a:p>
          <a:p>
            <a:r>
              <a:rPr lang="en-US" dirty="0" smtClean="0"/>
              <a:t>It works on Windows and Linux OS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téléchargementsql ser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0"/>
            <a:ext cx="1143008" cy="15318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fr-FR" u="sng" dirty="0" smtClean="0">
                <a:solidFill>
                  <a:srgbClr val="00B050"/>
                </a:solidFill>
              </a:rPr>
              <a:t>*</a:t>
            </a:r>
            <a:r>
              <a:rPr lang="fr-FR" u="sng" dirty="0" err="1" smtClean="0">
                <a:solidFill>
                  <a:srgbClr val="00B050"/>
                </a:solidFill>
              </a:rPr>
              <a:t>Features</a:t>
            </a:r>
            <a:r>
              <a:rPr lang="fr-FR" u="sng" dirty="0" smtClean="0">
                <a:solidFill>
                  <a:srgbClr val="00B050"/>
                </a:solidFill>
              </a:rPr>
              <a:t> of SQL server :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fr-FR" dirty="0" err="1"/>
              <a:t>A</a:t>
            </a:r>
            <a:r>
              <a:rPr lang="fr-FR" dirty="0" err="1" smtClean="0"/>
              <a:t>vailability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-Performance</a:t>
            </a:r>
          </a:p>
          <a:p>
            <a:pPr>
              <a:buNone/>
            </a:pPr>
            <a:r>
              <a:rPr lang="fr-FR" dirty="0" smtClean="0"/>
              <a:t>-Security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The comparaison </a:t>
            </a:r>
            <a:r>
              <a:rPr lang="fr-FR" dirty="0" err="1" smtClean="0">
                <a:solidFill>
                  <a:srgbClr val="FF0000"/>
                </a:solidFill>
              </a:rPr>
              <a:t>between</a:t>
            </a:r>
            <a:r>
              <a:rPr lang="fr-FR" dirty="0" smtClean="0">
                <a:solidFill>
                  <a:srgbClr val="FF0000"/>
                </a:solidFill>
              </a:rPr>
              <a:t> the 3 RDBMS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490063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MySQL</a:t>
            </a:r>
            <a:r>
              <a:rPr lang="en-US" dirty="0"/>
              <a:t> are time-proven solutions that can compete with enterprise solutions such as Oracle and SQL Server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SQL </a:t>
            </a:r>
            <a:r>
              <a:rPr lang="en-US" dirty="0">
                <a:solidFill>
                  <a:srgbClr val="00B050"/>
                </a:solidFill>
              </a:rPr>
              <a:t>Server </a:t>
            </a:r>
            <a:r>
              <a:rPr lang="en-US" dirty="0"/>
              <a:t>is a database management and analysis system for e-commerce, line-of-business, and data warehousing solutions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The </a:t>
            </a:r>
            <a:r>
              <a:rPr lang="en-US" dirty="0" err="1">
                <a:solidFill>
                  <a:srgbClr val="00B050"/>
                </a:solidFill>
              </a:rPr>
              <a:t>MySQL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software delivers a very fast, multi-threaded, multi-user, and robust SQL (Structured Query Language) database server. </a:t>
            </a:r>
            <a:r>
              <a:rPr lang="en-US" dirty="0" err="1"/>
              <a:t>MySQL</a:t>
            </a:r>
            <a:r>
              <a:rPr lang="en-US" dirty="0"/>
              <a:t> Server is intended for mission-critical, heavy-load production systems as well as for embedding into mass-deployed software.</a:t>
            </a:r>
            <a:endParaRPr lang="en-US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0" y="1714488"/>
            <a:ext cx="642910" cy="285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0" y="2857496"/>
            <a:ext cx="785786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0" y="4000504"/>
            <a:ext cx="785754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PostgreSQL</a:t>
            </a:r>
            <a:r>
              <a:rPr lang="en-US" dirty="0" smtClean="0"/>
              <a:t> </a:t>
            </a:r>
            <a:r>
              <a:rPr lang="en-US" dirty="0"/>
              <a:t>is an advanced object-relational database management system that supports an extended subset of the SQL standard, including transactions, foreign keys, </a:t>
            </a:r>
            <a:r>
              <a:rPr lang="en-US" dirty="0" err="1"/>
              <a:t>subqueries</a:t>
            </a:r>
            <a:r>
              <a:rPr lang="en-US" dirty="0"/>
              <a:t>, triggers, user-defined types and functions.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214282" y="1142984"/>
            <a:ext cx="500066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r-FR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</a:t>
            </a:r>
            <a:r>
              <a:rPr lang="fr-FR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atabase</a:t>
            </a:r>
            <a:r>
              <a:rPr lang="fr-FR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Management System?</a:t>
            </a:r>
            <a:endParaRPr lang="fr-FR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 descr="téléchargementdb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643050"/>
            <a:ext cx="6478622" cy="34290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3571876"/>
            <a:ext cx="6915176" cy="206692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00B050"/>
                </a:solidFill>
              </a:rPr>
              <a:t>It’s</a:t>
            </a:r>
            <a:r>
              <a:rPr lang="fr-FR" dirty="0" smtClean="0">
                <a:solidFill>
                  <a:srgbClr val="00B050"/>
                </a:solidFill>
              </a:rPr>
              <a:t> a software application </a:t>
            </a:r>
            <a:r>
              <a:rPr lang="fr-FR" dirty="0" err="1" smtClean="0">
                <a:solidFill>
                  <a:srgbClr val="00B050"/>
                </a:solidFill>
              </a:rPr>
              <a:t>used</a:t>
            </a:r>
            <a:r>
              <a:rPr lang="fr-FR" dirty="0" smtClean="0">
                <a:solidFill>
                  <a:srgbClr val="00B050"/>
                </a:solidFill>
              </a:rPr>
              <a:t> to </a:t>
            </a:r>
            <a:r>
              <a:rPr lang="fr-FR" dirty="0" err="1" smtClean="0">
                <a:solidFill>
                  <a:srgbClr val="00B050"/>
                </a:solidFill>
              </a:rPr>
              <a:t>create</a:t>
            </a:r>
            <a:r>
              <a:rPr lang="fr-FR" dirty="0" smtClean="0">
                <a:solidFill>
                  <a:srgbClr val="00B050"/>
                </a:solidFill>
              </a:rPr>
              <a:t> ,manage and </a:t>
            </a:r>
            <a:r>
              <a:rPr lang="fr-FR" dirty="0" err="1" smtClean="0">
                <a:solidFill>
                  <a:srgbClr val="00B050"/>
                </a:solidFill>
              </a:rPr>
              <a:t>administer</a:t>
            </a:r>
            <a:r>
              <a:rPr lang="fr-FR" dirty="0" smtClean="0">
                <a:solidFill>
                  <a:srgbClr val="00B050"/>
                </a:solidFill>
              </a:rPr>
              <a:t> the </a:t>
            </a:r>
            <a:r>
              <a:rPr lang="fr-FR" dirty="0" err="1" smtClean="0">
                <a:solidFill>
                  <a:srgbClr val="00B050"/>
                </a:solidFill>
              </a:rPr>
              <a:t>Relational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Database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4" name="Image 3" descr="téléchargementdbm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290"/>
            <a:ext cx="7643866" cy="2770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929618" cy="157163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*The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commonly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management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 err="1" smtClean="0"/>
              <a:t>include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4" name="Image 3" descr="MySQL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428868"/>
            <a:ext cx="2762556" cy="1428760"/>
          </a:xfrm>
          <a:prstGeom prst="rect">
            <a:avLst/>
          </a:prstGeom>
        </p:spPr>
      </p:pic>
      <p:pic>
        <p:nvPicPr>
          <p:cNvPr id="5" name="Image 4" descr="postgr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1857364"/>
            <a:ext cx="2571768" cy="2190752"/>
          </a:xfrm>
          <a:prstGeom prst="rect">
            <a:avLst/>
          </a:prstGeom>
        </p:spPr>
      </p:pic>
      <p:pic>
        <p:nvPicPr>
          <p:cNvPr id="6" name="Image 5" descr="téléchargementib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2428868"/>
            <a:ext cx="1928826" cy="1719269"/>
          </a:xfrm>
          <a:prstGeom prst="rect">
            <a:avLst/>
          </a:prstGeom>
        </p:spPr>
      </p:pic>
      <p:pic>
        <p:nvPicPr>
          <p:cNvPr id="7" name="Image 6" descr="téléchargementsql serv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42" y="4000504"/>
            <a:ext cx="1847850" cy="2476500"/>
          </a:xfrm>
          <a:prstGeom prst="rect">
            <a:avLst/>
          </a:prstGeom>
        </p:spPr>
      </p:pic>
      <p:pic>
        <p:nvPicPr>
          <p:cNvPr id="11" name="Image 10" descr="Orac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0496" y="4071942"/>
            <a:ext cx="4572000" cy="22302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going</a:t>
            </a:r>
            <a:r>
              <a:rPr lang="fr-FR" dirty="0" smtClean="0"/>
              <a:t> to </a:t>
            </a:r>
            <a:r>
              <a:rPr lang="fr-FR" dirty="0" err="1" smtClean="0"/>
              <a:t>present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3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</a:t>
            </a:r>
            <a:r>
              <a:rPr lang="fr-FR" dirty="0" err="1" smtClean="0"/>
              <a:t>relational</a:t>
            </a:r>
            <a:r>
              <a:rPr lang="fr-FR" dirty="0" smtClean="0"/>
              <a:t> RDBMS :</a:t>
            </a:r>
          </a:p>
          <a:p>
            <a:pPr>
              <a:buNone/>
            </a:pPr>
            <a:r>
              <a:rPr lang="fr-FR" dirty="0" smtClean="0"/>
              <a:t>-MYSQL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fr-FR" dirty="0" err="1" smtClean="0"/>
              <a:t>PostgreSQL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-SQL SERVER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357167"/>
            <a:ext cx="7772400" cy="1071570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1. WHAT IS MYSQL?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44" y="1357298"/>
            <a:ext cx="9001156" cy="550070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It’s</a:t>
            </a:r>
            <a:r>
              <a:rPr lang="fr-FR" dirty="0" smtClean="0">
                <a:solidFill>
                  <a:schemeClr val="tx1"/>
                </a:solidFill>
              </a:rPr>
              <a:t> a </a:t>
            </a:r>
            <a:r>
              <a:rPr lang="fr-FR" dirty="0" err="1" smtClean="0">
                <a:solidFill>
                  <a:schemeClr val="tx1"/>
                </a:solidFill>
              </a:rPr>
              <a:t>very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popular</a:t>
            </a:r>
            <a:r>
              <a:rPr lang="fr-FR" dirty="0" smtClean="0">
                <a:solidFill>
                  <a:schemeClr val="tx1"/>
                </a:solidFill>
              </a:rPr>
              <a:t> open source  </a:t>
            </a:r>
            <a:r>
              <a:rPr lang="fr-FR" dirty="0" err="1" smtClean="0">
                <a:solidFill>
                  <a:schemeClr val="tx1"/>
                </a:solidFill>
              </a:rPr>
              <a:t>relational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database</a:t>
            </a:r>
            <a:r>
              <a:rPr lang="fr-FR" dirty="0" smtClean="0">
                <a:solidFill>
                  <a:schemeClr val="tx1"/>
                </a:solidFill>
              </a:rPr>
              <a:t> management system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Uses SQL(</a:t>
            </a:r>
            <a:r>
              <a:rPr lang="fr-FR" dirty="0" err="1" smtClean="0">
                <a:solidFill>
                  <a:schemeClr val="tx1"/>
                </a:solidFill>
              </a:rPr>
              <a:t>Structured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Query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Languages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It’s</a:t>
            </a:r>
            <a:r>
              <a:rPr lang="fr-FR" dirty="0" smtClean="0">
                <a:solidFill>
                  <a:schemeClr val="tx1"/>
                </a:solidFill>
              </a:rPr>
              <a:t> a </a:t>
            </a:r>
            <a:r>
              <a:rPr lang="fr-FR" dirty="0" err="1" smtClean="0">
                <a:solidFill>
                  <a:schemeClr val="tx1"/>
                </a:solidFill>
              </a:rPr>
              <a:t>leading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database</a:t>
            </a:r>
            <a:r>
              <a:rPr lang="fr-FR" dirty="0" smtClean="0">
                <a:solidFill>
                  <a:schemeClr val="tx1"/>
                </a:solidFill>
              </a:rPr>
              <a:t> for web applications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It’s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used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small</a:t>
            </a:r>
            <a:r>
              <a:rPr lang="fr-FR" dirty="0" smtClean="0">
                <a:solidFill>
                  <a:schemeClr val="tx1"/>
                </a:solidFill>
              </a:rPr>
              <a:t> business </a:t>
            </a:r>
            <a:r>
              <a:rPr lang="fr-FR" dirty="0" err="1" smtClean="0">
                <a:solidFill>
                  <a:schemeClr val="tx1"/>
                </a:solidFill>
              </a:rPr>
              <a:t>websites</a:t>
            </a:r>
            <a:r>
              <a:rPr lang="fr-FR" dirty="0" smtClean="0">
                <a:solidFill>
                  <a:schemeClr val="tx1"/>
                </a:solidFill>
              </a:rPr>
              <a:t> all the </a:t>
            </a:r>
            <a:r>
              <a:rPr lang="fr-FR" dirty="0" err="1" smtClean="0">
                <a:solidFill>
                  <a:schemeClr val="tx1"/>
                </a:solidFill>
              </a:rPr>
              <a:t>way</a:t>
            </a:r>
            <a:r>
              <a:rPr lang="fr-FR" dirty="0" smtClean="0">
                <a:solidFill>
                  <a:schemeClr val="tx1"/>
                </a:solidFill>
              </a:rPr>
              <a:t> to </a:t>
            </a:r>
            <a:r>
              <a:rPr lang="fr-FR" dirty="0" err="1" smtClean="0">
                <a:solidFill>
                  <a:schemeClr val="tx1"/>
                </a:solidFill>
              </a:rPr>
              <a:t>very</a:t>
            </a:r>
            <a:r>
              <a:rPr lang="fr-FR" dirty="0" smtClean="0">
                <a:solidFill>
                  <a:schemeClr val="tx1"/>
                </a:solidFill>
              </a:rPr>
              <a:t> large </a:t>
            </a:r>
            <a:r>
              <a:rPr lang="fr-FR" dirty="0" err="1" smtClean="0">
                <a:solidFill>
                  <a:schemeClr val="tx1"/>
                </a:solidFill>
              </a:rPr>
              <a:t>scale</a:t>
            </a:r>
            <a:r>
              <a:rPr lang="fr-FR" dirty="0" smtClean="0">
                <a:solidFill>
                  <a:schemeClr val="tx1"/>
                </a:solidFill>
              </a:rPr>
              <a:t> entreprise applications.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You </a:t>
            </a:r>
            <a:r>
              <a:rPr lang="fr-FR" dirty="0" err="1" smtClean="0">
                <a:solidFill>
                  <a:schemeClr val="tx1"/>
                </a:solidFill>
              </a:rPr>
              <a:t>can</a:t>
            </a:r>
            <a:r>
              <a:rPr lang="fr-FR" dirty="0" smtClean="0">
                <a:solidFill>
                  <a:schemeClr val="tx1"/>
                </a:solidFill>
              </a:rPr>
              <a:t> use </a:t>
            </a:r>
            <a:r>
              <a:rPr lang="fr-FR" dirty="0" err="1" smtClean="0">
                <a:solidFill>
                  <a:schemeClr val="tx1"/>
                </a:solidFill>
              </a:rPr>
              <a:t>it</a:t>
            </a:r>
            <a:r>
              <a:rPr lang="fr-FR" dirty="0" smtClean="0">
                <a:solidFill>
                  <a:schemeClr val="tx1"/>
                </a:solidFill>
              </a:rPr>
              <a:t> for </a:t>
            </a:r>
            <a:r>
              <a:rPr lang="fr-FR" dirty="0" err="1" smtClean="0">
                <a:solidFill>
                  <a:schemeClr val="tx1"/>
                </a:solidFill>
              </a:rPr>
              <a:t>just</a:t>
            </a:r>
            <a:r>
              <a:rPr lang="fr-FR" dirty="0" smtClean="0">
                <a:solidFill>
                  <a:schemeClr val="tx1"/>
                </a:solidFill>
              </a:rPr>
              <a:t> about </a:t>
            </a:r>
            <a:r>
              <a:rPr lang="fr-FR" dirty="0" err="1" smtClean="0">
                <a:solidFill>
                  <a:schemeClr val="tx1"/>
                </a:solidFill>
              </a:rPr>
              <a:t>anything,it’s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used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multiple </a:t>
            </a:r>
            <a:r>
              <a:rPr lang="fr-FR" dirty="0" err="1" smtClean="0">
                <a:solidFill>
                  <a:schemeClr val="tx1"/>
                </a:solidFill>
              </a:rPr>
              <a:t>languages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which</a:t>
            </a:r>
            <a:r>
              <a:rPr lang="fr-FR" dirty="0" smtClean="0">
                <a:solidFill>
                  <a:schemeClr val="tx1"/>
                </a:solidFill>
              </a:rPr>
              <a:t> are </a:t>
            </a:r>
            <a:r>
              <a:rPr lang="fr-FR" dirty="0" err="1" smtClean="0">
                <a:solidFill>
                  <a:schemeClr val="tx1"/>
                </a:solidFill>
              </a:rPr>
              <a:t>used</a:t>
            </a:r>
            <a:r>
              <a:rPr lang="fr-FR" dirty="0" smtClean="0">
                <a:solidFill>
                  <a:schemeClr val="tx1"/>
                </a:solidFill>
              </a:rPr>
              <a:t> in web </a:t>
            </a:r>
            <a:r>
              <a:rPr lang="fr-FR" dirty="0" err="1" smtClean="0">
                <a:solidFill>
                  <a:schemeClr val="tx1"/>
                </a:solidFill>
              </a:rPr>
              <a:t>development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like:PHP,NodeJs,Phython</a:t>
            </a:r>
            <a:r>
              <a:rPr lang="fr-FR" dirty="0" smtClean="0">
                <a:solidFill>
                  <a:schemeClr val="tx1"/>
                </a:solidFill>
              </a:rPr>
              <a:t>..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It’s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completely</a:t>
            </a:r>
            <a:r>
              <a:rPr lang="fr-FR" dirty="0" smtClean="0">
                <a:solidFill>
                  <a:schemeClr val="tx1"/>
                </a:solidFill>
              </a:rPr>
              <a:t> cross-</a:t>
            </a:r>
            <a:r>
              <a:rPr lang="fr-FR" dirty="0" err="1" smtClean="0">
                <a:solidFill>
                  <a:schemeClr val="tx1"/>
                </a:solidFill>
              </a:rPr>
              <a:t>platform</a:t>
            </a:r>
            <a:r>
              <a:rPr lang="fr-FR" dirty="0" smtClean="0">
                <a:solidFill>
                  <a:schemeClr val="tx1"/>
                </a:solidFill>
              </a:rPr>
              <a:t> ,</a:t>
            </a:r>
            <a:r>
              <a:rPr lang="fr-FR" dirty="0" err="1" smtClean="0">
                <a:solidFill>
                  <a:schemeClr val="tx1"/>
                </a:solidFill>
              </a:rPr>
              <a:t>so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install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it</a:t>
            </a:r>
            <a:r>
              <a:rPr lang="fr-FR" dirty="0" smtClean="0">
                <a:solidFill>
                  <a:schemeClr val="tx1"/>
                </a:solidFill>
              </a:rPr>
              <a:t> on Linux </a:t>
            </a:r>
            <a:r>
              <a:rPr lang="fr-FR" dirty="0" err="1" smtClean="0">
                <a:solidFill>
                  <a:schemeClr val="tx1"/>
                </a:solidFill>
              </a:rPr>
              <a:t>which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probably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what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are </a:t>
            </a:r>
            <a:r>
              <a:rPr lang="fr-FR" dirty="0" err="1" smtClean="0">
                <a:solidFill>
                  <a:schemeClr val="tx1"/>
                </a:solidFill>
              </a:rPr>
              <a:t>going</a:t>
            </a:r>
            <a:r>
              <a:rPr lang="fr-FR" dirty="0" smtClean="0">
                <a:solidFill>
                  <a:schemeClr val="tx1"/>
                </a:solidFill>
              </a:rPr>
              <a:t> to use in production but </a:t>
            </a:r>
            <a:r>
              <a:rPr lang="fr-FR" dirty="0" err="1" smtClean="0">
                <a:solidFill>
                  <a:schemeClr val="tx1"/>
                </a:solidFill>
              </a:rPr>
              <a:t>also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install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it</a:t>
            </a:r>
            <a:r>
              <a:rPr lang="fr-FR" dirty="0" smtClean="0">
                <a:solidFill>
                  <a:schemeClr val="tx1"/>
                </a:solidFill>
              </a:rPr>
              <a:t> on </a:t>
            </a:r>
            <a:r>
              <a:rPr lang="fr-FR" dirty="0" err="1" smtClean="0">
                <a:solidFill>
                  <a:schemeClr val="tx1"/>
                </a:solidFill>
              </a:rPr>
              <a:t>your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W</a:t>
            </a:r>
            <a:r>
              <a:rPr lang="fr-FR" dirty="0" smtClean="0">
                <a:solidFill>
                  <a:schemeClr val="tx1"/>
                </a:solidFill>
              </a:rPr>
              <a:t>indows or Mac</a:t>
            </a: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 descr="MySQL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14290"/>
            <a:ext cx="2286016" cy="11822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285728"/>
            <a:ext cx="8643998" cy="621510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MySQL uses a </a:t>
            </a:r>
            <a:r>
              <a:rPr lang="fr-FR" dirty="0" err="1" smtClean="0">
                <a:solidFill>
                  <a:schemeClr val="tx1"/>
                </a:solidFill>
              </a:rPr>
              <a:t>client-server</a:t>
            </a:r>
            <a:r>
              <a:rPr lang="fr-FR" dirty="0" smtClean="0">
                <a:solidFill>
                  <a:schemeClr val="tx1"/>
                </a:solidFill>
              </a:rPr>
              <a:t> model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It’s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powered</a:t>
            </a:r>
            <a:r>
              <a:rPr lang="fr-FR" dirty="0" smtClean="0">
                <a:solidFill>
                  <a:schemeClr val="tx1"/>
                </a:solidFill>
              </a:rPr>
              <a:t> by the oracle corporation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It is </a:t>
            </a:r>
            <a:r>
              <a:rPr lang="en-US" dirty="0">
                <a:solidFill>
                  <a:schemeClr val="tx1"/>
                </a:solidFill>
              </a:rPr>
              <a:t>a freely available database system.</a:t>
            </a:r>
            <a:endParaRPr lang="fr-F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It </a:t>
            </a:r>
            <a:r>
              <a:rPr lang="fr-FR" dirty="0" err="1" smtClean="0">
                <a:solidFill>
                  <a:schemeClr val="tx1"/>
                </a:solidFill>
              </a:rPr>
              <a:t>provides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multiuse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access</a:t>
            </a:r>
            <a:r>
              <a:rPr lang="fr-FR" dirty="0" smtClean="0">
                <a:solidFill>
                  <a:schemeClr val="tx1"/>
                </a:solidFill>
              </a:rPr>
              <a:t> to support </a:t>
            </a:r>
            <a:r>
              <a:rPr lang="fr-FR" dirty="0" err="1" smtClean="0">
                <a:solidFill>
                  <a:schemeClr val="tx1"/>
                </a:solidFill>
              </a:rPr>
              <a:t>many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storage</a:t>
            </a:r>
            <a:r>
              <a:rPr lang="fr-FR" dirty="0" smtClean="0">
                <a:solidFill>
                  <a:schemeClr val="tx1"/>
                </a:solidFill>
              </a:rPr>
              <a:t> engins.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It </a:t>
            </a:r>
            <a:r>
              <a:rPr lang="fr-FR" dirty="0" err="1" smtClean="0">
                <a:solidFill>
                  <a:schemeClr val="tx1"/>
                </a:solidFill>
              </a:rPr>
              <a:t>sotres</a:t>
            </a:r>
            <a:r>
              <a:rPr lang="fr-FR" dirty="0" smtClean="0">
                <a:solidFill>
                  <a:schemeClr val="tx1"/>
                </a:solidFill>
              </a:rPr>
              <a:t> data in tables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provides you fast loading utilities with different memory cache</a:t>
            </a:r>
            <a:endParaRPr lang="fr-FR" dirty="0" smtClean="0">
              <a:solidFill>
                <a:schemeClr val="tx1"/>
              </a:solidFill>
            </a:endParaRP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>
                <a:solidFill>
                  <a:schemeClr val="tx2"/>
                </a:solidFill>
              </a:rPr>
              <a:t>2.</a:t>
            </a:r>
            <a:r>
              <a:rPr lang="fr-FR" i="1" dirty="0" err="1" smtClean="0">
                <a:solidFill>
                  <a:schemeClr val="tx2"/>
                </a:solidFill>
              </a:rPr>
              <a:t>PostgreSQL</a:t>
            </a:r>
            <a:endParaRPr lang="fr-FR" i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643050"/>
            <a:ext cx="8929718" cy="52149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It’s a free and open </a:t>
            </a:r>
            <a:r>
              <a:rPr lang="en-US" dirty="0"/>
              <a:t>source object-relational database system </a:t>
            </a:r>
            <a:endParaRPr lang="en-US" dirty="0" smtClean="0"/>
          </a:p>
          <a:p>
            <a:r>
              <a:rPr lang="en-US" dirty="0" smtClean="0"/>
              <a:t>It  </a:t>
            </a:r>
            <a:r>
              <a:rPr lang="en-US" dirty="0"/>
              <a:t>supports both SQL (relational) and JSON (non-relational) querying.</a:t>
            </a:r>
          </a:p>
          <a:p>
            <a:r>
              <a:rPr lang="en-US" dirty="0" smtClean="0"/>
              <a:t>It’s</a:t>
            </a:r>
            <a:r>
              <a:rPr lang="en-US" dirty="0"/>
              <a:t> </a:t>
            </a:r>
            <a:r>
              <a:rPr lang="en-US" dirty="0" smtClean="0"/>
              <a:t>used as</a:t>
            </a:r>
            <a:r>
              <a:rPr lang="en-US" dirty="0"/>
              <a:t> the primary data store </a:t>
            </a:r>
            <a:r>
              <a:rPr lang="en-US" dirty="0" smtClean="0"/>
              <a:t>for </a:t>
            </a:r>
            <a:r>
              <a:rPr lang="en-US" dirty="0"/>
              <a:t>many web, mobile, geospatial, and analytics </a:t>
            </a:r>
            <a:r>
              <a:rPr lang="en-US" dirty="0" smtClean="0"/>
              <a:t>applications.</a:t>
            </a:r>
          </a:p>
          <a:p>
            <a:pPr>
              <a:buNone/>
            </a:pPr>
            <a:r>
              <a:rPr lang="en-US" u="sng" dirty="0" smtClean="0">
                <a:solidFill>
                  <a:srgbClr val="00B050"/>
                </a:solidFill>
              </a:rPr>
              <a:t>*The common use cases of </a:t>
            </a:r>
            <a:r>
              <a:rPr lang="en-US" u="sng" dirty="0" err="1" smtClean="0">
                <a:solidFill>
                  <a:srgbClr val="00B050"/>
                </a:solidFill>
              </a:rPr>
              <a:t>PostgreSQL</a:t>
            </a:r>
            <a:r>
              <a:rPr lang="en-US" u="sng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b="1" dirty="0"/>
              <a:t>A robust database in the LAPP </a:t>
            </a:r>
            <a:r>
              <a:rPr lang="en-US" b="1" dirty="0" smtClean="0"/>
              <a:t>stack: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 is primarily used as a robust back-end database that powers many dynamic websites and web applications.</a:t>
            </a:r>
            <a:endParaRPr lang="en-US" b="1" dirty="0"/>
          </a:p>
          <a:p>
            <a:pPr>
              <a:buNone/>
            </a:pPr>
            <a:endParaRPr lang="en-US" dirty="0" smtClean="0"/>
          </a:p>
          <a:p>
            <a:endParaRPr lang="fr-FR" dirty="0"/>
          </a:p>
        </p:txBody>
      </p:sp>
      <p:pic>
        <p:nvPicPr>
          <p:cNvPr id="4" name="Image 3" descr="postgr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0"/>
            <a:ext cx="1785950" cy="1521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fr-FR" dirty="0"/>
              <a:t> </a:t>
            </a:r>
            <a:r>
              <a:rPr lang="fr-FR" b="1" dirty="0"/>
              <a:t>General </a:t>
            </a:r>
            <a:r>
              <a:rPr lang="fr-FR" b="1" dirty="0" err="1"/>
              <a:t>purpose</a:t>
            </a:r>
            <a:r>
              <a:rPr lang="fr-FR" b="1" dirty="0"/>
              <a:t> transaction </a:t>
            </a:r>
            <a:r>
              <a:rPr lang="fr-FR" b="1" dirty="0" err="1" smtClean="0"/>
              <a:t>database</a:t>
            </a:r>
            <a:r>
              <a:rPr lang="fr-FR" b="1" dirty="0" smtClean="0"/>
              <a:t>: </a:t>
            </a:r>
            <a:r>
              <a:rPr lang="fr-FR" dirty="0"/>
              <a:t>Large corporations and </a:t>
            </a:r>
            <a:r>
              <a:rPr lang="fr-FR" dirty="0" smtClean="0"/>
              <a:t>startups uses </a:t>
            </a:r>
            <a:r>
              <a:rPr lang="fr-FR" dirty="0" err="1" smtClean="0"/>
              <a:t>PostgreSQL</a:t>
            </a:r>
            <a:r>
              <a:rPr lang="fr-FR" dirty="0" smtClean="0"/>
              <a:t> </a:t>
            </a:r>
            <a:r>
              <a:rPr lang="en-US" dirty="0"/>
              <a:t> to support their applications and products.</a:t>
            </a:r>
            <a:endParaRPr lang="fr-FR" b="1" dirty="0"/>
          </a:p>
          <a:p>
            <a:r>
              <a:rPr lang="fr-FR" b="1" dirty="0" err="1"/>
              <a:t>Geospatial</a:t>
            </a:r>
            <a:r>
              <a:rPr lang="fr-FR" b="1" dirty="0"/>
              <a:t> </a:t>
            </a:r>
            <a:r>
              <a:rPr lang="fr-FR" b="1" dirty="0" err="1" smtClean="0"/>
              <a:t>database</a:t>
            </a:r>
            <a:r>
              <a:rPr lang="fr-FR" b="1" dirty="0" smtClean="0"/>
              <a:t>:</a:t>
            </a:r>
            <a:r>
              <a:rPr lang="en-US" dirty="0" err="1"/>
              <a:t>PostgreSQL</a:t>
            </a:r>
            <a:r>
              <a:rPr lang="en-US" dirty="0"/>
              <a:t>  supports geospatial databases for geographic information systems </a:t>
            </a:r>
            <a:r>
              <a:rPr lang="en-US" dirty="0" smtClean="0"/>
              <a:t>through </a:t>
            </a:r>
            <a:r>
              <a:rPr lang="en-US" dirty="0" err="1" smtClean="0"/>
              <a:t>PostGIS</a:t>
            </a:r>
            <a:endParaRPr lang="fr-FR" b="1" dirty="0"/>
          </a:p>
          <a:p>
            <a:pPr>
              <a:buNone/>
            </a:pPr>
            <a:r>
              <a:rPr lang="fr-FR" u="sng" dirty="0" smtClean="0">
                <a:solidFill>
                  <a:srgbClr val="00B050"/>
                </a:solidFill>
              </a:rPr>
              <a:t>*</a:t>
            </a:r>
            <a:r>
              <a:rPr lang="fr-FR" u="sng" dirty="0" err="1" smtClean="0">
                <a:solidFill>
                  <a:srgbClr val="00B050"/>
                </a:solidFill>
              </a:rPr>
              <a:t>Programming</a:t>
            </a:r>
            <a:r>
              <a:rPr lang="fr-FR" u="sng" dirty="0" smtClean="0">
                <a:solidFill>
                  <a:srgbClr val="00B050"/>
                </a:solidFill>
              </a:rPr>
              <a:t> </a:t>
            </a:r>
            <a:r>
              <a:rPr lang="fr-FR" u="sng" dirty="0" err="1" smtClean="0">
                <a:solidFill>
                  <a:srgbClr val="00B050"/>
                </a:solidFill>
              </a:rPr>
              <a:t>languages</a:t>
            </a:r>
            <a:r>
              <a:rPr lang="fr-FR" u="sng" dirty="0" smtClean="0">
                <a:solidFill>
                  <a:srgbClr val="00B050"/>
                </a:solidFill>
              </a:rPr>
              <a:t> </a:t>
            </a:r>
            <a:r>
              <a:rPr lang="fr-FR" u="sng" dirty="0" err="1" smtClean="0">
                <a:solidFill>
                  <a:srgbClr val="00B050"/>
                </a:solidFill>
              </a:rPr>
              <a:t>supported</a:t>
            </a:r>
            <a:r>
              <a:rPr lang="fr-FR" u="sng" dirty="0" smtClean="0">
                <a:solidFill>
                  <a:srgbClr val="00B050"/>
                </a:solidFill>
              </a:rPr>
              <a:t> by </a:t>
            </a:r>
            <a:r>
              <a:rPr lang="fr-FR" u="sng" dirty="0" err="1" smtClean="0">
                <a:solidFill>
                  <a:srgbClr val="00B050"/>
                </a:solidFill>
              </a:rPr>
              <a:t>PostgreSQL</a:t>
            </a:r>
            <a:r>
              <a:rPr lang="fr-FR" u="sng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fr-FR" dirty="0" smtClean="0"/>
              <a:t>Python,</a:t>
            </a:r>
            <a:r>
              <a:rPr lang="fr-FR" dirty="0"/>
              <a:t> </a:t>
            </a:r>
            <a:r>
              <a:rPr lang="fr-FR" dirty="0" smtClean="0"/>
              <a:t>Java,</a:t>
            </a:r>
            <a:r>
              <a:rPr lang="fr-FR" dirty="0"/>
              <a:t> C</a:t>
            </a:r>
            <a:r>
              <a:rPr lang="fr-FR" dirty="0" smtClean="0"/>
              <a:t>#,</a:t>
            </a:r>
            <a:r>
              <a:rPr lang="fr-FR" dirty="0"/>
              <a:t> JavaScript (Node.js</a:t>
            </a:r>
            <a:r>
              <a:rPr lang="fr-FR" dirty="0" smtClean="0"/>
              <a:t>),</a:t>
            </a:r>
            <a:r>
              <a:rPr lang="fr-FR" dirty="0"/>
              <a:t> </a:t>
            </a:r>
            <a:r>
              <a:rPr lang="fr-FR" dirty="0" smtClean="0"/>
              <a:t>Ruby,</a:t>
            </a:r>
            <a:r>
              <a:rPr lang="fr-FR" dirty="0"/>
              <a:t> C/C</a:t>
            </a:r>
            <a:r>
              <a:rPr lang="fr-FR" dirty="0" smtClean="0"/>
              <a:t>+,</a:t>
            </a:r>
            <a:r>
              <a:rPr lang="fr-FR" dirty="0"/>
              <a:t> </a:t>
            </a:r>
            <a:r>
              <a:rPr lang="fr-FR" dirty="0" smtClean="0"/>
              <a:t>Perl,</a:t>
            </a:r>
            <a:r>
              <a:rPr lang="fr-FR" dirty="0"/>
              <a:t> </a:t>
            </a:r>
            <a:r>
              <a:rPr lang="fr-FR" dirty="0" smtClean="0"/>
              <a:t>Go,</a:t>
            </a:r>
            <a:r>
              <a:rPr lang="fr-FR" dirty="0"/>
              <a:t> </a:t>
            </a:r>
            <a:r>
              <a:rPr lang="fr-FR" dirty="0" err="1" smtClean="0"/>
              <a:t>Tcl</a:t>
            </a: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322</Words>
  <Application>Microsoft Office PowerPoint</Application>
  <PresentationFormat>Affichage à l'écran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The presentation of the 3 relational DBMS:</vt:lpstr>
      <vt:lpstr>What is Relational Database Management System?</vt:lpstr>
      <vt:lpstr>Diapositive 3</vt:lpstr>
      <vt:lpstr>*The most commonly used relational database management systems include:</vt:lpstr>
      <vt:lpstr>Diapositive 5</vt:lpstr>
      <vt:lpstr>1. WHAT IS MYSQL?</vt:lpstr>
      <vt:lpstr>Diapositive 7</vt:lpstr>
      <vt:lpstr>2.PostgreSQL</vt:lpstr>
      <vt:lpstr>Diapositive 9</vt:lpstr>
      <vt:lpstr>*Features of PostgreSQL</vt:lpstr>
      <vt:lpstr>3.SQL SERVER</vt:lpstr>
      <vt:lpstr>Diapositive 12</vt:lpstr>
      <vt:lpstr>The comparaison between the 3 RDBMS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 of the 3 relational DBMS:</dc:title>
  <dc:creator>Asus</dc:creator>
  <cp:lastModifiedBy>Asus</cp:lastModifiedBy>
  <cp:revision>10</cp:revision>
  <dcterms:created xsi:type="dcterms:W3CDTF">2020-12-02T14:17:39Z</dcterms:created>
  <dcterms:modified xsi:type="dcterms:W3CDTF">2020-12-02T17:25:11Z</dcterms:modified>
</cp:coreProperties>
</file>