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75" r:id="rId4"/>
    <p:sldId id="284" r:id="rId5"/>
    <p:sldId id="285" r:id="rId6"/>
    <p:sldId id="286" r:id="rId7"/>
    <p:sldId id="283" r:id="rId8"/>
    <p:sldId id="279" r:id="rId9"/>
    <p:sldId id="280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pra Pant" initials="SP" lastIdx="1" clrIdx="0">
    <p:extLst>
      <p:ext uri="{19B8F6BF-5375-455C-9EA6-DF929625EA0E}">
        <p15:presenceInfo xmlns:p15="http://schemas.microsoft.com/office/powerpoint/2012/main" userId="5d1c07bdba6be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project 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Pattern Recognition– winter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129" y="3429000"/>
            <a:ext cx="6029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Vatsala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Sharma, 374843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Mayesha Tasnim, 374098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EBEBEB"/>
                </a:solidFill>
                <a:latin typeface="Gill Sans MT" panose="020B0502020104020203"/>
              </a:rPr>
              <a:t>Chandan Acharya, 373970</a:t>
            </a:r>
          </a:p>
          <a:p>
            <a:pPr>
              <a:defRPr/>
            </a:pPr>
            <a:r>
              <a:rPr lang="en-US" sz="2400" dirty="0">
                <a:solidFill>
                  <a:srgbClr val="EBEBEB"/>
                </a:solidFill>
              </a:rPr>
              <a:t>Rahul Lao, 374021</a:t>
            </a:r>
            <a:endParaRPr lang="en-US" sz="2400" dirty="0">
              <a:solidFill>
                <a:srgbClr val="EBEBEB"/>
              </a:solidFill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Devendra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Hupri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374022</a:t>
            </a:r>
          </a:p>
          <a:p>
            <a:pPr lvl="0">
              <a:defRPr/>
            </a:pPr>
            <a:r>
              <a:rPr lang="en-US" sz="2400" dirty="0">
                <a:solidFill>
                  <a:srgbClr val="EBEBEB"/>
                </a:solidFill>
              </a:rPr>
              <a:t>Rakesh </a:t>
            </a:r>
            <a:r>
              <a:rPr lang="en-US" sz="2400" dirty="0" err="1">
                <a:solidFill>
                  <a:srgbClr val="EBEBEB"/>
                </a:solidFill>
              </a:rPr>
              <a:t>Lagare</a:t>
            </a:r>
            <a:r>
              <a:rPr lang="en-US" sz="2400" dirty="0">
                <a:solidFill>
                  <a:srgbClr val="EBEBEB"/>
                </a:solidFill>
              </a:rPr>
              <a:t>, 374183</a:t>
            </a:r>
          </a:p>
          <a:p>
            <a:pPr lvl="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Vina</a:t>
            </a:r>
            <a:r>
              <a:rPr lang="en-US" sz="2400" dirty="0">
                <a:solidFill>
                  <a:srgbClr val="EBEBEB"/>
                </a:solidFill>
                <a:latin typeface="Gill Sans MT" panose="020B0502020104020203"/>
              </a:rPr>
              <a:t>y </a:t>
            </a:r>
            <a:r>
              <a:rPr lang="en-US" sz="2400" dirty="0" err="1">
                <a:solidFill>
                  <a:srgbClr val="EBEBEB"/>
                </a:solidFill>
                <a:latin typeface="Gill Sans MT" panose="020B0502020104020203"/>
              </a:rPr>
              <a:t>Pyati</a:t>
            </a:r>
            <a:r>
              <a:rPr lang="en-US" sz="2400" dirty="0">
                <a:solidFill>
                  <a:srgbClr val="EBEBEB"/>
                </a:solidFill>
              </a:rPr>
              <a:t>, 374182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28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ED76-A287-48C1-B0FE-FA95657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Drawing Unit Circles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E9C23-ABA9-464D-953C-66F8CB848924}"/>
              </a:ext>
            </a:extLst>
          </p:cNvPr>
          <p:cNvSpPr/>
          <p:nvPr/>
        </p:nvSpPr>
        <p:spPr>
          <a:xfrm>
            <a:off x="581192" y="2011882"/>
            <a:ext cx="7265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Plot the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IN" dirty="0"/>
              <a:t> unit circle considering the </a:t>
            </a:r>
            <a:r>
              <a:rPr lang="en-IN" dirty="0" err="1"/>
              <a:t>L</a:t>
            </a:r>
            <a:r>
              <a:rPr lang="en-IN" baseline="-25000" dirty="0" err="1"/>
              <a:t>p</a:t>
            </a:r>
            <a:r>
              <a:rPr lang="en-IN" dirty="0"/>
              <a:t> norm for p=0.5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L</a:t>
            </a:r>
            <a:r>
              <a:rPr lang="en-IN" baseline="-25000" dirty="0" err="1"/>
              <a:t>p</a:t>
            </a:r>
            <a:r>
              <a:rPr lang="en-IN" dirty="0"/>
              <a:t> norm of x (when P &gt;= 1):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FDCB7-FC33-4DD7-82BF-D5B0F45C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47" y="2596008"/>
            <a:ext cx="2466975" cy="1228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AD7CD-E034-4076-A960-B6C617FBDD58}"/>
              </a:ext>
            </a:extLst>
          </p:cNvPr>
          <p:cNvSpPr/>
          <p:nvPr/>
        </p:nvSpPr>
        <p:spPr>
          <a:xfrm>
            <a:off x="581192" y="3672508"/>
            <a:ext cx="7265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When 0 &lt; p &lt;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metrics is given as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B23FC-DE9F-4CF0-8028-F2DF2877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2279" y="4076440"/>
            <a:ext cx="5193999" cy="473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0E4B1-0664-47BC-A70A-81C3DAFB5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5923" y="5221166"/>
            <a:ext cx="23622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C6808-DB0B-41D3-B986-9064AAFA6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719" y="5878380"/>
            <a:ext cx="5905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ED76-A287-48C1-B0FE-FA95657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Drawing Unit Circles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A4F91-4AC6-46D8-9F14-BAF39F15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0" y="1837470"/>
            <a:ext cx="5830298" cy="4318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12AB3-AA3F-49E0-8BDB-BFCE920F6028}"/>
              </a:ext>
            </a:extLst>
          </p:cNvPr>
          <p:cNvSpPr txBox="1"/>
          <p:nvPr/>
        </p:nvSpPr>
        <p:spPr>
          <a:xfrm>
            <a:off x="3826304" y="6277358"/>
            <a:ext cx="414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Unit Circle with p=0.5</a:t>
            </a:r>
          </a:p>
        </p:txBody>
      </p:sp>
    </p:spTree>
    <p:extLst>
      <p:ext uri="{BB962C8B-B14F-4D97-AF65-F5344CB8AC3E}">
        <p14:creationId xmlns:p14="http://schemas.microsoft.com/office/powerpoint/2010/main" val="72701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CECEC-D6DB-49C8-9F94-C05C5E1BF52F}"/>
              </a:ext>
            </a:extLst>
          </p:cNvPr>
          <p:cNvSpPr/>
          <p:nvPr/>
        </p:nvSpPr>
        <p:spPr>
          <a:xfrm>
            <a:off x="581192" y="2191436"/>
            <a:ext cx="9409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fractal is an abstract, mathematical object that exhibits similar patterns across all scales</a:t>
            </a:r>
          </a:p>
        </p:txBody>
      </p:sp>
      <p:pic>
        <p:nvPicPr>
          <p:cNvPr id="1026" name="Picture 2" descr="http://fractalfoundation.wolfesongs.com/wp-content/uploads/2009/01/sierpinski-zoom41.gif">
            <a:extLst>
              <a:ext uri="{FF2B5EF4-FFF2-40B4-BE49-F238E27FC236}">
                <a16:creationId xmlns:a16="http://schemas.microsoft.com/office/drawing/2014/main" id="{30993027-8745-4A26-AA2A-D6E4874408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067026"/>
            <a:ext cx="3451984" cy="2985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3BB9C0-4B06-4231-A180-F00A8B3DACA3}"/>
              </a:ext>
            </a:extLst>
          </p:cNvPr>
          <p:cNvSpPr/>
          <p:nvPr/>
        </p:nvSpPr>
        <p:spPr>
          <a:xfrm>
            <a:off x="4557416" y="6158674"/>
            <a:ext cx="263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111111"/>
                </a:solidFill>
                <a:latin typeface="Verdana" panose="020B0604030504040204" pitchFamily="34" charset="0"/>
              </a:rPr>
              <a:t>Sierpenski</a:t>
            </a:r>
            <a:r>
              <a:rPr lang="en-US" b="1" dirty="0">
                <a:solidFill>
                  <a:srgbClr val="111111"/>
                </a:solidFill>
                <a:latin typeface="Verdana" panose="020B0604030504040204" pitchFamily="34" charset="0"/>
              </a:rPr>
              <a:t> triangle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02AE2-DF1B-40C2-B423-97D3118D8F50}"/>
              </a:ext>
            </a:extLst>
          </p:cNvPr>
          <p:cNvSpPr/>
          <p:nvPr/>
        </p:nvSpPr>
        <p:spPr>
          <a:xfrm>
            <a:off x="8042004" y="4098111"/>
            <a:ext cx="2201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zooming in onto a fractal reveals similar structures</a:t>
            </a:r>
          </a:p>
        </p:txBody>
      </p:sp>
    </p:spTree>
    <p:extLst>
      <p:ext uri="{BB962C8B-B14F-4D97-AF65-F5344CB8AC3E}">
        <p14:creationId xmlns:p14="http://schemas.microsoft.com/office/powerpoint/2010/main" val="415650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pic>
        <p:nvPicPr>
          <p:cNvPr id="2050" name="Picture 2" descr="https://i.pinimg.com/originals/c4/86/66/c48666a3977a823b40e0371ed8304f11.jpg">
            <a:extLst>
              <a:ext uri="{FF2B5EF4-FFF2-40B4-BE49-F238E27FC236}">
                <a16:creationId xmlns:a16="http://schemas.microsoft.com/office/drawing/2014/main" id="{44CCDCD0-9121-4992-8EED-A8E939DC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3" y="2859315"/>
            <a:ext cx="3410237" cy="26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oxieflow.com/_img/koru.jpg">
            <a:extLst>
              <a:ext uri="{FF2B5EF4-FFF2-40B4-BE49-F238E27FC236}">
                <a16:creationId xmlns:a16="http://schemas.microsoft.com/office/drawing/2014/main" id="{E8AF8992-4CA9-47AC-A4B7-7066A568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82" y="2859315"/>
            <a:ext cx="3122080" cy="26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wired.com/wp-content/uploads/images_blogs/wiredscience/2010/09/fractal_9a.jpg">
            <a:extLst>
              <a:ext uri="{FF2B5EF4-FFF2-40B4-BE49-F238E27FC236}">
                <a16:creationId xmlns:a16="http://schemas.microsoft.com/office/drawing/2014/main" id="{92D5F41A-43E6-4BA1-8605-2262564F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44" y="2859315"/>
            <a:ext cx="3897993" cy="25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8C822-0367-41E8-A5F0-53E48A32F256}"/>
              </a:ext>
            </a:extLst>
          </p:cNvPr>
          <p:cNvSpPr txBox="1"/>
          <p:nvPr/>
        </p:nvSpPr>
        <p:spPr>
          <a:xfrm>
            <a:off x="4003399" y="2102969"/>
            <a:ext cx="41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Fractals in Nature</a:t>
            </a:r>
          </a:p>
        </p:txBody>
      </p:sp>
    </p:spTree>
    <p:extLst>
      <p:ext uri="{BB962C8B-B14F-4D97-AF65-F5344CB8AC3E}">
        <p14:creationId xmlns:p14="http://schemas.microsoft.com/office/powerpoint/2010/main" val="316373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8C822-0367-41E8-A5F0-53E48A32F256}"/>
              </a:ext>
            </a:extLst>
          </p:cNvPr>
          <p:cNvSpPr txBox="1"/>
          <p:nvPr/>
        </p:nvSpPr>
        <p:spPr>
          <a:xfrm>
            <a:off x="4863419" y="2595000"/>
            <a:ext cx="41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a perfect fractal,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C06EC-E60B-45BA-AE29-38D2330B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" y="2595000"/>
            <a:ext cx="4733925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50D1B-4A5F-444B-83BE-AFF75983B9AF}"/>
                  </a:ext>
                </a:extLst>
              </p:cNvPr>
              <p:cNvSpPr txBox="1"/>
              <p:nvPr/>
            </p:nvSpPr>
            <p:spPr>
              <a:xfrm>
                <a:off x="5242181" y="2964332"/>
                <a:ext cx="4733925" cy="68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Fractal Dimension,  D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50D1B-4A5F-444B-83BE-AFF75983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81" y="2964332"/>
                <a:ext cx="4733925" cy="68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AD146BF-0C13-4317-8D2B-84D438AE9BF2}"/>
              </a:ext>
            </a:extLst>
          </p:cNvPr>
          <p:cNvSpPr/>
          <p:nvPr/>
        </p:nvSpPr>
        <p:spPr>
          <a:xfrm>
            <a:off x="5771881" y="5149323"/>
            <a:ext cx="236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1111"/>
                </a:solidFill>
              </a:rPr>
              <a:t>For </a:t>
            </a:r>
            <a:r>
              <a:rPr lang="en-US" sz="1600" b="1" dirty="0" err="1">
                <a:solidFill>
                  <a:srgbClr val="111111"/>
                </a:solidFill>
              </a:rPr>
              <a:t>Sierpenski</a:t>
            </a:r>
            <a:r>
              <a:rPr lang="en-US" sz="1600" b="1" dirty="0">
                <a:solidFill>
                  <a:srgbClr val="111111"/>
                </a:solidFill>
              </a:rPr>
              <a:t> triangle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73BEDC-8860-481B-809A-09BC0351F1DB}"/>
                  </a:ext>
                </a:extLst>
              </p:cNvPr>
              <p:cNvSpPr txBox="1"/>
              <p:nvPr/>
            </p:nvSpPr>
            <p:spPr>
              <a:xfrm>
                <a:off x="4927452" y="5633408"/>
                <a:ext cx="321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1.58</m:t>
                    </m:r>
                    <m:r>
                      <m:rPr>
                        <m:nor/>
                      </m:rPr>
                      <a:rPr lang="en-US" b="0" i="0" smtClean="0"/>
                      <m:t>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73BEDC-8860-481B-809A-09BC0351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52" y="5633408"/>
                <a:ext cx="321270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53EBF0-4430-4B6F-BE0C-AD99922C71C4}"/>
              </a:ext>
            </a:extLst>
          </p:cNvPr>
          <p:cNvSpPr/>
          <p:nvPr/>
        </p:nvSpPr>
        <p:spPr>
          <a:xfrm>
            <a:off x="6011903" y="3807939"/>
            <a:ext cx="55989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Where </a:t>
            </a:r>
          </a:p>
          <a:p>
            <a:r>
              <a:rPr lang="en-US" dirty="0">
                <a:solidFill>
                  <a:srgbClr val="111111"/>
                </a:solidFill>
              </a:rPr>
              <a:t>s = scale factor of shrunken structure (0 &lt; s &lt; 1)</a:t>
            </a:r>
          </a:p>
          <a:p>
            <a:r>
              <a:rPr lang="en-US" dirty="0">
                <a:solidFill>
                  <a:srgbClr val="111111"/>
                </a:solidFill>
              </a:rPr>
              <a:t>n = copies of shrunken structure needed to cover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8C822-0367-41E8-A5F0-53E48A32F256}"/>
              </a:ext>
            </a:extLst>
          </p:cNvPr>
          <p:cNvSpPr txBox="1"/>
          <p:nvPr/>
        </p:nvSpPr>
        <p:spPr>
          <a:xfrm>
            <a:off x="371061" y="217093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 Counting method for calculating fractal dimension of an object inside an image,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652B1-14BD-498C-B558-BE7F6173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17" y="3165834"/>
            <a:ext cx="2692884" cy="271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FF0BB-B87C-4FFD-A046-40F5BC6C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95" y="3219597"/>
            <a:ext cx="2269021" cy="266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5F391-91F3-4D99-ACC4-E6348279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210" y="3234783"/>
            <a:ext cx="2814638" cy="26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8C822-0367-41E8-A5F0-53E48A32F256}"/>
              </a:ext>
            </a:extLst>
          </p:cNvPr>
          <p:cNvSpPr txBox="1"/>
          <p:nvPr/>
        </p:nvSpPr>
        <p:spPr>
          <a:xfrm>
            <a:off x="371060" y="19477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Following the model for perfect fractals, box counting dimension of a fractal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6EF6F-AF44-4457-8CD1-9150C9EB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98" y="2378815"/>
            <a:ext cx="299085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A2268A-DF14-44DD-9A9D-94B0DA514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28" y="3676959"/>
            <a:ext cx="3141220" cy="1955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30E750-367D-4254-AB83-9AB54199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75" y="5856737"/>
            <a:ext cx="2619375" cy="981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D0469-BA07-4209-9BFE-E3FCF667F721}"/>
              </a:ext>
            </a:extLst>
          </p:cNvPr>
          <p:cNvSpPr txBox="1"/>
          <p:nvPr/>
        </p:nvSpPr>
        <p:spPr>
          <a:xfrm>
            <a:off x="-2016152" y="318267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can re-imagine this equation 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97E56-4A73-4771-B6FF-83370D5B97E5}"/>
              </a:ext>
            </a:extLst>
          </p:cNvPr>
          <p:cNvSpPr txBox="1"/>
          <p:nvPr/>
        </p:nvSpPr>
        <p:spPr>
          <a:xfrm>
            <a:off x="581191" y="5540249"/>
            <a:ext cx="846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 a set of              and           , we can fit a line through the data using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91BE87-5F03-4E8C-8BC4-6770EA8EAE84}"/>
                  </a:ext>
                </a:extLst>
              </p:cNvPr>
              <p:cNvSpPr/>
              <p:nvPr/>
            </p:nvSpPr>
            <p:spPr>
              <a:xfrm>
                <a:off x="2144110" y="5538783"/>
                <a:ext cx="10038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91BE87-5F03-4E8C-8BC4-6770EA8EA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0" y="5538783"/>
                <a:ext cx="100386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48BFFE-3891-4A97-8C07-781B0DF9DCEA}"/>
                  </a:ext>
                </a:extLst>
              </p:cNvPr>
              <p:cNvSpPr/>
              <p:nvPr/>
            </p:nvSpPr>
            <p:spPr>
              <a:xfrm>
                <a:off x="3313186" y="5538783"/>
                <a:ext cx="10038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48BFFE-3891-4A97-8C07-781B0DF9D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86" y="5538783"/>
                <a:ext cx="100386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3C173-42ED-4A20-BEB6-FDBD19B94917}"/>
                  </a:ext>
                </a:extLst>
              </p:cNvPr>
              <p:cNvSpPr txBox="1"/>
              <p:nvPr/>
            </p:nvSpPr>
            <p:spPr>
              <a:xfrm>
                <a:off x="6082991" y="4902239"/>
                <a:ext cx="738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sz="2400" b="1" dirty="0"/>
                        <m:t>D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3C173-42ED-4A20-BEB6-FDBD19B9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1" y="4902239"/>
                <a:ext cx="738159" cy="461665"/>
              </a:xfrm>
              <a:prstGeom prst="rect">
                <a:avLst/>
              </a:prstGeom>
              <a:blipFill>
                <a:blip r:embed="rId7"/>
                <a:stretch>
                  <a:fillRect l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9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pic>
        <p:nvPicPr>
          <p:cNvPr id="5" name="Picture 4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67E8ED46-FF43-4469-8298-ECA0679B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79730"/>
            <a:ext cx="1859026" cy="1859026"/>
          </a:xfrm>
          <a:prstGeom prst="rect">
            <a:avLst/>
          </a:prstGeom>
        </p:spPr>
      </p:pic>
      <p:pic>
        <p:nvPicPr>
          <p:cNvPr id="12" name="Picture 11" descr="A large tree in front of a cloudy sky&#10;&#10;Description generated with very high confidence">
            <a:extLst>
              <a:ext uri="{FF2B5EF4-FFF2-40B4-BE49-F238E27FC236}">
                <a16:creationId xmlns:a16="http://schemas.microsoft.com/office/drawing/2014/main" id="{728CEBD9-2BEC-4B1A-B890-699A34A1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4" y="4606342"/>
            <a:ext cx="1859027" cy="185902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4D1D94-9AA5-4A4B-A39C-142B6C693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91331"/>
              </p:ext>
            </p:extLst>
          </p:nvPr>
        </p:nvGraphicFramePr>
        <p:xfrm>
          <a:off x="5517408" y="2516763"/>
          <a:ext cx="6226629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29">
                  <a:extLst>
                    <a:ext uri="{9D8B030D-6E8A-4147-A177-3AD203B41FA5}">
                      <a16:colId xmlns:a16="http://schemas.microsoft.com/office/drawing/2014/main" val="42649295"/>
                    </a:ext>
                  </a:extLst>
                </a:gridCol>
                <a:gridCol w="644072">
                  <a:extLst>
                    <a:ext uri="{9D8B030D-6E8A-4147-A177-3AD203B41FA5}">
                      <a16:colId xmlns:a16="http://schemas.microsoft.com/office/drawing/2014/main" val="2133119818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899041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10793817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3609337547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749521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25905318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0746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20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7617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8FC163-D42C-48C0-BA98-14E5BE293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4349"/>
              </p:ext>
            </p:extLst>
          </p:nvPr>
        </p:nvGraphicFramePr>
        <p:xfrm>
          <a:off x="5517408" y="5134616"/>
          <a:ext cx="6226629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29">
                  <a:extLst>
                    <a:ext uri="{9D8B030D-6E8A-4147-A177-3AD203B41FA5}">
                      <a16:colId xmlns:a16="http://schemas.microsoft.com/office/drawing/2014/main" val="42649295"/>
                    </a:ext>
                  </a:extLst>
                </a:gridCol>
                <a:gridCol w="644072">
                  <a:extLst>
                    <a:ext uri="{9D8B030D-6E8A-4147-A177-3AD203B41FA5}">
                      <a16:colId xmlns:a16="http://schemas.microsoft.com/office/drawing/2014/main" val="2133119818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899041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10793817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3609337547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749521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25905318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0746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20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76174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6D8B93C9-905C-4B3C-8D8E-BC26E5EFF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651" y="2383772"/>
            <a:ext cx="1859025" cy="1850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88C71B-B28C-4094-83DD-299BE9B3F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651" y="4590421"/>
            <a:ext cx="1957785" cy="1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pic>
        <p:nvPicPr>
          <p:cNvPr id="5" name="Picture 4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67E8ED46-FF43-4469-8298-ECA0679B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53" y="1983490"/>
            <a:ext cx="1859026" cy="1859026"/>
          </a:xfrm>
          <a:prstGeom prst="rect">
            <a:avLst/>
          </a:prstGeom>
        </p:spPr>
      </p:pic>
      <p:pic>
        <p:nvPicPr>
          <p:cNvPr id="12" name="Picture 11" descr="A large tree in front of a cloudy sky&#10;&#10;Description generated with very high confidence">
            <a:extLst>
              <a:ext uri="{FF2B5EF4-FFF2-40B4-BE49-F238E27FC236}">
                <a16:creationId xmlns:a16="http://schemas.microsoft.com/office/drawing/2014/main" id="{728CEBD9-2BEC-4B1A-B890-699A34A1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00" y="1993636"/>
            <a:ext cx="1859027" cy="185902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886C0B1-D754-45AB-A939-79288E9F47B8}"/>
              </a:ext>
            </a:extLst>
          </p:cNvPr>
          <p:cNvGrpSpPr/>
          <p:nvPr/>
        </p:nvGrpSpPr>
        <p:grpSpPr>
          <a:xfrm>
            <a:off x="575894" y="4004867"/>
            <a:ext cx="4437492" cy="2853133"/>
            <a:chOff x="6592458" y="945199"/>
            <a:chExt cx="4437492" cy="2853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9E8B9A-7009-4EF7-BB75-5F4523B0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600" y="945199"/>
              <a:ext cx="3562350" cy="2438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AED7B29-9F81-4553-AA56-E64CDDFE8CB2}"/>
                    </a:ext>
                  </a:extLst>
                </p:cNvPr>
                <p:cNvSpPr/>
                <p:nvPr/>
              </p:nvSpPr>
              <p:spPr>
                <a:xfrm>
                  <a:off x="8686006" y="3429000"/>
                  <a:ext cx="10038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AED7B29-9F81-4553-AA56-E64CDDFE8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06" y="3429000"/>
                  <a:ext cx="10038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D68083-5AE1-4592-9F42-0CF308CEFC36}"/>
                    </a:ext>
                  </a:extLst>
                </p:cNvPr>
                <p:cNvSpPr/>
                <p:nvPr/>
              </p:nvSpPr>
              <p:spPr>
                <a:xfrm>
                  <a:off x="6592458" y="1995845"/>
                  <a:ext cx="10038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0D68083-5AE1-4592-9F42-0CF308CEFC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458" y="1995845"/>
                  <a:ext cx="100386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F1DB4-3C71-49FA-AC68-15C9862E43CB}"/>
              </a:ext>
            </a:extLst>
          </p:cNvPr>
          <p:cNvGrpSpPr/>
          <p:nvPr/>
        </p:nvGrpSpPr>
        <p:grpSpPr>
          <a:xfrm>
            <a:off x="5782535" y="3951178"/>
            <a:ext cx="4535690" cy="2835663"/>
            <a:chOff x="6556172" y="3798332"/>
            <a:chExt cx="4535690" cy="2835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ED9E42-88BF-4F7F-9359-57992E81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5687" y="3798332"/>
              <a:ext cx="3686175" cy="24479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4D259A-9DDA-43D0-A7D3-F4F15366A1AB}"/>
                    </a:ext>
                  </a:extLst>
                </p:cNvPr>
                <p:cNvSpPr/>
                <p:nvPr/>
              </p:nvSpPr>
              <p:spPr>
                <a:xfrm>
                  <a:off x="8686006" y="6264663"/>
                  <a:ext cx="10038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4D259A-9DDA-43D0-A7D3-F4F15366A1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06" y="6264663"/>
                  <a:ext cx="100386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A3FCDE-B929-4DEF-B8A0-C31CB44838CB}"/>
                    </a:ext>
                  </a:extLst>
                </p:cNvPr>
                <p:cNvSpPr/>
                <p:nvPr/>
              </p:nvSpPr>
              <p:spPr>
                <a:xfrm>
                  <a:off x="6556172" y="4831508"/>
                  <a:ext cx="10038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A3FCDE-B929-4DEF-B8A0-C31CB4483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172" y="4831508"/>
                  <a:ext cx="100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F47F54-B15B-48D6-B129-AEE9EBB489B9}"/>
                  </a:ext>
                </a:extLst>
              </p:cNvPr>
              <p:cNvSpPr txBox="1"/>
              <p:nvPr/>
            </p:nvSpPr>
            <p:spPr>
              <a:xfrm>
                <a:off x="2877996" y="2728337"/>
                <a:ext cx="321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1.5</m:t>
                    </m:r>
                    <m:r>
                      <m:rPr>
                        <m:nor/>
                      </m:rPr>
                      <a:rPr lang="en-US" b="0" i="0" smtClean="0"/>
                      <m:t>77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F47F54-B15B-48D6-B129-AEE9EBB4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96" y="2728337"/>
                <a:ext cx="321270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BA242D-20B7-463A-BD29-90BB6E561164}"/>
                  </a:ext>
                </a:extLst>
              </p:cNvPr>
              <p:cNvSpPr txBox="1"/>
              <p:nvPr/>
            </p:nvSpPr>
            <p:spPr>
              <a:xfrm>
                <a:off x="8050380" y="2648975"/>
                <a:ext cx="321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1.</m:t>
                    </m:r>
                    <m:r>
                      <m:rPr>
                        <m:nor/>
                      </m:rPr>
                      <a:rPr lang="en-US" b="0" i="0" smtClean="0"/>
                      <m:t>846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BA242D-20B7-463A-BD29-90BB6E56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80" y="2648975"/>
                <a:ext cx="3212706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37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7BA1-D126-4989-86E8-9367AD5B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1.5 – Estimating the Dimension of Fractal Objects in an Image</a:t>
            </a:r>
          </a:p>
        </p:txBody>
      </p:sp>
      <p:pic>
        <p:nvPicPr>
          <p:cNvPr id="4" name="Picture 3" descr="A close up of a cat&#10;&#10;Description generated with very high confidence">
            <a:extLst>
              <a:ext uri="{FF2B5EF4-FFF2-40B4-BE49-F238E27FC236}">
                <a16:creationId xmlns:a16="http://schemas.microsoft.com/office/drawing/2014/main" id="{E93DAAC8-ABFD-43C8-BB47-DD02C026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58" y="2770099"/>
            <a:ext cx="2661871" cy="2661871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9F236D9-0978-4163-BD40-4DB6CF82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3" y="2770098"/>
            <a:ext cx="2661871" cy="26618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7EEEF4-B9E4-4DAF-BCC1-4C70245D080A}"/>
                  </a:ext>
                </a:extLst>
              </p:cNvPr>
              <p:cNvSpPr txBox="1"/>
              <p:nvPr/>
            </p:nvSpPr>
            <p:spPr>
              <a:xfrm>
                <a:off x="2037088" y="5943676"/>
                <a:ext cx="321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1.</m:t>
                    </m:r>
                    <m:r>
                      <m:rPr>
                        <m:nor/>
                      </m:rPr>
                      <a:rPr lang="en-US" b="0" i="0" smtClean="0"/>
                      <m:t>66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7EEEF4-B9E4-4DAF-BCC1-4C70245D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8" y="5943676"/>
                <a:ext cx="321270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D221F-4FEE-4C33-A685-A601DDF2301C}"/>
                  </a:ext>
                </a:extLst>
              </p:cNvPr>
              <p:cNvSpPr txBox="1"/>
              <p:nvPr/>
            </p:nvSpPr>
            <p:spPr>
              <a:xfrm>
                <a:off x="7150140" y="5943676"/>
                <a:ext cx="321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1.</m:t>
                    </m:r>
                    <m:r>
                      <m:rPr>
                        <m:nor/>
                      </m:rPr>
                      <a:rPr lang="en-US" b="0" i="0" smtClean="0"/>
                      <m:t>842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D221F-4FEE-4C33-A685-A601DDF2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40" y="5943676"/>
                <a:ext cx="321270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BCFA-0A5E-47CD-8D0E-F69B5299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414-8B9D-4C9A-82DD-EE23E219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1.1 – Plotting Data without Outliers</a:t>
            </a:r>
          </a:p>
          <a:p>
            <a:r>
              <a:rPr lang="en-US" sz="2400" dirty="0"/>
              <a:t>1.2 – Fitting a Normal Distribution to 1D data</a:t>
            </a:r>
          </a:p>
          <a:p>
            <a:r>
              <a:rPr lang="en-US" sz="2400" dirty="0"/>
              <a:t>1.3 – Fitting a Weibull Distribution to 1D data</a:t>
            </a:r>
          </a:p>
          <a:p>
            <a:r>
              <a:rPr lang="en-US" sz="2400" dirty="0"/>
              <a:t>1.4 – Drawing Unit Circles</a:t>
            </a:r>
          </a:p>
          <a:p>
            <a:r>
              <a:rPr lang="en-US" sz="2400" dirty="0"/>
              <a:t>1.5 – Estimating the Dimension of Fractal Objects in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3C615-875A-4AB1-8513-FC8FF602F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677" y="3429000"/>
            <a:ext cx="3540866" cy="14750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08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1.1 – Plotting Data without Outliers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22A66-737B-4495-A121-E996BF6A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2074826"/>
            <a:ext cx="5344432" cy="361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C84259-F1F8-46FC-B644-6C0D9B5AF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" r="490"/>
          <a:stretch/>
        </p:blipFill>
        <p:spPr>
          <a:xfrm>
            <a:off x="6292917" y="2074826"/>
            <a:ext cx="5317891" cy="3552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3EA58-0EC6-4919-9C44-C15CE049E15B}"/>
              </a:ext>
            </a:extLst>
          </p:cNvPr>
          <p:cNvSpPr txBox="1"/>
          <p:nvPr/>
        </p:nvSpPr>
        <p:spPr>
          <a:xfrm>
            <a:off x="8577044" y="5513847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(kg)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2C45E-E499-4DBE-98DD-7C8F33387715}"/>
              </a:ext>
            </a:extLst>
          </p:cNvPr>
          <p:cNvSpPr txBox="1"/>
          <p:nvPr/>
        </p:nvSpPr>
        <p:spPr>
          <a:xfrm rot="16200000">
            <a:off x="-45341" y="3692415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(kg)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ACFD-BFFD-4C6B-9A7F-9340D0B7AEA3}"/>
              </a:ext>
            </a:extLst>
          </p:cNvPr>
          <p:cNvSpPr txBox="1"/>
          <p:nvPr/>
        </p:nvSpPr>
        <p:spPr>
          <a:xfrm>
            <a:off x="2623012" y="5533254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 (cm)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CA79-6599-4D44-A3B5-3C7E3764D6EF}"/>
              </a:ext>
            </a:extLst>
          </p:cNvPr>
          <p:cNvSpPr txBox="1"/>
          <p:nvPr/>
        </p:nvSpPr>
        <p:spPr>
          <a:xfrm rot="16200000">
            <a:off x="5626551" y="3724658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 (cm)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E02C7-1057-448B-A7B8-D38B3254A3A8}"/>
              </a:ext>
            </a:extLst>
          </p:cNvPr>
          <p:cNvSpPr txBox="1"/>
          <p:nvPr/>
        </p:nvSpPr>
        <p:spPr>
          <a:xfrm>
            <a:off x="4176920" y="5971178"/>
            <a:ext cx="38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and Height Data with Outliers</a:t>
            </a:r>
          </a:p>
        </p:txBody>
      </p:sp>
    </p:spTree>
    <p:extLst>
      <p:ext uri="{BB962C8B-B14F-4D97-AF65-F5344CB8AC3E}">
        <p14:creationId xmlns:p14="http://schemas.microsoft.com/office/powerpoint/2010/main" val="160487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1.1 – Plotting Data without Outliers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22A66-737B-4495-A121-E996BF6A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15" y="3073008"/>
            <a:ext cx="4014994" cy="2960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C84259-F1F8-46FC-B644-6C0D9B5AF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" t="3201" r="1679" b="2637"/>
          <a:stretch/>
        </p:blipFill>
        <p:spPr>
          <a:xfrm>
            <a:off x="6671831" y="3075637"/>
            <a:ext cx="4014994" cy="2963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3EA58-0EC6-4919-9C44-C15CE049E15B}"/>
              </a:ext>
            </a:extLst>
          </p:cNvPr>
          <p:cNvSpPr txBox="1"/>
          <p:nvPr/>
        </p:nvSpPr>
        <p:spPr>
          <a:xfrm>
            <a:off x="8276084" y="6039161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(kg)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2C45E-E499-4DBE-98DD-7C8F33387715}"/>
              </a:ext>
            </a:extLst>
          </p:cNvPr>
          <p:cNvSpPr txBox="1"/>
          <p:nvPr/>
        </p:nvSpPr>
        <p:spPr>
          <a:xfrm rot="16200000">
            <a:off x="1067428" y="4580624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(kg)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ACFD-BFFD-4C6B-9A7F-9340D0B7AEA3}"/>
              </a:ext>
            </a:extLst>
          </p:cNvPr>
          <p:cNvSpPr txBox="1"/>
          <p:nvPr/>
        </p:nvSpPr>
        <p:spPr>
          <a:xfrm>
            <a:off x="3560003" y="6016337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 (cm)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CA79-6599-4D44-A3B5-3C7E3764D6EF}"/>
              </a:ext>
            </a:extLst>
          </p:cNvPr>
          <p:cNvSpPr txBox="1"/>
          <p:nvPr/>
        </p:nvSpPr>
        <p:spPr>
          <a:xfrm rot="16200000">
            <a:off x="5990554" y="4394476"/>
            <a:ext cx="1045028" cy="3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 (cm)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E02C7-1057-448B-A7B8-D38B3254A3A8}"/>
              </a:ext>
            </a:extLst>
          </p:cNvPr>
          <p:cNvSpPr txBox="1"/>
          <p:nvPr/>
        </p:nvSpPr>
        <p:spPr>
          <a:xfrm>
            <a:off x="4056464" y="6356688"/>
            <a:ext cx="41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and Height Data without Outliers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D45CE-1DA1-4F12-8825-B2B754448B85}"/>
              </a:ext>
            </a:extLst>
          </p:cNvPr>
          <p:cNvSpPr/>
          <p:nvPr/>
        </p:nvSpPr>
        <p:spPr>
          <a:xfrm>
            <a:off x="1008463" y="2139286"/>
            <a:ext cx="915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Non negative values are copied from the data and stored in 1D arrays and then plotted</a:t>
            </a:r>
          </a:p>
        </p:txBody>
      </p:sp>
    </p:spTree>
    <p:extLst>
      <p:ext uri="{BB962C8B-B14F-4D97-AF65-F5344CB8AC3E}">
        <p14:creationId xmlns:p14="http://schemas.microsoft.com/office/powerpoint/2010/main" val="36778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 – Fitting a Normal Distribution to 1D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D45CE-1DA1-4F12-8825-B2B754448B85}"/>
              </a:ext>
            </a:extLst>
          </p:cNvPr>
          <p:cNvSpPr/>
          <p:nvPr/>
        </p:nvSpPr>
        <p:spPr>
          <a:xfrm>
            <a:off x="1008463" y="2139286"/>
            <a:ext cx="915595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Plot the data and a normal distribution for body weight &amp; height</a:t>
            </a:r>
          </a:p>
          <a:p>
            <a:endParaRPr lang="en-IN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Calculated the Mean 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2000" dirty="0"/>
              <a:t> and Standard Deviation (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σ)</a:t>
            </a:r>
            <a:r>
              <a:rPr lang="en-IN" sz="2000" dirty="0"/>
              <a:t> for data set.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Computed probability density of normal distribution: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Plotted the normal distribution characterising the density of data points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1823F0-E0BE-41E9-A5DC-EB17BE8D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39" y="3680509"/>
            <a:ext cx="3709113" cy="9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1.2 – Fitting a Normal Distribution to 1D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627E6B-0939-431E-805C-2B489268B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" t="4481"/>
          <a:stretch/>
        </p:blipFill>
        <p:spPr>
          <a:xfrm>
            <a:off x="2846363" y="1968671"/>
            <a:ext cx="6499274" cy="47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B01-FA4A-4B99-9CE2-A077C6DA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1.3 – </a:t>
            </a:r>
            <a:r>
              <a:rPr lang="en-IN" dirty="0"/>
              <a:t>fitting a Weibull distribution to 1-D data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81A80-C28F-4B22-8534-4CBB98079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04122" y="2691244"/>
            <a:ext cx="2922001" cy="292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09E64-CBAE-403C-9AA6-C669447F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2" y="2683690"/>
            <a:ext cx="5372520" cy="369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F0868-B129-4E8B-BDD0-7034F7911266}"/>
              </a:ext>
            </a:extLst>
          </p:cNvPr>
          <p:cNvSpPr txBox="1"/>
          <p:nvPr/>
        </p:nvSpPr>
        <p:spPr>
          <a:xfrm>
            <a:off x="2548163" y="2243485"/>
            <a:ext cx="17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1-D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852-B435-4B6F-AD49-812C1D00A441}"/>
              </a:ext>
            </a:extLst>
          </p:cNvPr>
          <p:cNvSpPr txBox="1"/>
          <p:nvPr/>
        </p:nvSpPr>
        <p:spPr>
          <a:xfrm>
            <a:off x="7864775" y="2243485"/>
            <a:ext cx="21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Weibull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76E81-3875-40DD-8B7E-B283793D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85" y="5621404"/>
            <a:ext cx="3451077" cy="7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030C43-0CBC-4F30-A775-5C765405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90" y="5588338"/>
            <a:ext cx="3506620" cy="1053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B6F61B-F035-4157-BBE6-3B1A150A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20" y="5335558"/>
            <a:ext cx="428511" cy="4110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6402CB-EE2B-4642-897C-3BDE8997B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737" y="5340304"/>
            <a:ext cx="353351" cy="384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DCAAFF-B2C5-41D0-8616-9FCDB1434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052" y="5314043"/>
            <a:ext cx="337037" cy="411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56E86-7393-4274-83E5-AC088BC1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1.3 – </a:t>
            </a:r>
            <a:r>
              <a:rPr lang="en-IN" dirty="0"/>
              <a:t>fitting a Weibull distribution to 1-D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0B70-E589-4537-887D-8F33293C6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263" y="1853852"/>
            <a:ext cx="4835442" cy="1191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CC448-B8A0-4442-9CF8-11603F0B46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9012"/>
          <a:stretch/>
        </p:blipFill>
        <p:spPr>
          <a:xfrm>
            <a:off x="4319601" y="3041745"/>
            <a:ext cx="6119871" cy="77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B306C-9180-42C1-B9EC-C3AA3C9F8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384" y="4631936"/>
            <a:ext cx="2923707" cy="684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60588-B4BE-4B0E-8C7E-5A1FE3DD51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091" y="4749175"/>
            <a:ext cx="5736645" cy="449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B26AE-C780-4339-872A-F7E751D2358D}"/>
              </a:ext>
            </a:extLst>
          </p:cNvPr>
          <p:cNvSpPr txBox="1"/>
          <p:nvPr/>
        </p:nvSpPr>
        <p:spPr>
          <a:xfrm>
            <a:off x="895112" y="1962546"/>
            <a:ext cx="31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k and a iteratively: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23E89-7F6A-47EB-A2EB-9500DB4D01A6}"/>
              </a:ext>
            </a:extLst>
          </p:cNvPr>
          <p:cNvSpPr txBox="1"/>
          <p:nvPr/>
        </p:nvSpPr>
        <p:spPr>
          <a:xfrm>
            <a:off x="2007384" y="3147559"/>
            <a:ext cx="31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56BAD-96E4-4741-B409-D3A51D456DA5}"/>
              </a:ext>
            </a:extLst>
          </p:cNvPr>
          <p:cNvSpPr txBox="1"/>
          <p:nvPr/>
        </p:nvSpPr>
        <p:spPr>
          <a:xfrm>
            <a:off x="5933390" y="3733345"/>
            <a:ext cx="3172551" cy="50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dirty="0"/>
              <a:t>.</a:t>
            </a:r>
          </a:p>
          <a:p>
            <a:pPr algn="ctr">
              <a:lnSpc>
                <a:spcPts val="1000"/>
              </a:lnSpc>
            </a:pP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BD2E-316A-4B95-A4DF-DA9766C782A3}"/>
              </a:ext>
            </a:extLst>
          </p:cNvPr>
          <p:cNvSpPr txBox="1"/>
          <p:nvPr/>
        </p:nvSpPr>
        <p:spPr>
          <a:xfrm>
            <a:off x="895111" y="4285471"/>
            <a:ext cx="31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Summations over data points: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FAA2814-6E48-4104-B586-64CADFABF1A7}"/>
              </a:ext>
            </a:extLst>
          </p:cNvPr>
          <p:cNvSpPr/>
          <p:nvPr/>
        </p:nvSpPr>
        <p:spPr>
          <a:xfrm rot="16200000">
            <a:off x="6038739" y="4469954"/>
            <a:ext cx="238645" cy="15558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0C827E2-E1C3-4B89-BAA3-9247EF97BF19}"/>
              </a:ext>
            </a:extLst>
          </p:cNvPr>
          <p:cNvSpPr/>
          <p:nvPr/>
        </p:nvSpPr>
        <p:spPr>
          <a:xfrm rot="16200000">
            <a:off x="7680091" y="4479806"/>
            <a:ext cx="238645" cy="15558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31B8A82-2168-4703-8FA2-98986E2BA4DF}"/>
              </a:ext>
            </a:extLst>
          </p:cNvPr>
          <p:cNvSpPr/>
          <p:nvPr/>
        </p:nvSpPr>
        <p:spPr>
          <a:xfrm rot="16200000">
            <a:off x="9605354" y="4469954"/>
            <a:ext cx="238645" cy="15558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51E5-8AB2-4B68-AD99-09AD159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1.3 – </a:t>
            </a:r>
            <a:r>
              <a:rPr lang="en-IN" dirty="0"/>
              <a:t>fitting a Weibull distribution to 1-D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36B51-B511-4091-B6CE-AFB4961D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71" y="2151593"/>
            <a:ext cx="6015071" cy="4139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B9A4D-2C19-482C-8A0D-A603D8A3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2845480"/>
            <a:ext cx="12477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4D6BE-1CD4-4243-B263-CFF21D98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211" y="4575307"/>
            <a:ext cx="1704975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74A58-9A41-4398-AAA3-6B65FD8702A9}"/>
              </a:ext>
            </a:extLst>
          </p:cNvPr>
          <p:cNvSpPr txBox="1"/>
          <p:nvPr/>
        </p:nvSpPr>
        <p:spPr>
          <a:xfrm>
            <a:off x="920258" y="2558956"/>
            <a:ext cx="17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Initialized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D4B97-9DEE-4FE3-9C8A-E33431445F03}"/>
              </a:ext>
            </a:extLst>
          </p:cNvPr>
          <p:cNvSpPr txBox="1"/>
          <p:nvPr/>
        </p:nvSpPr>
        <p:spPr>
          <a:xfrm>
            <a:off x="949992" y="4295106"/>
            <a:ext cx="210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20 iterations:</a:t>
            </a:r>
          </a:p>
        </p:txBody>
      </p:sp>
    </p:spTree>
    <p:extLst>
      <p:ext uri="{BB962C8B-B14F-4D97-AF65-F5344CB8AC3E}">
        <p14:creationId xmlns:p14="http://schemas.microsoft.com/office/powerpoint/2010/main" val="649677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3134</TotalTime>
  <Words>591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Verdana</vt:lpstr>
      <vt:lpstr>Wingdings</vt:lpstr>
      <vt:lpstr>Wingdings 2</vt:lpstr>
      <vt:lpstr>Dividend</vt:lpstr>
      <vt:lpstr> project I </vt:lpstr>
      <vt:lpstr>tasks</vt:lpstr>
      <vt:lpstr>Task 1.1 – Plotting Data without Outliers</vt:lpstr>
      <vt:lpstr>Task 1.1 – Plotting Data without Outliers</vt:lpstr>
      <vt:lpstr>Task 1.2 – Fitting a Normal Distribution to 1D data</vt:lpstr>
      <vt:lpstr>Task 1.2 – Fitting a Normal Distribution to 1D data</vt:lpstr>
      <vt:lpstr>Task 1.3 – fitting a Weibull distribution to 1-D data</vt:lpstr>
      <vt:lpstr>Task 1.3 – fitting a Weibull distribution to 1-D data</vt:lpstr>
      <vt:lpstr>Task 1.3 – fitting a Weibull distribution to 1-D data</vt:lpstr>
      <vt:lpstr>1.4 – Drawing Unit Circles</vt:lpstr>
      <vt:lpstr>1.4 – Drawing Unit Circles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Task 1.5 – Estimating the Dimension of Fractal Objects in an Image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fourier transforms</dc:title>
  <dc:creator>Mayesha Tasnim</dc:creator>
  <cp:lastModifiedBy>Mayesha Tasnim</cp:lastModifiedBy>
  <cp:revision>78</cp:revision>
  <dcterms:created xsi:type="dcterms:W3CDTF">2016-12-02T19:13:33Z</dcterms:created>
  <dcterms:modified xsi:type="dcterms:W3CDTF">2017-11-29T21:38:02Z</dcterms:modified>
</cp:coreProperties>
</file>