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7548" autoAdjust="0"/>
  </p:normalViewPr>
  <p:slideViewPr>
    <p:cSldViewPr snapToGrid="0">
      <p:cViewPr>
        <p:scale>
          <a:sx n="90" d="100"/>
          <a:sy n="90" d="100"/>
        </p:scale>
        <p:origin x="-204"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A139-C0CF-4D7D-A0AA-6764F921292F}" type="datetimeFigureOut">
              <a:rPr lang="en-AU" smtClean="0"/>
              <a:t>16/06/2018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7AE0D2-B646-4018-9D88-F9F4538AE3C6}" type="slidenum">
              <a:rPr lang="en-AU" smtClean="0"/>
              <a:t>‹#›</a:t>
            </a:fld>
            <a:endParaRPr lang="en-AU"/>
          </a:p>
        </p:txBody>
      </p:sp>
    </p:spTree>
    <p:extLst>
      <p:ext uri="{BB962C8B-B14F-4D97-AF65-F5344CB8AC3E}">
        <p14:creationId xmlns:p14="http://schemas.microsoft.com/office/powerpoint/2010/main" val="2609308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Digital spend has higher correlation because increasing spend in 2017 when sales boosted.</a:t>
            </a:r>
          </a:p>
        </p:txBody>
      </p:sp>
      <p:sp>
        <p:nvSpPr>
          <p:cNvPr id="4" name="Slide Number Placeholder 3"/>
          <p:cNvSpPr>
            <a:spLocks noGrp="1"/>
          </p:cNvSpPr>
          <p:nvPr>
            <p:ph type="sldNum" sz="quarter" idx="10"/>
          </p:nvPr>
        </p:nvSpPr>
        <p:spPr/>
        <p:txBody>
          <a:bodyPr/>
          <a:lstStyle/>
          <a:p>
            <a:fld id="{277AE0D2-B646-4018-9D88-F9F4538AE3C6}" type="slidenum">
              <a:rPr lang="en-AU" smtClean="0"/>
              <a:t>2</a:t>
            </a:fld>
            <a:endParaRPr lang="en-AU"/>
          </a:p>
        </p:txBody>
      </p:sp>
    </p:spTree>
    <p:extLst>
      <p:ext uri="{BB962C8B-B14F-4D97-AF65-F5344CB8AC3E}">
        <p14:creationId xmlns:p14="http://schemas.microsoft.com/office/powerpoint/2010/main" val="3676438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Trend will be less significant once carry over effect and other data are used in the model.</a:t>
            </a:r>
          </a:p>
        </p:txBody>
      </p:sp>
      <p:sp>
        <p:nvSpPr>
          <p:cNvPr id="4" name="Slide Number Placeholder 3"/>
          <p:cNvSpPr>
            <a:spLocks noGrp="1"/>
          </p:cNvSpPr>
          <p:nvPr>
            <p:ph type="sldNum" sz="quarter" idx="10"/>
          </p:nvPr>
        </p:nvSpPr>
        <p:spPr/>
        <p:txBody>
          <a:bodyPr/>
          <a:lstStyle/>
          <a:p>
            <a:fld id="{277AE0D2-B646-4018-9D88-F9F4538AE3C6}" type="slidenum">
              <a:rPr lang="en-AU" smtClean="0"/>
              <a:t>3</a:t>
            </a:fld>
            <a:endParaRPr lang="en-AU"/>
          </a:p>
        </p:txBody>
      </p:sp>
    </p:spTree>
    <p:extLst>
      <p:ext uri="{BB962C8B-B14F-4D97-AF65-F5344CB8AC3E}">
        <p14:creationId xmlns:p14="http://schemas.microsoft.com/office/powerpoint/2010/main" val="1044397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Because there was no other variables, TV has been rated too high saying contributed 47% of sales. I won’t explore more with transformation because data is not enough.</a:t>
            </a:r>
          </a:p>
          <a:p>
            <a:r>
              <a:rPr lang="en-AU" dirty="0"/>
              <a:t>Average price and promotion may have multicollinearity.</a:t>
            </a:r>
          </a:p>
          <a:p>
            <a:r>
              <a:rPr lang="en-AU" dirty="0"/>
              <a:t>What does this trend represent? Once more variables are tested maybe trend can be replaced (explained).</a:t>
            </a:r>
          </a:p>
        </p:txBody>
      </p:sp>
      <p:sp>
        <p:nvSpPr>
          <p:cNvPr id="4" name="Slide Number Placeholder 3"/>
          <p:cNvSpPr>
            <a:spLocks noGrp="1"/>
          </p:cNvSpPr>
          <p:nvPr>
            <p:ph type="sldNum" sz="quarter" idx="10"/>
          </p:nvPr>
        </p:nvSpPr>
        <p:spPr/>
        <p:txBody>
          <a:bodyPr/>
          <a:lstStyle/>
          <a:p>
            <a:fld id="{277AE0D2-B646-4018-9D88-F9F4538AE3C6}" type="slidenum">
              <a:rPr lang="en-AU" smtClean="0"/>
              <a:t>6</a:t>
            </a:fld>
            <a:endParaRPr lang="en-AU"/>
          </a:p>
        </p:txBody>
      </p:sp>
    </p:spTree>
    <p:extLst>
      <p:ext uri="{BB962C8B-B14F-4D97-AF65-F5344CB8AC3E}">
        <p14:creationId xmlns:p14="http://schemas.microsoft.com/office/powerpoint/2010/main" val="4002213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368646-E114-49FE-9C9F-CB5D11A7F83E}" type="datetimeFigureOut">
              <a:rPr lang="en-AU" smtClean="0"/>
              <a:t>16/06/2018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AD7A390-1DD8-4AC3-8BF5-EC1FA8431434}"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0387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368646-E114-49FE-9C9F-CB5D11A7F83E}" type="datetimeFigureOut">
              <a:rPr lang="en-AU" smtClean="0"/>
              <a:t>16/06/2018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AD7A390-1DD8-4AC3-8BF5-EC1FA8431434}" type="slidenum">
              <a:rPr lang="en-AU" smtClean="0"/>
              <a:t>‹#›</a:t>
            </a:fld>
            <a:endParaRPr lang="en-AU"/>
          </a:p>
        </p:txBody>
      </p:sp>
    </p:spTree>
    <p:extLst>
      <p:ext uri="{BB962C8B-B14F-4D97-AF65-F5344CB8AC3E}">
        <p14:creationId xmlns:p14="http://schemas.microsoft.com/office/powerpoint/2010/main" val="414912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368646-E114-49FE-9C9F-CB5D11A7F83E}" type="datetimeFigureOut">
              <a:rPr lang="en-AU" smtClean="0"/>
              <a:t>16/06/2018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AD7A390-1DD8-4AC3-8BF5-EC1FA8431434}" type="slidenum">
              <a:rPr lang="en-AU" smtClean="0"/>
              <a:t>‹#›</a:t>
            </a:fld>
            <a:endParaRPr lang="en-AU"/>
          </a:p>
        </p:txBody>
      </p:sp>
    </p:spTree>
    <p:extLst>
      <p:ext uri="{BB962C8B-B14F-4D97-AF65-F5344CB8AC3E}">
        <p14:creationId xmlns:p14="http://schemas.microsoft.com/office/powerpoint/2010/main" val="3043178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368646-E114-49FE-9C9F-CB5D11A7F83E}" type="datetimeFigureOut">
              <a:rPr lang="en-AU" smtClean="0"/>
              <a:t>16/06/2018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AD7A390-1DD8-4AC3-8BF5-EC1FA8431434}" type="slidenum">
              <a:rPr lang="en-AU" smtClean="0"/>
              <a:t>‹#›</a:t>
            </a:fld>
            <a:endParaRPr lang="en-AU"/>
          </a:p>
        </p:txBody>
      </p:sp>
    </p:spTree>
    <p:extLst>
      <p:ext uri="{BB962C8B-B14F-4D97-AF65-F5344CB8AC3E}">
        <p14:creationId xmlns:p14="http://schemas.microsoft.com/office/powerpoint/2010/main" val="3720833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368646-E114-49FE-9C9F-CB5D11A7F83E}" type="datetimeFigureOut">
              <a:rPr lang="en-AU" smtClean="0"/>
              <a:t>16/06/2018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AD7A390-1DD8-4AC3-8BF5-EC1FA8431434}"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0550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368646-E114-49FE-9C9F-CB5D11A7F83E}" type="datetimeFigureOut">
              <a:rPr lang="en-AU" smtClean="0"/>
              <a:t>16/06/2018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AD7A390-1DD8-4AC3-8BF5-EC1FA8431434}" type="slidenum">
              <a:rPr lang="en-AU" smtClean="0"/>
              <a:t>‹#›</a:t>
            </a:fld>
            <a:endParaRPr lang="en-AU"/>
          </a:p>
        </p:txBody>
      </p:sp>
    </p:spTree>
    <p:extLst>
      <p:ext uri="{BB962C8B-B14F-4D97-AF65-F5344CB8AC3E}">
        <p14:creationId xmlns:p14="http://schemas.microsoft.com/office/powerpoint/2010/main" val="163993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368646-E114-49FE-9C9F-CB5D11A7F83E}" type="datetimeFigureOut">
              <a:rPr lang="en-AU" smtClean="0"/>
              <a:t>16/06/2018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AD7A390-1DD8-4AC3-8BF5-EC1FA8431434}" type="slidenum">
              <a:rPr lang="en-AU" smtClean="0"/>
              <a:t>‹#›</a:t>
            </a:fld>
            <a:endParaRPr lang="en-AU"/>
          </a:p>
        </p:txBody>
      </p:sp>
    </p:spTree>
    <p:extLst>
      <p:ext uri="{BB962C8B-B14F-4D97-AF65-F5344CB8AC3E}">
        <p14:creationId xmlns:p14="http://schemas.microsoft.com/office/powerpoint/2010/main" val="353634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368646-E114-49FE-9C9F-CB5D11A7F83E}" type="datetimeFigureOut">
              <a:rPr lang="en-AU" smtClean="0"/>
              <a:t>16/06/2018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AD7A390-1DD8-4AC3-8BF5-EC1FA8431434}" type="slidenum">
              <a:rPr lang="en-AU" smtClean="0"/>
              <a:t>‹#›</a:t>
            </a:fld>
            <a:endParaRPr lang="en-AU"/>
          </a:p>
        </p:txBody>
      </p:sp>
    </p:spTree>
    <p:extLst>
      <p:ext uri="{BB962C8B-B14F-4D97-AF65-F5344CB8AC3E}">
        <p14:creationId xmlns:p14="http://schemas.microsoft.com/office/powerpoint/2010/main" val="312306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368646-E114-49FE-9C9F-CB5D11A7F83E}" type="datetimeFigureOut">
              <a:rPr lang="en-AU" smtClean="0"/>
              <a:t>16/06/2018</a:t>
            </a:fld>
            <a:endParaRPr lang="en-A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AU"/>
          </a:p>
        </p:txBody>
      </p:sp>
      <p:sp>
        <p:nvSpPr>
          <p:cNvPr id="9" name="Slide Number Placeholder 8"/>
          <p:cNvSpPr>
            <a:spLocks noGrp="1"/>
          </p:cNvSpPr>
          <p:nvPr>
            <p:ph type="sldNum" sz="quarter" idx="12"/>
          </p:nvPr>
        </p:nvSpPr>
        <p:spPr/>
        <p:txBody>
          <a:bodyPr/>
          <a:lstStyle/>
          <a:p>
            <a:fld id="{1AD7A390-1DD8-4AC3-8BF5-EC1FA8431434}" type="slidenum">
              <a:rPr lang="en-AU" smtClean="0"/>
              <a:t>‹#›</a:t>
            </a:fld>
            <a:endParaRPr lang="en-AU"/>
          </a:p>
        </p:txBody>
      </p:sp>
    </p:spTree>
    <p:extLst>
      <p:ext uri="{BB962C8B-B14F-4D97-AF65-F5344CB8AC3E}">
        <p14:creationId xmlns:p14="http://schemas.microsoft.com/office/powerpoint/2010/main" val="3564880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368646-E114-49FE-9C9F-CB5D11A7F83E}" type="datetimeFigureOut">
              <a:rPr lang="en-AU" smtClean="0"/>
              <a:t>16/06/2018</a:t>
            </a:fld>
            <a:endParaRPr lang="en-A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AD7A390-1DD8-4AC3-8BF5-EC1FA8431434}" type="slidenum">
              <a:rPr lang="en-AU" smtClean="0"/>
              <a:t>‹#›</a:t>
            </a:fld>
            <a:endParaRPr lang="en-AU"/>
          </a:p>
        </p:txBody>
      </p:sp>
    </p:spTree>
    <p:extLst>
      <p:ext uri="{BB962C8B-B14F-4D97-AF65-F5344CB8AC3E}">
        <p14:creationId xmlns:p14="http://schemas.microsoft.com/office/powerpoint/2010/main" val="2478512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B368646-E114-49FE-9C9F-CB5D11A7F83E}" type="datetimeFigureOut">
              <a:rPr lang="en-AU" smtClean="0"/>
              <a:t>16/06/2018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AD7A390-1DD8-4AC3-8BF5-EC1FA8431434}" type="slidenum">
              <a:rPr lang="en-AU" smtClean="0"/>
              <a:t>‹#›</a:t>
            </a:fld>
            <a:endParaRPr lang="en-AU"/>
          </a:p>
        </p:txBody>
      </p:sp>
    </p:spTree>
    <p:extLst>
      <p:ext uri="{BB962C8B-B14F-4D97-AF65-F5344CB8AC3E}">
        <p14:creationId xmlns:p14="http://schemas.microsoft.com/office/powerpoint/2010/main" val="356962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B368646-E114-49FE-9C9F-CB5D11A7F83E}" type="datetimeFigureOut">
              <a:rPr lang="en-AU" smtClean="0"/>
              <a:t>16/06/2018</a:t>
            </a:fld>
            <a:endParaRPr lang="en-A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A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AD7A390-1DD8-4AC3-8BF5-EC1FA8431434}" type="slidenum">
              <a:rPr lang="en-AU" smtClean="0"/>
              <a:t>‹#›</a:t>
            </a:fld>
            <a:endParaRPr lang="en-A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1363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DD3A5-FC98-499A-A24B-B656CBA48D63}"/>
              </a:ext>
            </a:extLst>
          </p:cNvPr>
          <p:cNvSpPr>
            <a:spLocks noGrp="1"/>
          </p:cNvSpPr>
          <p:nvPr>
            <p:ph type="ctrTitle"/>
          </p:nvPr>
        </p:nvSpPr>
        <p:spPr/>
        <p:txBody>
          <a:bodyPr/>
          <a:lstStyle/>
          <a:p>
            <a:r>
              <a:rPr lang="en-AU" dirty="0"/>
              <a:t>Toy Sales</a:t>
            </a:r>
          </a:p>
        </p:txBody>
      </p:sp>
      <p:sp>
        <p:nvSpPr>
          <p:cNvPr id="3" name="Subtitle 2">
            <a:extLst>
              <a:ext uri="{FF2B5EF4-FFF2-40B4-BE49-F238E27FC236}">
                <a16:creationId xmlns:a16="http://schemas.microsoft.com/office/drawing/2014/main" id="{6F5FFFAD-613C-4FB5-808F-DFFBA27C62DB}"/>
              </a:ext>
            </a:extLst>
          </p:cNvPr>
          <p:cNvSpPr>
            <a:spLocks noGrp="1"/>
          </p:cNvSpPr>
          <p:nvPr>
            <p:ph type="subTitle" idx="1"/>
          </p:nvPr>
        </p:nvSpPr>
        <p:spPr/>
        <p:txBody>
          <a:bodyPr/>
          <a:lstStyle/>
          <a:p>
            <a:r>
              <a:rPr lang="en-AU" dirty="0"/>
              <a:t>Mollie ZHU</a:t>
            </a:r>
          </a:p>
        </p:txBody>
      </p:sp>
      <p:pic>
        <p:nvPicPr>
          <p:cNvPr id="4" name="Picture 3">
            <a:extLst>
              <a:ext uri="{FF2B5EF4-FFF2-40B4-BE49-F238E27FC236}">
                <a16:creationId xmlns:a16="http://schemas.microsoft.com/office/drawing/2014/main" id="{AD3DA32D-FE9D-46EA-93DF-EBE5DCC5D0B9}"/>
              </a:ext>
            </a:extLst>
          </p:cNvPr>
          <p:cNvPicPr/>
          <p:nvPr/>
        </p:nvPicPr>
        <p:blipFill>
          <a:blip r:embed="rId2">
            <a:extLst>
              <a:ext uri="{28A0092B-C50C-407E-A947-70E740481C1C}">
                <a14:useLocalDpi xmlns:a14="http://schemas.microsoft.com/office/drawing/2010/main" val="0"/>
              </a:ext>
            </a:extLst>
          </a:blip>
          <a:stretch>
            <a:fillRect/>
          </a:stretch>
        </p:blipFill>
        <p:spPr>
          <a:xfrm>
            <a:off x="8453888" y="623888"/>
            <a:ext cx="2801572" cy="612565"/>
          </a:xfrm>
          <a:prstGeom prst="rect">
            <a:avLst/>
          </a:prstGeom>
        </p:spPr>
      </p:pic>
    </p:spTree>
    <p:extLst>
      <p:ext uri="{BB962C8B-B14F-4D97-AF65-F5344CB8AC3E}">
        <p14:creationId xmlns:p14="http://schemas.microsoft.com/office/powerpoint/2010/main" val="3352445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2A8BC-E644-489C-8271-5645CB50140E}"/>
              </a:ext>
            </a:extLst>
          </p:cNvPr>
          <p:cNvSpPr>
            <a:spLocks noGrp="1"/>
          </p:cNvSpPr>
          <p:nvPr>
            <p:ph type="title"/>
          </p:nvPr>
        </p:nvSpPr>
        <p:spPr/>
        <p:txBody>
          <a:bodyPr/>
          <a:lstStyle/>
          <a:p>
            <a:r>
              <a:rPr lang="en-AU" dirty="0"/>
              <a:t>Sales vs Media Spend</a:t>
            </a:r>
          </a:p>
        </p:txBody>
      </p:sp>
      <p:pic>
        <p:nvPicPr>
          <p:cNvPr id="4" name="Content Placeholder 3">
            <a:extLst>
              <a:ext uri="{FF2B5EF4-FFF2-40B4-BE49-F238E27FC236}">
                <a16:creationId xmlns:a16="http://schemas.microsoft.com/office/drawing/2014/main" id="{E1C767D2-E3B0-4EDB-AABA-FD7636D31659}"/>
              </a:ext>
            </a:extLst>
          </p:cNvPr>
          <p:cNvPicPr>
            <a:picLocks noGrp="1" noChangeAspect="1"/>
          </p:cNvPicPr>
          <p:nvPr>
            <p:ph idx="1"/>
          </p:nvPr>
        </p:nvPicPr>
        <p:blipFill>
          <a:blip r:embed="rId3"/>
          <a:stretch>
            <a:fillRect/>
          </a:stretch>
        </p:blipFill>
        <p:spPr>
          <a:xfrm>
            <a:off x="838200" y="1851804"/>
            <a:ext cx="6232357" cy="4473779"/>
          </a:xfrm>
          <a:prstGeom prst="rect">
            <a:avLst/>
          </a:prstGeom>
        </p:spPr>
      </p:pic>
      <p:graphicFrame>
        <p:nvGraphicFramePr>
          <p:cNvPr id="5" name="Table 4">
            <a:extLst>
              <a:ext uri="{FF2B5EF4-FFF2-40B4-BE49-F238E27FC236}">
                <a16:creationId xmlns:a16="http://schemas.microsoft.com/office/drawing/2014/main" id="{DE1E762C-82C6-4E69-8121-AB0382399AFB}"/>
              </a:ext>
            </a:extLst>
          </p:cNvPr>
          <p:cNvGraphicFramePr>
            <a:graphicFrameLocks noGrp="1"/>
          </p:cNvGraphicFramePr>
          <p:nvPr>
            <p:extLst>
              <p:ext uri="{D42A27DB-BD31-4B8C-83A1-F6EECF244321}">
                <p14:modId xmlns:p14="http://schemas.microsoft.com/office/powerpoint/2010/main" val="1035246590"/>
              </p:ext>
            </p:extLst>
          </p:nvPr>
        </p:nvGraphicFramePr>
        <p:xfrm>
          <a:off x="7361206" y="2449901"/>
          <a:ext cx="2708696" cy="1679274"/>
        </p:xfrm>
        <a:graphic>
          <a:graphicData uri="http://schemas.openxmlformats.org/drawingml/2006/table">
            <a:tbl>
              <a:tblPr firstRow="1" bandRow="1">
                <a:tableStyleId>{21E4AEA4-8DFA-4A89-87EB-49C32662AFE0}</a:tableStyleId>
              </a:tblPr>
              <a:tblGrid>
                <a:gridCol w="1304979">
                  <a:extLst>
                    <a:ext uri="{9D8B030D-6E8A-4147-A177-3AD203B41FA5}">
                      <a16:colId xmlns:a16="http://schemas.microsoft.com/office/drawing/2014/main" val="3188266107"/>
                    </a:ext>
                  </a:extLst>
                </a:gridCol>
                <a:gridCol w="1403717">
                  <a:extLst>
                    <a:ext uri="{9D8B030D-6E8A-4147-A177-3AD203B41FA5}">
                      <a16:colId xmlns:a16="http://schemas.microsoft.com/office/drawing/2014/main" val="3027885281"/>
                    </a:ext>
                  </a:extLst>
                </a:gridCol>
              </a:tblGrid>
              <a:tr h="682686">
                <a:tc>
                  <a:txBody>
                    <a:bodyPr/>
                    <a:lstStyle/>
                    <a:p>
                      <a:pPr marL="0" algn="ctr" defTabSz="914400" rtl="0" eaLnBrk="1" fontAlgn="ctr" latinLnBrk="0" hangingPunct="1"/>
                      <a:r>
                        <a:rPr lang="en-AU" sz="1800" b="1" kern="1200" dirty="0">
                          <a:solidFill>
                            <a:schemeClr val="lt1"/>
                          </a:solidFill>
                          <a:latin typeface="+mn-lt"/>
                          <a:ea typeface="+mn-ea"/>
                          <a:cs typeface="+mn-cs"/>
                        </a:rPr>
                        <a:t>Correlation</a:t>
                      </a:r>
                    </a:p>
                  </a:txBody>
                  <a:tcPr anchor="ctr"/>
                </a:tc>
                <a:tc>
                  <a:txBody>
                    <a:bodyPr/>
                    <a:lstStyle/>
                    <a:p>
                      <a:pPr marL="0" algn="ctr" defTabSz="914400" rtl="0" eaLnBrk="1" fontAlgn="b" latinLnBrk="0" hangingPunct="1"/>
                      <a:r>
                        <a:rPr lang="en-AU" sz="1800" b="1" kern="1200" dirty="0">
                          <a:solidFill>
                            <a:schemeClr val="lt1"/>
                          </a:solidFill>
                          <a:latin typeface="+mn-lt"/>
                          <a:ea typeface="+mn-ea"/>
                          <a:cs typeface="+mn-cs"/>
                        </a:rPr>
                        <a:t>Sales</a:t>
                      </a:r>
                    </a:p>
                  </a:txBody>
                  <a:tcPr anchor="ctr"/>
                </a:tc>
                <a:extLst>
                  <a:ext uri="{0D108BD9-81ED-4DB2-BD59-A6C34878D82A}">
                    <a16:rowId xmlns:a16="http://schemas.microsoft.com/office/drawing/2014/main" val="1323534842"/>
                  </a:ext>
                </a:extLst>
              </a:tr>
              <a:tr h="498294">
                <a:tc>
                  <a:txBody>
                    <a:bodyPr/>
                    <a:lstStyle/>
                    <a:p>
                      <a:pPr algn="ctr" fontAlgn="ctr"/>
                      <a:r>
                        <a:rPr lang="en-AU" sz="1400" b="0" i="0" u="none" strike="noStrike" dirty="0">
                          <a:solidFill>
                            <a:srgbClr val="000000"/>
                          </a:solidFill>
                          <a:effectLst/>
                          <a:latin typeface="+mj-lt"/>
                        </a:rPr>
                        <a:t>TV</a:t>
                      </a:r>
                    </a:p>
                  </a:txBody>
                  <a:tcPr anchor="ctr"/>
                </a:tc>
                <a:tc>
                  <a:txBody>
                    <a:bodyPr/>
                    <a:lstStyle/>
                    <a:p>
                      <a:pPr algn="ctr" fontAlgn="b"/>
                      <a:r>
                        <a:rPr lang="en-AU" sz="1400" b="0" i="0" u="none" strike="noStrike" dirty="0">
                          <a:solidFill>
                            <a:srgbClr val="000000"/>
                          </a:solidFill>
                          <a:effectLst/>
                          <a:latin typeface="+mj-lt"/>
                        </a:rPr>
                        <a:t>0.441</a:t>
                      </a:r>
                    </a:p>
                  </a:txBody>
                  <a:tcPr anchor="ctr"/>
                </a:tc>
                <a:extLst>
                  <a:ext uri="{0D108BD9-81ED-4DB2-BD59-A6C34878D82A}">
                    <a16:rowId xmlns:a16="http://schemas.microsoft.com/office/drawing/2014/main" val="140327632"/>
                  </a:ext>
                </a:extLst>
              </a:tr>
              <a:tr h="498294">
                <a:tc>
                  <a:txBody>
                    <a:bodyPr/>
                    <a:lstStyle/>
                    <a:p>
                      <a:pPr algn="ctr" fontAlgn="ctr"/>
                      <a:r>
                        <a:rPr lang="en-AU" sz="1400" b="0" i="0" u="none" strike="noStrike" dirty="0">
                          <a:solidFill>
                            <a:srgbClr val="000000"/>
                          </a:solidFill>
                          <a:effectLst/>
                          <a:latin typeface="+mj-lt"/>
                        </a:rPr>
                        <a:t>Digital</a:t>
                      </a:r>
                    </a:p>
                  </a:txBody>
                  <a:tcPr anchor="ctr"/>
                </a:tc>
                <a:tc>
                  <a:txBody>
                    <a:bodyPr/>
                    <a:lstStyle/>
                    <a:p>
                      <a:pPr algn="ctr" fontAlgn="b"/>
                      <a:r>
                        <a:rPr lang="en-AU" sz="1400" b="0" i="0" u="none" strike="noStrike" dirty="0">
                          <a:solidFill>
                            <a:srgbClr val="000000"/>
                          </a:solidFill>
                          <a:effectLst/>
                          <a:latin typeface="+mj-lt"/>
                        </a:rPr>
                        <a:t>0.665</a:t>
                      </a:r>
                    </a:p>
                  </a:txBody>
                  <a:tcPr anchor="ctr"/>
                </a:tc>
                <a:extLst>
                  <a:ext uri="{0D108BD9-81ED-4DB2-BD59-A6C34878D82A}">
                    <a16:rowId xmlns:a16="http://schemas.microsoft.com/office/drawing/2014/main" val="3743641904"/>
                  </a:ext>
                </a:extLst>
              </a:tr>
            </a:tbl>
          </a:graphicData>
        </a:graphic>
      </p:graphicFrame>
    </p:spTree>
    <p:extLst>
      <p:ext uri="{BB962C8B-B14F-4D97-AF65-F5344CB8AC3E}">
        <p14:creationId xmlns:p14="http://schemas.microsoft.com/office/powerpoint/2010/main" val="358587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1F8E-EA07-41D4-B8D9-9C41A1025C32}"/>
              </a:ext>
            </a:extLst>
          </p:cNvPr>
          <p:cNvSpPr>
            <a:spLocks noGrp="1"/>
          </p:cNvSpPr>
          <p:nvPr>
            <p:ph type="title"/>
          </p:nvPr>
        </p:nvSpPr>
        <p:spPr/>
        <p:txBody>
          <a:bodyPr/>
          <a:lstStyle/>
          <a:p>
            <a:r>
              <a:rPr lang="en-AU" dirty="0"/>
              <a:t>Quick Model</a:t>
            </a:r>
          </a:p>
        </p:txBody>
      </p:sp>
      <p:sp>
        <p:nvSpPr>
          <p:cNvPr id="5" name="TextBox 4">
            <a:extLst>
              <a:ext uri="{FF2B5EF4-FFF2-40B4-BE49-F238E27FC236}">
                <a16:creationId xmlns:a16="http://schemas.microsoft.com/office/drawing/2014/main" id="{B3AEFCF6-7E8E-4C8C-A914-2D50F8A0695F}"/>
              </a:ext>
            </a:extLst>
          </p:cNvPr>
          <p:cNvSpPr txBox="1"/>
          <p:nvPr/>
        </p:nvSpPr>
        <p:spPr>
          <a:xfrm>
            <a:off x="838200" y="1690688"/>
            <a:ext cx="4299284" cy="3970318"/>
          </a:xfrm>
          <a:prstGeom prst="rect">
            <a:avLst/>
          </a:prstGeom>
          <a:noFill/>
        </p:spPr>
        <p:txBody>
          <a:bodyPr wrap="square" rtlCol="0">
            <a:spAutoFit/>
          </a:bodyPr>
          <a:lstStyle/>
          <a:p>
            <a:pPr marL="285750" indent="-285750">
              <a:buFont typeface="Arial" panose="020B0604020202020204" pitchFamily="34" charset="0"/>
              <a:buChar char="•"/>
            </a:pPr>
            <a:r>
              <a:rPr lang="en-AU" dirty="0"/>
              <a:t>Adjusted R-Square = 0.8984</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Base sales is $3,451,045 and it is significant</a:t>
            </a:r>
          </a:p>
          <a:p>
            <a:pPr marL="285750" indent="-285750">
              <a:buFont typeface="Arial" panose="020B0604020202020204" pitchFamily="34" charset="0"/>
              <a:buChar char="•"/>
            </a:pPr>
            <a:r>
              <a:rPr lang="en-AU" dirty="0"/>
              <a:t>TV and digital variables are significant</a:t>
            </a:r>
          </a:p>
          <a:p>
            <a:pPr marL="285750" indent="-285750">
              <a:buFont typeface="Arial" panose="020B0604020202020204" pitchFamily="34" charset="0"/>
              <a:buChar char="•"/>
            </a:pPr>
            <a:r>
              <a:rPr lang="en-AU" dirty="0"/>
              <a:t>Trend is also significant</a:t>
            </a:r>
          </a:p>
          <a:p>
            <a:pPr marL="285750" indent="-285750">
              <a:buFont typeface="Arial" panose="020B0604020202020204" pitchFamily="34" charset="0"/>
              <a:buChar char="•"/>
            </a:pPr>
            <a:r>
              <a:rPr lang="en-AU" dirty="0"/>
              <a:t>Xmas is not significantly affecting sales</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graphicFrame>
        <p:nvGraphicFramePr>
          <p:cNvPr id="6" name="Table 5">
            <a:extLst>
              <a:ext uri="{FF2B5EF4-FFF2-40B4-BE49-F238E27FC236}">
                <a16:creationId xmlns:a16="http://schemas.microsoft.com/office/drawing/2014/main" id="{89F02EA5-9AC0-4653-A47E-126F875E231F}"/>
              </a:ext>
            </a:extLst>
          </p:cNvPr>
          <p:cNvGraphicFramePr>
            <a:graphicFrameLocks noGrp="1"/>
          </p:cNvGraphicFramePr>
          <p:nvPr>
            <p:extLst>
              <p:ext uri="{D42A27DB-BD31-4B8C-83A1-F6EECF244321}">
                <p14:modId xmlns:p14="http://schemas.microsoft.com/office/powerpoint/2010/main" val="1410745898"/>
              </p:ext>
            </p:extLst>
          </p:nvPr>
        </p:nvGraphicFramePr>
        <p:xfrm>
          <a:off x="838199" y="2226594"/>
          <a:ext cx="3890697" cy="1343460"/>
        </p:xfrm>
        <a:graphic>
          <a:graphicData uri="http://schemas.openxmlformats.org/drawingml/2006/table">
            <a:tbl>
              <a:tblPr>
                <a:tableStyleId>{21E4AEA4-8DFA-4A89-87EB-49C32662AFE0}</a:tableStyleId>
              </a:tblPr>
              <a:tblGrid>
                <a:gridCol w="691090">
                  <a:extLst>
                    <a:ext uri="{9D8B030D-6E8A-4147-A177-3AD203B41FA5}">
                      <a16:colId xmlns:a16="http://schemas.microsoft.com/office/drawing/2014/main" val="2482223626"/>
                    </a:ext>
                  </a:extLst>
                </a:gridCol>
                <a:gridCol w="936626">
                  <a:extLst>
                    <a:ext uri="{9D8B030D-6E8A-4147-A177-3AD203B41FA5}">
                      <a16:colId xmlns:a16="http://schemas.microsoft.com/office/drawing/2014/main" val="3165405482"/>
                    </a:ext>
                  </a:extLst>
                </a:gridCol>
                <a:gridCol w="853699">
                  <a:extLst>
                    <a:ext uri="{9D8B030D-6E8A-4147-A177-3AD203B41FA5}">
                      <a16:colId xmlns:a16="http://schemas.microsoft.com/office/drawing/2014/main" val="1602459876"/>
                    </a:ext>
                  </a:extLst>
                </a:gridCol>
                <a:gridCol w="704641">
                  <a:extLst>
                    <a:ext uri="{9D8B030D-6E8A-4147-A177-3AD203B41FA5}">
                      <a16:colId xmlns:a16="http://schemas.microsoft.com/office/drawing/2014/main" val="1961727036"/>
                    </a:ext>
                  </a:extLst>
                </a:gridCol>
                <a:gridCol w="704641">
                  <a:extLst>
                    <a:ext uri="{9D8B030D-6E8A-4147-A177-3AD203B41FA5}">
                      <a16:colId xmlns:a16="http://schemas.microsoft.com/office/drawing/2014/main" val="3713336356"/>
                    </a:ext>
                  </a:extLst>
                </a:gridCol>
              </a:tblGrid>
              <a:tr h="223910">
                <a:tc>
                  <a:txBody>
                    <a:bodyPr/>
                    <a:lstStyle/>
                    <a:p>
                      <a:pPr algn="ctr" fontAlgn="ctr"/>
                      <a:endParaRPr lang="en-AU" sz="1050" b="0" i="0" u="none" strike="noStrike" dirty="0">
                        <a:solidFill>
                          <a:srgbClr val="000000"/>
                        </a:solidFill>
                        <a:effectLst/>
                        <a:latin typeface="+mj-lt"/>
                      </a:endParaRPr>
                    </a:p>
                  </a:txBody>
                  <a:tcPr marL="4763" marR="4763" marT="4763" marB="0" anchor="ctr"/>
                </a:tc>
                <a:tc>
                  <a:txBody>
                    <a:bodyPr/>
                    <a:lstStyle/>
                    <a:p>
                      <a:pPr algn="ctr" fontAlgn="b"/>
                      <a:r>
                        <a:rPr lang="en-AU" sz="1200" u="none" strike="noStrike" dirty="0">
                          <a:effectLst/>
                          <a:latin typeface="+mj-lt"/>
                        </a:rPr>
                        <a:t>Estimate</a:t>
                      </a:r>
                      <a:endParaRPr lang="en-AU" sz="1200" b="0" i="0" u="none" strike="noStrike" dirty="0">
                        <a:solidFill>
                          <a:srgbClr val="000000"/>
                        </a:solidFill>
                        <a:effectLst/>
                        <a:latin typeface="+mj-lt"/>
                      </a:endParaRPr>
                    </a:p>
                  </a:txBody>
                  <a:tcPr marL="4763" marR="4763" marT="4763" marB="0" anchor="ctr"/>
                </a:tc>
                <a:tc>
                  <a:txBody>
                    <a:bodyPr/>
                    <a:lstStyle/>
                    <a:p>
                      <a:pPr algn="ctr" fontAlgn="b"/>
                      <a:r>
                        <a:rPr lang="en-AU" sz="1200" u="none" strike="noStrike">
                          <a:effectLst/>
                          <a:latin typeface="+mj-lt"/>
                        </a:rPr>
                        <a:t>Std. Error</a:t>
                      </a:r>
                      <a:endParaRPr lang="en-AU" sz="1200" b="0" i="0" u="none" strike="noStrike">
                        <a:solidFill>
                          <a:srgbClr val="000000"/>
                        </a:solidFill>
                        <a:effectLst/>
                        <a:latin typeface="+mj-lt"/>
                      </a:endParaRPr>
                    </a:p>
                  </a:txBody>
                  <a:tcPr marL="4763" marR="4763" marT="4763" marB="0" anchor="ctr"/>
                </a:tc>
                <a:tc>
                  <a:txBody>
                    <a:bodyPr/>
                    <a:lstStyle/>
                    <a:p>
                      <a:pPr algn="ctr" fontAlgn="b"/>
                      <a:r>
                        <a:rPr lang="en-AU" sz="1200" u="none" strike="noStrike">
                          <a:effectLst/>
                          <a:latin typeface="+mj-lt"/>
                        </a:rPr>
                        <a:t>t value</a:t>
                      </a:r>
                      <a:endParaRPr lang="en-AU" sz="1200" b="0" i="0" u="none" strike="noStrike">
                        <a:solidFill>
                          <a:srgbClr val="000000"/>
                        </a:solidFill>
                        <a:effectLst/>
                        <a:latin typeface="+mj-lt"/>
                      </a:endParaRPr>
                    </a:p>
                  </a:txBody>
                  <a:tcPr marL="4763" marR="4763" marT="4763" marB="0" anchor="ctr"/>
                </a:tc>
                <a:tc>
                  <a:txBody>
                    <a:bodyPr/>
                    <a:lstStyle/>
                    <a:p>
                      <a:pPr algn="ctr" fontAlgn="b"/>
                      <a:r>
                        <a:rPr lang="en-AU" sz="1200" u="none" strike="noStrike">
                          <a:effectLst/>
                          <a:latin typeface="+mj-lt"/>
                        </a:rPr>
                        <a:t>Pr(&gt;|t|)</a:t>
                      </a:r>
                      <a:endParaRPr lang="en-AU" sz="1200" b="0" i="0" u="none" strike="noStrike">
                        <a:solidFill>
                          <a:srgbClr val="000000"/>
                        </a:solidFill>
                        <a:effectLst/>
                        <a:latin typeface="+mj-lt"/>
                      </a:endParaRPr>
                    </a:p>
                  </a:txBody>
                  <a:tcPr marL="4763" marR="4763" marT="4763" marB="0" anchor="ctr"/>
                </a:tc>
                <a:extLst>
                  <a:ext uri="{0D108BD9-81ED-4DB2-BD59-A6C34878D82A}">
                    <a16:rowId xmlns:a16="http://schemas.microsoft.com/office/drawing/2014/main" val="3178748159"/>
                  </a:ext>
                </a:extLst>
              </a:tr>
              <a:tr h="223910">
                <a:tc>
                  <a:txBody>
                    <a:bodyPr/>
                    <a:lstStyle/>
                    <a:p>
                      <a:pPr algn="ctr" fontAlgn="ctr"/>
                      <a:r>
                        <a:rPr lang="en-AU" sz="1050" b="1" u="none" strike="noStrike" dirty="0">
                          <a:effectLst/>
                          <a:latin typeface="+mj-lt"/>
                        </a:rPr>
                        <a:t>Intercept</a:t>
                      </a:r>
                      <a:endParaRPr lang="en-AU" sz="1050" b="1" i="0" u="none" strike="noStrike" dirty="0">
                        <a:solidFill>
                          <a:srgbClr val="000000"/>
                        </a:solidFill>
                        <a:effectLst/>
                        <a:latin typeface="+mj-lt"/>
                      </a:endParaRPr>
                    </a:p>
                  </a:txBody>
                  <a:tcPr marL="4763" marR="4763" marT="4763" marB="0" anchor="ctr"/>
                </a:tc>
                <a:tc>
                  <a:txBody>
                    <a:bodyPr/>
                    <a:lstStyle/>
                    <a:p>
                      <a:pPr algn="ctr" fontAlgn="b"/>
                      <a:r>
                        <a:rPr lang="en-AU" sz="1200" u="none" strike="noStrike" dirty="0">
                          <a:effectLst/>
                          <a:latin typeface="+mj-lt"/>
                        </a:rPr>
                        <a:t>3,451,045</a:t>
                      </a:r>
                      <a:endParaRPr lang="en-AU" sz="1200" b="0" i="0" u="none" strike="noStrike" dirty="0">
                        <a:solidFill>
                          <a:srgbClr val="000000"/>
                        </a:solidFill>
                        <a:effectLst/>
                        <a:latin typeface="+mj-lt"/>
                      </a:endParaRPr>
                    </a:p>
                  </a:txBody>
                  <a:tcPr marL="4763" marR="4763" marT="4763" marB="0" anchor="ctr"/>
                </a:tc>
                <a:tc>
                  <a:txBody>
                    <a:bodyPr/>
                    <a:lstStyle/>
                    <a:p>
                      <a:pPr algn="ctr" fontAlgn="b"/>
                      <a:r>
                        <a:rPr lang="en-AU" sz="1200" u="none" strike="noStrike" dirty="0">
                          <a:effectLst/>
                          <a:latin typeface="+mj-lt"/>
                        </a:rPr>
                        <a:t>670586.7000</a:t>
                      </a:r>
                      <a:endParaRPr lang="en-AU" sz="1200" b="0" i="0" u="none" strike="noStrike" dirty="0">
                        <a:solidFill>
                          <a:srgbClr val="000000"/>
                        </a:solidFill>
                        <a:effectLst/>
                        <a:latin typeface="+mj-lt"/>
                      </a:endParaRPr>
                    </a:p>
                  </a:txBody>
                  <a:tcPr marL="4763" marR="4763" marT="4763" marB="0" anchor="ctr"/>
                </a:tc>
                <a:tc>
                  <a:txBody>
                    <a:bodyPr/>
                    <a:lstStyle/>
                    <a:p>
                      <a:pPr algn="ctr" fontAlgn="b"/>
                      <a:r>
                        <a:rPr lang="en-AU" sz="1200" u="none" strike="noStrike">
                          <a:effectLst/>
                          <a:latin typeface="+mj-lt"/>
                        </a:rPr>
                        <a:t>5.1463</a:t>
                      </a:r>
                      <a:endParaRPr lang="en-AU" sz="1200" b="0" i="0" u="none" strike="noStrike">
                        <a:solidFill>
                          <a:srgbClr val="000000"/>
                        </a:solidFill>
                        <a:effectLst/>
                        <a:latin typeface="+mj-lt"/>
                      </a:endParaRPr>
                    </a:p>
                  </a:txBody>
                  <a:tcPr marL="4763" marR="4763" marT="4763" marB="0" anchor="ctr"/>
                </a:tc>
                <a:tc>
                  <a:txBody>
                    <a:bodyPr/>
                    <a:lstStyle/>
                    <a:p>
                      <a:pPr algn="ctr" fontAlgn="b"/>
                      <a:r>
                        <a:rPr lang="en-AU" sz="1200" u="none" strike="noStrike">
                          <a:effectLst/>
                          <a:latin typeface="+mj-lt"/>
                        </a:rPr>
                        <a:t>5.74E-05</a:t>
                      </a:r>
                      <a:endParaRPr lang="en-AU" sz="1200" b="0" i="0" u="none" strike="noStrike">
                        <a:solidFill>
                          <a:srgbClr val="000000"/>
                        </a:solidFill>
                        <a:effectLst/>
                        <a:latin typeface="+mj-lt"/>
                      </a:endParaRPr>
                    </a:p>
                  </a:txBody>
                  <a:tcPr marL="4763" marR="4763" marT="4763" marB="0" anchor="ctr"/>
                </a:tc>
                <a:extLst>
                  <a:ext uri="{0D108BD9-81ED-4DB2-BD59-A6C34878D82A}">
                    <a16:rowId xmlns:a16="http://schemas.microsoft.com/office/drawing/2014/main" val="3986749891"/>
                  </a:ext>
                </a:extLst>
              </a:tr>
              <a:tr h="223910">
                <a:tc>
                  <a:txBody>
                    <a:bodyPr/>
                    <a:lstStyle/>
                    <a:p>
                      <a:pPr algn="ctr" fontAlgn="ctr"/>
                      <a:r>
                        <a:rPr lang="en-AU" sz="1050" b="1" i="0" u="none" strike="noStrike" dirty="0">
                          <a:solidFill>
                            <a:srgbClr val="000000"/>
                          </a:solidFill>
                          <a:effectLst/>
                          <a:latin typeface="+mj-lt"/>
                        </a:rPr>
                        <a:t>TV</a:t>
                      </a:r>
                    </a:p>
                  </a:txBody>
                  <a:tcPr marL="4763" marR="4763" marT="4763" marB="0" anchor="ctr"/>
                </a:tc>
                <a:tc>
                  <a:txBody>
                    <a:bodyPr/>
                    <a:lstStyle/>
                    <a:p>
                      <a:pPr algn="ctr" fontAlgn="b"/>
                      <a:r>
                        <a:rPr lang="en-AU" sz="1200" u="none" strike="noStrike" dirty="0">
                          <a:effectLst/>
                          <a:latin typeface="+mj-lt"/>
                        </a:rPr>
                        <a:t>2.0265</a:t>
                      </a:r>
                      <a:endParaRPr lang="en-AU" sz="1200" b="0" i="0" u="none" strike="noStrike" dirty="0">
                        <a:solidFill>
                          <a:srgbClr val="000000"/>
                        </a:solidFill>
                        <a:effectLst/>
                        <a:latin typeface="+mj-lt"/>
                      </a:endParaRPr>
                    </a:p>
                  </a:txBody>
                  <a:tcPr marL="4763" marR="4763" marT="4763" marB="0" anchor="ctr"/>
                </a:tc>
                <a:tc>
                  <a:txBody>
                    <a:bodyPr/>
                    <a:lstStyle/>
                    <a:p>
                      <a:pPr algn="ctr" fontAlgn="b"/>
                      <a:r>
                        <a:rPr lang="en-AU" sz="1200" u="none" strike="noStrike" dirty="0">
                          <a:effectLst/>
                          <a:latin typeface="+mj-lt"/>
                        </a:rPr>
                        <a:t>0.3071</a:t>
                      </a:r>
                      <a:endParaRPr lang="en-AU" sz="1200" b="0" i="0" u="none" strike="noStrike" dirty="0">
                        <a:solidFill>
                          <a:srgbClr val="000000"/>
                        </a:solidFill>
                        <a:effectLst/>
                        <a:latin typeface="+mj-lt"/>
                      </a:endParaRPr>
                    </a:p>
                  </a:txBody>
                  <a:tcPr marL="4763" marR="4763" marT="4763" marB="0" anchor="ctr"/>
                </a:tc>
                <a:tc>
                  <a:txBody>
                    <a:bodyPr/>
                    <a:lstStyle/>
                    <a:p>
                      <a:pPr algn="ctr" fontAlgn="b"/>
                      <a:r>
                        <a:rPr lang="en-AU" sz="1200" u="none" strike="noStrike" dirty="0">
                          <a:effectLst/>
                          <a:latin typeface="+mj-lt"/>
                        </a:rPr>
                        <a:t>6.5990</a:t>
                      </a:r>
                      <a:endParaRPr lang="en-AU" sz="1200" b="0" i="0" u="none" strike="noStrike" dirty="0">
                        <a:solidFill>
                          <a:srgbClr val="000000"/>
                        </a:solidFill>
                        <a:effectLst/>
                        <a:latin typeface="+mj-lt"/>
                      </a:endParaRPr>
                    </a:p>
                  </a:txBody>
                  <a:tcPr marL="4763" marR="4763" marT="4763" marB="0" anchor="ctr"/>
                </a:tc>
                <a:tc>
                  <a:txBody>
                    <a:bodyPr/>
                    <a:lstStyle/>
                    <a:p>
                      <a:pPr algn="ctr" fontAlgn="b"/>
                      <a:r>
                        <a:rPr lang="en-AU" sz="1200" u="none" strike="noStrike">
                          <a:effectLst/>
                          <a:latin typeface="+mj-lt"/>
                        </a:rPr>
                        <a:t>2.58E-06</a:t>
                      </a:r>
                      <a:endParaRPr lang="en-AU" sz="1200" b="0" i="0" u="none" strike="noStrike">
                        <a:solidFill>
                          <a:srgbClr val="000000"/>
                        </a:solidFill>
                        <a:effectLst/>
                        <a:latin typeface="+mj-lt"/>
                      </a:endParaRPr>
                    </a:p>
                  </a:txBody>
                  <a:tcPr marL="4763" marR="4763" marT="4763" marB="0" anchor="ctr"/>
                </a:tc>
                <a:extLst>
                  <a:ext uri="{0D108BD9-81ED-4DB2-BD59-A6C34878D82A}">
                    <a16:rowId xmlns:a16="http://schemas.microsoft.com/office/drawing/2014/main" val="1865181449"/>
                  </a:ext>
                </a:extLst>
              </a:tr>
              <a:tr h="223910">
                <a:tc>
                  <a:txBody>
                    <a:bodyPr/>
                    <a:lstStyle/>
                    <a:p>
                      <a:pPr algn="ctr" fontAlgn="ctr"/>
                      <a:r>
                        <a:rPr lang="en-AU" sz="1050" b="1" u="none" strike="noStrike" dirty="0">
                          <a:effectLst/>
                          <a:latin typeface="+mj-lt"/>
                        </a:rPr>
                        <a:t>Digital</a:t>
                      </a:r>
                      <a:endParaRPr lang="en-AU" sz="1050" b="1" i="0" u="none" strike="noStrike" dirty="0">
                        <a:solidFill>
                          <a:srgbClr val="000000"/>
                        </a:solidFill>
                        <a:effectLst/>
                        <a:latin typeface="+mj-lt"/>
                      </a:endParaRPr>
                    </a:p>
                  </a:txBody>
                  <a:tcPr marL="4763" marR="4763" marT="4763" marB="0" anchor="ctr"/>
                </a:tc>
                <a:tc>
                  <a:txBody>
                    <a:bodyPr/>
                    <a:lstStyle/>
                    <a:p>
                      <a:pPr algn="ctr" fontAlgn="b"/>
                      <a:r>
                        <a:rPr lang="en-AU" sz="1200" u="none" strike="noStrike" dirty="0">
                          <a:effectLst/>
                          <a:latin typeface="+mj-lt"/>
                        </a:rPr>
                        <a:t>2.9827</a:t>
                      </a:r>
                      <a:endParaRPr lang="en-AU" sz="1200" b="0" i="0" u="none" strike="noStrike" dirty="0">
                        <a:solidFill>
                          <a:srgbClr val="000000"/>
                        </a:solidFill>
                        <a:effectLst/>
                        <a:latin typeface="+mj-lt"/>
                      </a:endParaRPr>
                    </a:p>
                  </a:txBody>
                  <a:tcPr marL="4763" marR="4763" marT="4763" marB="0" anchor="ctr"/>
                </a:tc>
                <a:tc>
                  <a:txBody>
                    <a:bodyPr/>
                    <a:lstStyle/>
                    <a:p>
                      <a:pPr algn="ctr" fontAlgn="b"/>
                      <a:r>
                        <a:rPr lang="en-AU" sz="1200" u="none" strike="noStrike" dirty="0">
                          <a:effectLst/>
                          <a:latin typeface="+mj-lt"/>
                        </a:rPr>
                        <a:t>0.5040</a:t>
                      </a:r>
                      <a:endParaRPr lang="en-AU" sz="1200" b="0" i="0" u="none" strike="noStrike" dirty="0">
                        <a:solidFill>
                          <a:srgbClr val="000000"/>
                        </a:solidFill>
                        <a:effectLst/>
                        <a:latin typeface="+mj-lt"/>
                      </a:endParaRPr>
                    </a:p>
                  </a:txBody>
                  <a:tcPr marL="4763" marR="4763" marT="4763" marB="0" anchor="ctr"/>
                </a:tc>
                <a:tc>
                  <a:txBody>
                    <a:bodyPr/>
                    <a:lstStyle/>
                    <a:p>
                      <a:pPr algn="ctr" fontAlgn="b"/>
                      <a:r>
                        <a:rPr lang="en-AU" sz="1200" u="none" strike="noStrike" dirty="0">
                          <a:effectLst/>
                          <a:latin typeface="+mj-lt"/>
                        </a:rPr>
                        <a:t>5.9186</a:t>
                      </a:r>
                      <a:endParaRPr lang="en-AU" sz="1200" b="0" i="0" u="none" strike="noStrike" dirty="0">
                        <a:solidFill>
                          <a:srgbClr val="000000"/>
                        </a:solidFill>
                        <a:effectLst/>
                        <a:latin typeface="+mj-lt"/>
                      </a:endParaRPr>
                    </a:p>
                  </a:txBody>
                  <a:tcPr marL="4763" marR="4763" marT="4763" marB="0" anchor="ctr"/>
                </a:tc>
                <a:tc>
                  <a:txBody>
                    <a:bodyPr/>
                    <a:lstStyle/>
                    <a:p>
                      <a:pPr algn="ctr" fontAlgn="b"/>
                      <a:r>
                        <a:rPr lang="en-AU" sz="1200" u="none" strike="noStrike" dirty="0">
                          <a:effectLst/>
                          <a:latin typeface="+mj-lt"/>
                        </a:rPr>
                        <a:t>1.07E-05</a:t>
                      </a:r>
                      <a:endParaRPr lang="en-AU" sz="1200" b="0" i="0" u="none" strike="noStrike" dirty="0">
                        <a:solidFill>
                          <a:srgbClr val="000000"/>
                        </a:solidFill>
                        <a:effectLst/>
                        <a:latin typeface="+mj-lt"/>
                      </a:endParaRPr>
                    </a:p>
                  </a:txBody>
                  <a:tcPr marL="4763" marR="4763" marT="4763" marB="0" anchor="ctr"/>
                </a:tc>
                <a:extLst>
                  <a:ext uri="{0D108BD9-81ED-4DB2-BD59-A6C34878D82A}">
                    <a16:rowId xmlns:a16="http://schemas.microsoft.com/office/drawing/2014/main" val="1303266735"/>
                  </a:ext>
                </a:extLst>
              </a:tr>
              <a:tr h="223910">
                <a:tc>
                  <a:txBody>
                    <a:bodyPr/>
                    <a:lstStyle/>
                    <a:p>
                      <a:pPr algn="ctr" fontAlgn="ctr"/>
                      <a:r>
                        <a:rPr lang="en-AU" sz="1050" b="1" u="none" strike="noStrike" dirty="0">
                          <a:effectLst/>
                          <a:latin typeface="+mj-lt"/>
                        </a:rPr>
                        <a:t>trend</a:t>
                      </a:r>
                      <a:endParaRPr lang="en-AU" sz="1050" b="1" i="0" u="none" strike="noStrike" dirty="0">
                        <a:solidFill>
                          <a:srgbClr val="000000"/>
                        </a:solidFill>
                        <a:effectLst/>
                        <a:latin typeface="+mj-lt"/>
                      </a:endParaRPr>
                    </a:p>
                  </a:txBody>
                  <a:tcPr marL="4763" marR="4763" marT="4763" marB="0" anchor="ctr"/>
                </a:tc>
                <a:tc>
                  <a:txBody>
                    <a:bodyPr/>
                    <a:lstStyle/>
                    <a:p>
                      <a:pPr algn="ctr" fontAlgn="b"/>
                      <a:r>
                        <a:rPr lang="en-AU" sz="1200" u="none" strike="noStrike" dirty="0">
                          <a:effectLst/>
                          <a:latin typeface="+mj-lt"/>
                        </a:rPr>
                        <a:t>286,287.1</a:t>
                      </a:r>
                      <a:endParaRPr lang="en-AU" sz="1200" b="0" i="0" u="none" strike="noStrike" dirty="0">
                        <a:solidFill>
                          <a:srgbClr val="000000"/>
                        </a:solidFill>
                        <a:effectLst/>
                        <a:latin typeface="+mj-lt"/>
                      </a:endParaRPr>
                    </a:p>
                  </a:txBody>
                  <a:tcPr marL="4763" marR="4763" marT="4763" marB="0" anchor="ctr"/>
                </a:tc>
                <a:tc>
                  <a:txBody>
                    <a:bodyPr/>
                    <a:lstStyle/>
                    <a:p>
                      <a:pPr algn="ctr" fontAlgn="b"/>
                      <a:r>
                        <a:rPr lang="en-AU" sz="1200" u="none" strike="noStrike" dirty="0">
                          <a:effectLst/>
                          <a:latin typeface="+mj-lt"/>
                        </a:rPr>
                        <a:t>41564.6000</a:t>
                      </a:r>
                      <a:endParaRPr lang="en-AU" sz="1200" b="0" i="0" u="none" strike="noStrike" dirty="0">
                        <a:solidFill>
                          <a:srgbClr val="000000"/>
                        </a:solidFill>
                        <a:effectLst/>
                        <a:latin typeface="+mj-lt"/>
                      </a:endParaRPr>
                    </a:p>
                  </a:txBody>
                  <a:tcPr marL="4763" marR="4763" marT="4763" marB="0" anchor="ctr"/>
                </a:tc>
                <a:tc>
                  <a:txBody>
                    <a:bodyPr/>
                    <a:lstStyle/>
                    <a:p>
                      <a:pPr algn="ctr" fontAlgn="b"/>
                      <a:r>
                        <a:rPr lang="en-AU" sz="1200" u="none" strike="noStrike" dirty="0">
                          <a:effectLst/>
                          <a:latin typeface="+mj-lt"/>
                        </a:rPr>
                        <a:t>6.8878</a:t>
                      </a:r>
                      <a:endParaRPr lang="en-AU" sz="1200" b="0" i="0" u="none" strike="noStrike" dirty="0">
                        <a:solidFill>
                          <a:srgbClr val="000000"/>
                        </a:solidFill>
                        <a:effectLst/>
                        <a:latin typeface="+mj-lt"/>
                      </a:endParaRPr>
                    </a:p>
                  </a:txBody>
                  <a:tcPr marL="4763" marR="4763" marT="4763" marB="0" anchor="ctr"/>
                </a:tc>
                <a:tc>
                  <a:txBody>
                    <a:bodyPr/>
                    <a:lstStyle/>
                    <a:p>
                      <a:pPr algn="ctr" fontAlgn="b"/>
                      <a:r>
                        <a:rPr lang="en-AU" sz="1200" u="none" strike="noStrike" dirty="0">
                          <a:effectLst/>
                          <a:latin typeface="+mj-lt"/>
                        </a:rPr>
                        <a:t>1.44E-06</a:t>
                      </a:r>
                      <a:endParaRPr lang="en-AU" sz="1200" b="0" i="0" u="none" strike="noStrike" dirty="0">
                        <a:solidFill>
                          <a:srgbClr val="000000"/>
                        </a:solidFill>
                        <a:effectLst/>
                        <a:latin typeface="+mj-lt"/>
                      </a:endParaRPr>
                    </a:p>
                  </a:txBody>
                  <a:tcPr marL="4763" marR="4763" marT="4763" marB="0" anchor="ctr"/>
                </a:tc>
                <a:extLst>
                  <a:ext uri="{0D108BD9-81ED-4DB2-BD59-A6C34878D82A}">
                    <a16:rowId xmlns:a16="http://schemas.microsoft.com/office/drawing/2014/main" val="1966658387"/>
                  </a:ext>
                </a:extLst>
              </a:tr>
              <a:tr h="223910">
                <a:tc>
                  <a:txBody>
                    <a:bodyPr/>
                    <a:lstStyle/>
                    <a:p>
                      <a:pPr algn="ctr" fontAlgn="ctr"/>
                      <a:r>
                        <a:rPr lang="en-AU" sz="1050" b="1" u="none" strike="noStrike" dirty="0">
                          <a:effectLst/>
                          <a:latin typeface="+mj-lt"/>
                        </a:rPr>
                        <a:t>Xmas</a:t>
                      </a:r>
                      <a:endParaRPr lang="en-AU" sz="1050" b="1" i="0" u="none" strike="noStrike" dirty="0">
                        <a:solidFill>
                          <a:srgbClr val="000000"/>
                        </a:solidFill>
                        <a:effectLst/>
                        <a:latin typeface="+mj-lt"/>
                      </a:endParaRPr>
                    </a:p>
                  </a:txBody>
                  <a:tcPr marL="4763" marR="4763" marT="4763" marB="0" anchor="ctr"/>
                </a:tc>
                <a:tc>
                  <a:txBody>
                    <a:bodyPr/>
                    <a:lstStyle/>
                    <a:p>
                      <a:pPr algn="ctr" fontAlgn="b"/>
                      <a:r>
                        <a:rPr lang="en-AU" sz="1200" u="none" strike="noStrike" dirty="0">
                          <a:effectLst/>
                          <a:latin typeface="+mj-lt"/>
                        </a:rPr>
                        <a:t>2,934,647</a:t>
                      </a:r>
                      <a:endParaRPr lang="en-AU" sz="1200" b="0" i="0" u="none" strike="noStrike" dirty="0">
                        <a:solidFill>
                          <a:srgbClr val="000000"/>
                        </a:solidFill>
                        <a:effectLst/>
                        <a:latin typeface="+mj-lt"/>
                      </a:endParaRPr>
                    </a:p>
                  </a:txBody>
                  <a:tcPr marL="4763" marR="4763" marT="4763" marB="0" anchor="ctr"/>
                </a:tc>
                <a:tc>
                  <a:txBody>
                    <a:bodyPr/>
                    <a:lstStyle/>
                    <a:p>
                      <a:pPr algn="ctr" fontAlgn="b"/>
                      <a:r>
                        <a:rPr lang="en-AU" sz="1200" u="none" strike="noStrike">
                          <a:effectLst/>
                          <a:latin typeface="+mj-lt"/>
                        </a:rPr>
                        <a:t>973021.2000</a:t>
                      </a:r>
                      <a:endParaRPr lang="en-AU" sz="1200" b="0" i="0" u="none" strike="noStrike">
                        <a:solidFill>
                          <a:srgbClr val="000000"/>
                        </a:solidFill>
                        <a:effectLst/>
                        <a:latin typeface="+mj-lt"/>
                      </a:endParaRPr>
                    </a:p>
                  </a:txBody>
                  <a:tcPr marL="4763" marR="4763" marT="4763" marB="0" anchor="ctr"/>
                </a:tc>
                <a:tc>
                  <a:txBody>
                    <a:bodyPr/>
                    <a:lstStyle/>
                    <a:p>
                      <a:pPr algn="ctr" fontAlgn="b"/>
                      <a:r>
                        <a:rPr lang="en-AU" sz="1200" u="none" strike="noStrike" dirty="0">
                          <a:effectLst/>
                          <a:latin typeface="+mj-lt"/>
                        </a:rPr>
                        <a:t>3.0160</a:t>
                      </a:r>
                      <a:endParaRPr lang="en-AU" sz="1200" b="0" i="0" u="none" strike="noStrike" dirty="0">
                        <a:solidFill>
                          <a:srgbClr val="000000"/>
                        </a:solidFill>
                        <a:effectLst/>
                        <a:latin typeface="+mj-lt"/>
                      </a:endParaRPr>
                    </a:p>
                  </a:txBody>
                  <a:tcPr marL="4763" marR="4763" marT="4763" marB="0" anchor="ctr"/>
                </a:tc>
                <a:tc>
                  <a:txBody>
                    <a:bodyPr/>
                    <a:lstStyle/>
                    <a:p>
                      <a:pPr algn="ctr" fontAlgn="b"/>
                      <a:r>
                        <a:rPr lang="en-AU" sz="1200" u="none" strike="noStrike" dirty="0">
                          <a:effectLst/>
                          <a:latin typeface="+mj-lt"/>
                        </a:rPr>
                        <a:t>7.11E-03</a:t>
                      </a:r>
                      <a:endParaRPr lang="en-AU" sz="1200" b="0" i="0" u="none" strike="noStrike" dirty="0">
                        <a:solidFill>
                          <a:srgbClr val="000000"/>
                        </a:solidFill>
                        <a:effectLst/>
                        <a:latin typeface="+mj-lt"/>
                      </a:endParaRPr>
                    </a:p>
                  </a:txBody>
                  <a:tcPr marL="4763" marR="4763" marT="4763" marB="0" anchor="ctr"/>
                </a:tc>
                <a:extLst>
                  <a:ext uri="{0D108BD9-81ED-4DB2-BD59-A6C34878D82A}">
                    <a16:rowId xmlns:a16="http://schemas.microsoft.com/office/drawing/2014/main" val="503699175"/>
                  </a:ext>
                </a:extLst>
              </a:tr>
            </a:tbl>
          </a:graphicData>
        </a:graphic>
      </p:graphicFrame>
      <p:pic>
        <p:nvPicPr>
          <p:cNvPr id="8" name="Content Placeholder 7">
            <a:extLst>
              <a:ext uri="{FF2B5EF4-FFF2-40B4-BE49-F238E27FC236}">
                <a16:creationId xmlns:a16="http://schemas.microsoft.com/office/drawing/2014/main" id="{C987B9A6-5AA4-4F3D-9B81-3DC1A16549B5}"/>
              </a:ext>
            </a:extLst>
          </p:cNvPr>
          <p:cNvPicPr>
            <a:picLocks noGrp="1" noChangeAspect="1"/>
          </p:cNvPicPr>
          <p:nvPr>
            <p:ph idx="1"/>
          </p:nvPr>
        </p:nvPicPr>
        <p:blipFill>
          <a:blip r:embed="rId3"/>
          <a:stretch>
            <a:fillRect/>
          </a:stretch>
        </p:blipFill>
        <p:spPr>
          <a:xfrm>
            <a:off x="5417289" y="1790580"/>
            <a:ext cx="5385390" cy="4406975"/>
          </a:xfrm>
          <a:prstGeom prst="rect">
            <a:avLst/>
          </a:prstGeom>
        </p:spPr>
      </p:pic>
    </p:spTree>
    <p:extLst>
      <p:ext uri="{BB962C8B-B14F-4D97-AF65-F5344CB8AC3E}">
        <p14:creationId xmlns:p14="http://schemas.microsoft.com/office/powerpoint/2010/main" val="3175677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91E3F-A4D9-4B00-8D8A-D0CBF12CD300}"/>
              </a:ext>
            </a:extLst>
          </p:cNvPr>
          <p:cNvSpPr>
            <a:spLocks noGrp="1"/>
          </p:cNvSpPr>
          <p:nvPr>
            <p:ph type="title"/>
          </p:nvPr>
        </p:nvSpPr>
        <p:spPr/>
        <p:txBody>
          <a:bodyPr/>
          <a:lstStyle/>
          <a:p>
            <a:r>
              <a:rPr lang="en-AU" dirty="0"/>
              <a:t>TV</a:t>
            </a:r>
          </a:p>
        </p:txBody>
      </p:sp>
      <p:sp>
        <p:nvSpPr>
          <p:cNvPr id="3" name="Content Placeholder 2">
            <a:extLst>
              <a:ext uri="{FF2B5EF4-FFF2-40B4-BE49-F238E27FC236}">
                <a16:creationId xmlns:a16="http://schemas.microsoft.com/office/drawing/2014/main" id="{7A75830A-4865-458B-8E27-4893146947DF}"/>
              </a:ext>
            </a:extLst>
          </p:cNvPr>
          <p:cNvSpPr>
            <a:spLocks noGrp="1"/>
          </p:cNvSpPr>
          <p:nvPr>
            <p:ph idx="1"/>
          </p:nvPr>
        </p:nvSpPr>
        <p:spPr/>
        <p:txBody>
          <a:bodyPr/>
          <a:lstStyle/>
          <a:p>
            <a:r>
              <a:rPr lang="en-AU" dirty="0"/>
              <a:t>Total TV spend in last two years were $25,473,374.</a:t>
            </a:r>
          </a:p>
          <a:p>
            <a:r>
              <a:rPr lang="en-AU" dirty="0"/>
              <a:t>TV has contributed 19.43% of total sales in the last two years.</a:t>
            </a:r>
          </a:p>
          <a:p>
            <a:r>
              <a:rPr lang="en-AU" dirty="0"/>
              <a:t>Total sales driven by TV were $51,622,803.</a:t>
            </a:r>
          </a:p>
          <a:p>
            <a:r>
              <a:rPr lang="en-AU" dirty="0"/>
              <a:t>Return on investment for TV was 2.03.</a:t>
            </a:r>
          </a:p>
        </p:txBody>
      </p:sp>
    </p:spTree>
    <p:extLst>
      <p:ext uri="{BB962C8B-B14F-4D97-AF65-F5344CB8AC3E}">
        <p14:creationId xmlns:p14="http://schemas.microsoft.com/office/powerpoint/2010/main" val="1865284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9C67-FB9F-4B33-8D13-AC603807357F}"/>
              </a:ext>
            </a:extLst>
          </p:cNvPr>
          <p:cNvSpPr>
            <a:spLocks noGrp="1"/>
          </p:cNvSpPr>
          <p:nvPr>
            <p:ph type="title"/>
          </p:nvPr>
        </p:nvSpPr>
        <p:spPr/>
        <p:txBody>
          <a:bodyPr/>
          <a:lstStyle/>
          <a:p>
            <a:r>
              <a:rPr lang="en-AU" dirty="0"/>
              <a:t>Prediction based on simple model</a:t>
            </a:r>
          </a:p>
        </p:txBody>
      </p:sp>
      <p:sp>
        <p:nvSpPr>
          <p:cNvPr id="3" name="Content Placeholder 2">
            <a:extLst>
              <a:ext uri="{FF2B5EF4-FFF2-40B4-BE49-F238E27FC236}">
                <a16:creationId xmlns:a16="http://schemas.microsoft.com/office/drawing/2014/main" id="{D03C8417-C58A-410A-BBFE-8CD7DA5ADC7D}"/>
              </a:ext>
            </a:extLst>
          </p:cNvPr>
          <p:cNvSpPr>
            <a:spLocks noGrp="1"/>
          </p:cNvSpPr>
          <p:nvPr>
            <p:ph idx="1"/>
          </p:nvPr>
        </p:nvSpPr>
        <p:spPr/>
        <p:txBody>
          <a:bodyPr/>
          <a:lstStyle/>
          <a:p>
            <a:r>
              <a:rPr lang="en-AU" dirty="0"/>
              <a:t>Assume the increasing trend of sales has stopped in 2018</a:t>
            </a:r>
          </a:p>
          <a:p>
            <a:pPr marL="0" indent="0">
              <a:buNone/>
            </a:pPr>
            <a:endParaRPr lang="en-AU" dirty="0"/>
          </a:p>
        </p:txBody>
      </p:sp>
      <p:graphicFrame>
        <p:nvGraphicFramePr>
          <p:cNvPr id="4" name="Table 3">
            <a:extLst>
              <a:ext uri="{FF2B5EF4-FFF2-40B4-BE49-F238E27FC236}">
                <a16:creationId xmlns:a16="http://schemas.microsoft.com/office/drawing/2014/main" id="{DBF97B30-988B-4A5D-9FAF-BA40831547D4}"/>
              </a:ext>
            </a:extLst>
          </p:cNvPr>
          <p:cNvGraphicFramePr>
            <a:graphicFrameLocks noGrp="1"/>
          </p:cNvGraphicFramePr>
          <p:nvPr>
            <p:extLst>
              <p:ext uri="{D42A27DB-BD31-4B8C-83A1-F6EECF244321}">
                <p14:modId xmlns:p14="http://schemas.microsoft.com/office/powerpoint/2010/main" val="1779055986"/>
              </p:ext>
            </p:extLst>
          </p:nvPr>
        </p:nvGraphicFramePr>
        <p:xfrm>
          <a:off x="1213853" y="2687320"/>
          <a:ext cx="8128000" cy="1495392"/>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2262809390"/>
                    </a:ext>
                  </a:extLst>
                </a:gridCol>
                <a:gridCol w="2032000">
                  <a:extLst>
                    <a:ext uri="{9D8B030D-6E8A-4147-A177-3AD203B41FA5}">
                      <a16:colId xmlns:a16="http://schemas.microsoft.com/office/drawing/2014/main" val="872313975"/>
                    </a:ext>
                  </a:extLst>
                </a:gridCol>
                <a:gridCol w="2032000">
                  <a:extLst>
                    <a:ext uri="{9D8B030D-6E8A-4147-A177-3AD203B41FA5}">
                      <a16:colId xmlns:a16="http://schemas.microsoft.com/office/drawing/2014/main" val="1964842819"/>
                    </a:ext>
                  </a:extLst>
                </a:gridCol>
                <a:gridCol w="2032000">
                  <a:extLst>
                    <a:ext uri="{9D8B030D-6E8A-4147-A177-3AD203B41FA5}">
                      <a16:colId xmlns:a16="http://schemas.microsoft.com/office/drawing/2014/main" val="789823672"/>
                    </a:ext>
                  </a:extLst>
                </a:gridCol>
              </a:tblGrid>
              <a:tr h="370840">
                <a:tc>
                  <a:txBody>
                    <a:bodyPr/>
                    <a:lstStyle/>
                    <a:p>
                      <a:pPr algn="ctr"/>
                      <a:r>
                        <a:rPr lang="en-AU" dirty="0"/>
                        <a:t>Month</a:t>
                      </a:r>
                    </a:p>
                  </a:txBody>
                  <a:tcPr/>
                </a:tc>
                <a:tc>
                  <a:txBody>
                    <a:bodyPr/>
                    <a:lstStyle/>
                    <a:p>
                      <a:pPr algn="ctr"/>
                      <a:r>
                        <a:rPr lang="en-AU" dirty="0"/>
                        <a:t>TV</a:t>
                      </a:r>
                    </a:p>
                  </a:txBody>
                  <a:tcPr/>
                </a:tc>
                <a:tc>
                  <a:txBody>
                    <a:bodyPr/>
                    <a:lstStyle/>
                    <a:p>
                      <a:pPr algn="ctr"/>
                      <a:r>
                        <a:rPr lang="en-AU" dirty="0"/>
                        <a:t>Digital</a:t>
                      </a:r>
                    </a:p>
                  </a:txBody>
                  <a:tcPr/>
                </a:tc>
                <a:tc>
                  <a:txBody>
                    <a:bodyPr/>
                    <a:lstStyle/>
                    <a:p>
                      <a:pPr algn="ctr"/>
                      <a:r>
                        <a:rPr lang="en-AU" dirty="0"/>
                        <a:t>Predicted Sales</a:t>
                      </a:r>
                    </a:p>
                  </a:txBody>
                  <a:tcPr/>
                </a:tc>
                <a:extLst>
                  <a:ext uri="{0D108BD9-81ED-4DB2-BD59-A6C34878D82A}">
                    <a16:rowId xmlns:a16="http://schemas.microsoft.com/office/drawing/2014/main" val="3525193942"/>
                  </a:ext>
                </a:extLst>
              </a:tr>
              <a:tr h="382872">
                <a:tc>
                  <a:txBody>
                    <a:bodyPr/>
                    <a:lstStyle/>
                    <a:p>
                      <a:pPr marL="0" algn="ctr" defTabSz="914400" rtl="0" eaLnBrk="1" fontAlgn="b" latinLnBrk="0" hangingPunct="1"/>
                      <a:r>
                        <a:rPr lang="en-AU" sz="1800" kern="1200" dirty="0">
                          <a:solidFill>
                            <a:schemeClr val="dk1"/>
                          </a:solidFill>
                          <a:latin typeface="+mn-lt"/>
                          <a:ea typeface="+mn-ea"/>
                          <a:cs typeface="+mn-cs"/>
                        </a:rPr>
                        <a:t>Jan-18</a:t>
                      </a:r>
                    </a:p>
                  </a:txBody>
                  <a:tcPr marL="4763" marR="4763" marT="4763" marB="0" anchor="ctr"/>
                </a:tc>
                <a:tc>
                  <a:txBody>
                    <a:bodyPr/>
                    <a:lstStyle/>
                    <a:p>
                      <a:pPr marL="0" algn="ctr" defTabSz="914400" rtl="0" eaLnBrk="1" fontAlgn="b" latinLnBrk="0" hangingPunct="1"/>
                      <a:r>
                        <a:rPr lang="en-AU" sz="1800" kern="1200" dirty="0">
                          <a:solidFill>
                            <a:schemeClr val="dk1"/>
                          </a:solidFill>
                          <a:latin typeface="+mn-lt"/>
                          <a:ea typeface="+mn-ea"/>
                          <a:cs typeface="+mn-cs"/>
                        </a:rPr>
                        <a:t>        350,000 </a:t>
                      </a:r>
                    </a:p>
                  </a:txBody>
                  <a:tcPr marL="4763" marR="4763" marT="4763" marB="0" anchor="ctr"/>
                </a:tc>
                <a:tc>
                  <a:txBody>
                    <a:bodyPr/>
                    <a:lstStyle/>
                    <a:p>
                      <a:pPr marL="0" algn="ctr" defTabSz="914400" rtl="0" eaLnBrk="1" fontAlgn="b" latinLnBrk="0" hangingPunct="1"/>
                      <a:r>
                        <a:rPr lang="en-AU" sz="1800" kern="1200" dirty="0">
                          <a:solidFill>
                            <a:schemeClr val="dk1"/>
                          </a:solidFill>
                          <a:latin typeface="+mn-lt"/>
                          <a:ea typeface="+mn-ea"/>
                          <a:cs typeface="+mn-cs"/>
                        </a:rPr>
                        <a:t>215,000 </a:t>
                      </a:r>
                    </a:p>
                  </a:txBody>
                  <a:tcPr marL="4763" marR="4763" marT="4763" marB="0" anchor="ctr"/>
                </a:tc>
                <a:tc>
                  <a:txBody>
                    <a:bodyPr/>
                    <a:lstStyle/>
                    <a:p>
                      <a:pPr algn="ctr"/>
                      <a:r>
                        <a:rPr lang="en-AU" dirty="0"/>
                        <a:t>11,672,508</a:t>
                      </a:r>
                    </a:p>
                  </a:txBody>
                  <a:tcPr anchor="ctr"/>
                </a:tc>
                <a:extLst>
                  <a:ext uri="{0D108BD9-81ED-4DB2-BD59-A6C34878D82A}">
                    <a16:rowId xmlns:a16="http://schemas.microsoft.com/office/drawing/2014/main" val="1523532450"/>
                  </a:ext>
                </a:extLst>
              </a:tr>
              <a:tr h="370840">
                <a:tc>
                  <a:txBody>
                    <a:bodyPr/>
                    <a:lstStyle/>
                    <a:p>
                      <a:pPr marL="0" algn="ctr" defTabSz="914400" rtl="0" eaLnBrk="1" fontAlgn="b" latinLnBrk="0" hangingPunct="1"/>
                      <a:r>
                        <a:rPr lang="en-AU" sz="1800" kern="1200" dirty="0">
                          <a:solidFill>
                            <a:schemeClr val="dk1"/>
                          </a:solidFill>
                          <a:latin typeface="+mn-lt"/>
                          <a:ea typeface="+mn-ea"/>
                          <a:cs typeface="+mn-cs"/>
                        </a:rPr>
                        <a:t>Feb-18</a:t>
                      </a:r>
                    </a:p>
                  </a:txBody>
                  <a:tcPr marL="4763" marR="4763" marT="4763" marB="0" anchor="ctr"/>
                </a:tc>
                <a:tc>
                  <a:txBody>
                    <a:bodyPr/>
                    <a:lstStyle/>
                    <a:p>
                      <a:pPr marL="0" algn="ctr" defTabSz="914400" rtl="0" eaLnBrk="1" fontAlgn="b" latinLnBrk="0" hangingPunct="1"/>
                      <a:r>
                        <a:rPr lang="en-AU" sz="1800" kern="1200" dirty="0">
                          <a:solidFill>
                            <a:schemeClr val="dk1"/>
                          </a:solidFill>
                          <a:latin typeface="+mn-lt"/>
                          <a:ea typeface="+mn-ea"/>
                          <a:cs typeface="+mn-cs"/>
                        </a:rPr>
                        <a:t>        950,000 </a:t>
                      </a:r>
                    </a:p>
                  </a:txBody>
                  <a:tcPr marL="4763" marR="4763" marT="4763" marB="0" anchor="ctr"/>
                </a:tc>
                <a:tc>
                  <a:txBody>
                    <a:bodyPr/>
                    <a:lstStyle/>
                    <a:p>
                      <a:pPr marL="0" algn="ctr" defTabSz="914400" rtl="0" eaLnBrk="1" fontAlgn="b" latinLnBrk="0" hangingPunct="1"/>
                      <a:r>
                        <a:rPr lang="en-AU" sz="1800" kern="1200" dirty="0">
                          <a:solidFill>
                            <a:schemeClr val="dk1"/>
                          </a:solidFill>
                          <a:latin typeface="+mn-lt"/>
                          <a:ea typeface="+mn-ea"/>
                          <a:cs typeface="+mn-cs"/>
                        </a:rPr>
                        <a:t>150,000 </a:t>
                      </a:r>
                    </a:p>
                  </a:txBody>
                  <a:tcPr marL="4763" marR="4763" marT="4763" marB="0" anchor="ctr"/>
                </a:tc>
                <a:tc>
                  <a:txBody>
                    <a:bodyPr/>
                    <a:lstStyle/>
                    <a:p>
                      <a:pPr algn="ctr"/>
                      <a:r>
                        <a:rPr lang="en-AU" dirty="0"/>
                        <a:t>12,694,555</a:t>
                      </a:r>
                    </a:p>
                  </a:txBody>
                  <a:tcPr anchor="ctr"/>
                </a:tc>
                <a:extLst>
                  <a:ext uri="{0D108BD9-81ED-4DB2-BD59-A6C34878D82A}">
                    <a16:rowId xmlns:a16="http://schemas.microsoft.com/office/drawing/2014/main" val="2046572173"/>
                  </a:ext>
                </a:extLst>
              </a:tr>
              <a:tr h="370840">
                <a:tc>
                  <a:txBody>
                    <a:bodyPr/>
                    <a:lstStyle/>
                    <a:p>
                      <a:pPr marL="0" algn="ctr" defTabSz="914400" rtl="0" eaLnBrk="1" fontAlgn="b" latinLnBrk="0" hangingPunct="1"/>
                      <a:r>
                        <a:rPr lang="en-AU" sz="1800" kern="1200" dirty="0">
                          <a:solidFill>
                            <a:schemeClr val="dk1"/>
                          </a:solidFill>
                          <a:latin typeface="+mn-lt"/>
                          <a:ea typeface="+mn-ea"/>
                          <a:cs typeface="+mn-cs"/>
                        </a:rPr>
                        <a:t>Mar-18</a:t>
                      </a:r>
                    </a:p>
                  </a:txBody>
                  <a:tcPr marL="4763" marR="4763" marT="4763" marB="0" anchor="ctr"/>
                </a:tc>
                <a:tc>
                  <a:txBody>
                    <a:bodyPr/>
                    <a:lstStyle/>
                    <a:p>
                      <a:pPr marL="0" algn="ctr" defTabSz="914400" rtl="0" eaLnBrk="1" fontAlgn="b" latinLnBrk="0" hangingPunct="1"/>
                      <a:r>
                        <a:rPr lang="en-AU" sz="1800" kern="1200">
                          <a:solidFill>
                            <a:schemeClr val="dk1"/>
                          </a:solidFill>
                          <a:latin typeface="+mn-lt"/>
                          <a:ea typeface="+mn-ea"/>
                          <a:cs typeface="+mn-cs"/>
                        </a:rPr>
                        <a:t>     1,350,000 </a:t>
                      </a:r>
                    </a:p>
                  </a:txBody>
                  <a:tcPr marL="4763" marR="4763" marT="4763" marB="0" anchor="ctr"/>
                </a:tc>
                <a:tc>
                  <a:txBody>
                    <a:bodyPr/>
                    <a:lstStyle/>
                    <a:p>
                      <a:pPr marL="0" algn="ctr" defTabSz="914400" rtl="0" eaLnBrk="1" fontAlgn="b" latinLnBrk="0" hangingPunct="1"/>
                      <a:r>
                        <a:rPr lang="en-AU" sz="1800" kern="1200" dirty="0">
                          <a:solidFill>
                            <a:schemeClr val="dk1"/>
                          </a:solidFill>
                          <a:latin typeface="+mn-lt"/>
                          <a:ea typeface="+mn-ea"/>
                          <a:cs typeface="+mn-cs"/>
                        </a:rPr>
                        <a:t>  400,000 </a:t>
                      </a:r>
                    </a:p>
                  </a:txBody>
                  <a:tcPr marL="4763" marR="4763" marT="4763" marB="0" anchor="ctr"/>
                </a:tc>
                <a:tc>
                  <a:txBody>
                    <a:bodyPr/>
                    <a:lstStyle/>
                    <a:p>
                      <a:pPr algn="ctr"/>
                      <a:r>
                        <a:rPr lang="en-AU" dirty="0"/>
                        <a:t>14,250,850</a:t>
                      </a:r>
                    </a:p>
                  </a:txBody>
                  <a:tcPr anchor="ctr"/>
                </a:tc>
                <a:extLst>
                  <a:ext uri="{0D108BD9-81ED-4DB2-BD59-A6C34878D82A}">
                    <a16:rowId xmlns:a16="http://schemas.microsoft.com/office/drawing/2014/main" val="2175635223"/>
                  </a:ext>
                </a:extLst>
              </a:tr>
            </a:tbl>
          </a:graphicData>
        </a:graphic>
      </p:graphicFrame>
    </p:spTree>
    <p:extLst>
      <p:ext uri="{BB962C8B-B14F-4D97-AF65-F5344CB8AC3E}">
        <p14:creationId xmlns:p14="http://schemas.microsoft.com/office/powerpoint/2010/main" val="2403272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913ED-88C2-43F3-9F5A-B0468F7BF2C1}"/>
              </a:ext>
            </a:extLst>
          </p:cNvPr>
          <p:cNvSpPr>
            <a:spLocks noGrp="1"/>
          </p:cNvSpPr>
          <p:nvPr>
            <p:ph type="title"/>
          </p:nvPr>
        </p:nvSpPr>
        <p:spPr/>
        <p:txBody>
          <a:bodyPr/>
          <a:lstStyle/>
          <a:p>
            <a:r>
              <a:rPr lang="en-AU" dirty="0"/>
              <a:t>Further…</a:t>
            </a:r>
          </a:p>
        </p:txBody>
      </p:sp>
      <p:sp>
        <p:nvSpPr>
          <p:cNvPr id="3" name="Content Placeholder 2">
            <a:extLst>
              <a:ext uri="{FF2B5EF4-FFF2-40B4-BE49-F238E27FC236}">
                <a16:creationId xmlns:a16="http://schemas.microsoft.com/office/drawing/2014/main" id="{0A2EC7B3-7D46-4C78-BCF5-D8104C3364A6}"/>
              </a:ext>
            </a:extLst>
          </p:cNvPr>
          <p:cNvSpPr>
            <a:spLocks noGrp="1"/>
          </p:cNvSpPr>
          <p:nvPr>
            <p:ph idx="1"/>
          </p:nvPr>
        </p:nvSpPr>
        <p:spPr/>
        <p:txBody>
          <a:bodyPr>
            <a:normAutofit fontScale="85000" lnSpcReduction="10000"/>
          </a:bodyPr>
          <a:lstStyle/>
          <a:p>
            <a:r>
              <a:rPr lang="en-AU" dirty="0"/>
              <a:t>Above model shows 34.3% sales in last two years were contributed by media. It is a very large proportion for toy industry which indicates more variables shall be considered. Such as</a:t>
            </a:r>
          </a:p>
          <a:p>
            <a:pPr lvl="1"/>
            <a:r>
              <a:rPr lang="en-AU" dirty="0"/>
              <a:t>Promotions. April 2017 had huge increase in sales which wasn’t seen in 2016. Model has considered it was driven by media because both TV and digital had increased spend in that time. I would say model is over-predicted, there was something happened.</a:t>
            </a:r>
          </a:p>
          <a:p>
            <a:pPr lvl="1"/>
            <a:r>
              <a:rPr lang="en-AU" dirty="0"/>
              <a:t>Average price.</a:t>
            </a:r>
          </a:p>
          <a:p>
            <a:pPr lvl="1"/>
            <a:r>
              <a:rPr lang="en-AU" dirty="0"/>
              <a:t>Number of stores.</a:t>
            </a:r>
          </a:p>
          <a:p>
            <a:pPr lvl="1"/>
            <a:r>
              <a:rPr lang="en-AU" dirty="0"/>
              <a:t>Birth rate by month. People tend to shop for toys as a gift for a newborn.</a:t>
            </a:r>
          </a:p>
          <a:p>
            <a:pPr lvl="1"/>
            <a:r>
              <a:rPr lang="en-AU" dirty="0"/>
              <a:t>School holidays. Kids have more exposure to toy shops during this time.</a:t>
            </a:r>
          </a:p>
          <a:p>
            <a:pPr lvl="1"/>
            <a:r>
              <a:rPr lang="en-AU" dirty="0"/>
              <a:t>Competitors media spend.</a:t>
            </a:r>
          </a:p>
          <a:p>
            <a:pPr lvl="1"/>
            <a:r>
              <a:rPr lang="en-AU" dirty="0"/>
              <a:t>TV TARPs and online impressions. Spend is not true Ad exposure.</a:t>
            </a:r>
          </a:p>
          <a:p>
            <a:endParaRPr lang="en-AU" dirty="0"/>
          </a:p>
          <a:p>
            <a:r>
              <a:rPr lang="en-AU" dirty="0"/>
              <a:t>Media diminishing return and carry over effect need to be considered in the model</a:t>
            </a:r>
          </a:p>
          <a:p>
            <a:pPr marL="457200" lvl="1" indent="0">
              <a:buNone/>
            </a:pPr>
            <a:r>
              <a:rPr lang="en-AU" dirty="0"/>
              <a:t>A model has been built with above consideration. Trend significance has been brought down and TV ROI has increased.</a:t>
            </a:r>
          </a:p>
          <a:p>
            <a:pPr marL="457200" lvl="1" indent="0">
              <a:buNone/>
            </a:pPr>
            <a:r>
              <a:rPr lang="en-AU" dirty="0"/>
              <a:t>Estimation for April 2017 is lower than actual which suggests simple model was over-predicted.</a:t>
            </a:r>
          </a:p>
        </p:txBody>
      </p:sp>
    </p:spTree>
    <p:extLst>
      <p:ext uri="{BB962C8B-B14F-4D97-AF65-F5344CB8AC3E}">
        <p14:creationId xmlns:p14="http://schemas.microsoft.com/office/powerpoint/2010/main" val="421557856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813</TotalTime>
  <Words>442</Words>
  <Application>Microsoft Office PowerPoint</Application>
  <PresentationFormat>Widescreen</PresentationFormat>
  <Paragraphs>94</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Retrospect</vt:lpstr>
      <vt:lpstr>Toy Sales</vt:lpstr>
      <vt:lpstr>Sales vs Media Spend</vt:lpstr>
      <vt:lpstr>Quick Model</vt:lpstr>
      <vt:lpstr>TV</vt:lpstr>
      <vt:lpstr>Prediction based on simple model</vt:lpstr>
      <vt:lpstr>Further…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Toy Sales</dc:title>
  <dc:creator>zhu Mollie</dc:creator>
  <cp:lastModifiedBy>zhu Mollie</cp:lastModifiedBy>
  <cp:revision>18</cp:revision>
  <dcterms:created xsi:type="dcterms:W3CDTF">2018-06-16T11:29:34Z</dcterms:created>
  <dcterms:modified xsi:type="dcterms:W3CDTF">2018-06-17T01:06:34Z</dcterms:modified>
</cp:coreProperties>
</file>