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64" r:id="rId2"/>
    <p:sldId id="593" r:id="rId3"/>
    <p:sldId id="594" r:id="rId4"/>
    <p:sldId id="595" r:id="rId5"/>
    <p:sldId id="596" r:id="rId6"/>
    <p:sldId id="597" r:id="rId7"/>
    <p:sldId id="603" r:id="rId8"/>
    <p:sldId id="604" r:id="rId9"/>
    <p:sldId id="605" r:id="rId10"/>
    <p:sldId id="598" r:id="rId11"/>
    <p:sldId id="599" r:id="rId12"/>
    <p:sldId id="600" r:id="rId13"/>
    <p:sldId id="601" r:id="rId14"/>
    <p:sldId id="602" r:id="rId15"/>
    <p:sldId id="607" r:id="rId16"/>
    <p:sldId id="606" r:id="rId17"/>
  </p:sldIdLst>
  <p:sldSz cx="9906000" cy="6858000" type="A4"/>
  <p:notesSz cx="6858000" cy="9144000"/>
  <p:custDataLst>
    <p:tags r:id="rId2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6633"/>
    <a:srgbClr val="6600FF"/>
    <a:srgbClr val="009999"/>
    <a:srgbClr val="F8F8F8"/>
    <a:srgbClr val="FFFF99"/>
    <a:srgbClr val="B1A9CF"/>
    <a:srgbClr val="988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31" autoAdjust="0"/>
    <p:restoredTop sz="93739" autoAdjust="0"/>
  </p:normalViewPr>
  <p:slideViewPr>
    <p:cSldViewPr>
      <p:cViewPr>
        <p:scale>
          <a:sx n="123" d="100"/>
          <a:sy n="123" d="100"/>
        </p:scale>
        <p:origin x="352" y="-111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1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fld id="{C375EA03-F25F-4515-9E54-076615FBD7FE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73109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E2E13D21-0B26-4117-89F3-87EE82AAEDBB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2325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FB05A-BEFB-48FA-8140-0AB5CD9C2061}" type="slidenum">
              <a:rPr lang="ja-JP" altLang="en-US"/>
              <a:pPr/>
              <a:t>1</a:t>
            </a:fld>
            <a:endParaRPr lang="en-US" altLang="ja-JP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3D21-0B26-4117-89F3-87EE82AAEDBB}" type="slidenum">
              <a:rPr lang="ja-JP" altLang="en-US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59746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3D21-0B26-4117-89F3-87EE82AAEDBB}" type="slidenum">
              <a:rPr lang="ja-JP" altLang="en-US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20508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3D21-0B26-4117-89F3-87EE82AAEDBB}" type="slidenum">
              <a:rPr lang="ja-JP" altLang="en-US" smtClean="0"/>
              <a:pPr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418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3D21-0B26-4117-89F3-87EE82AAEDBB}" type="slidenum">
              <a:rPr lang="ja-JP" altLang="en-US" smtClean="0"/>
              <a:pPr/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3202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3D21-0B26-4117-89F3-87EE82AAEDBB}" type="slidenum">
              <a:rPr lang="ja-JP" altLang="en-US" smtClean="0"/>
              <a:pPr/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07616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3D21-0B26-4117-89F3-87EE82AAEDBB}" type="slidenum">
              <a:rPr lang="ja-JP" altLang="en-US" smtClean="0"/>
              <a:pPr/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01776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3D21-0B26-4117-89F3-87EE82AAEDBB}" type="slidenum">
              <a:rPr lang="ja-JP" altLang="en-US" smtClean="0"/>
              <a:pPr/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6091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FB05A-BEFB-48FA-8140-0AB5CD9C2061}" type="slidenum">
              <a:rPr lang="ja-JP" altLang="en-US"/>
              <a:pPr/>
              <a:t>16</a:t>
            </a:fld>
            <a:endParaRPr lang="en-US" altLang="ja-JP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6732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/>
          <p:cNvGrpSpPr>
            <a:grpSpLocks/>
          </p:cNvGrpSpPr>
          <p:nvPr/>
        </p:nvGrpSpPr>
        <p:grpSpPr bwMode="auto">
          <a:xfrm>
            <a:off x="0" y="0"/>
            <a:ext cx="9906000" cy="6858000"/>
            <a:chOff x="0" y="0"/>
            <a:chExt cx="5760" cy="4320"/>
          </a:xfrm>
        </p:grpSpPr>
        <p:sp>
          <p:nvSpPr>
            <p:cNvPr id="4915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ja-JP" altLang="en-US" sz="2400">
                <a:latin typeface="Times New Roman" pitchFamily="18" charset="0"/>
              </a:endParaRPr>
            </a:p>
          </p:txBody>
        </p:sp>
        <p:sp>
          <p:nvSpPr>
            <p:cNvPr id="4915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 sz="2400">
                <a:latin typeface="Times New Roman" pitchFamily="18" charset="0"/>
              </a:endParaRPr>
            </a:p>
          </p:txBody>
        </p:sp>
        <p:grpSp>
          <p:nvGrpSpPr>
            <p:cNvPr id="4915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4915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5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6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6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6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6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6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6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6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6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49168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9169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9170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7BC9126-F621-43E2-AC7F-88C003D0A4C4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4917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219450" y="1828800"/>
            <a:ext cx="652145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ja-JP" altLang="en-US" noProof="0" smtClean="0"/>
              <a:t>マスター タイトルの書式設定</a:t>
            </a:r>
          </a:p>
        </p:txBody>
      </p:sp>
      <p:sp>
        <p:nvSpPr>
          <p:cNvPr id="4917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219450" y="4267200"/>
            <a:ext cx="652145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ja-JP" altLang="en-US" noProof="0" smtClean="0"/>
              <a:t>マスター サブタイトルの書式設定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82E7AE-54EB-49A1-91A2-E45DF5DF763C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3427889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457200"/>
            <a:ext cx="2228850" cy="5410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457200"/>
            <a:ext cx="653415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EB5F675-FC14-4D98-BF94-8065F34B54B7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5411400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13716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"/>
          </p:nvPr>
        </p:nvSpPr>
        <p:spPr>
          <a:xfrm>
            <a:off x="495300" y="1981200"/>
            <a:ext cx="4381500" cy="3886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381500" cy="3886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6D8859E4-E61C-4041-80A4-E1CEEEB6719C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2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489796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タイトル、テキスト、クリップ アー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13716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"/>
          </p:nvPr>
        </p:nvSpPr>
        <p:spPr>
          <a:xfrm>
            <a:off x="495300" y="1981200"/>
            <a:ext cx="4381500" cy="3886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クリップアート プレースホルダー 3"/>
          <p:cNvSpPr>
            <a:spLocks noGrp="1"/>
          </p:cNvSpPr>
          <p:nvPr>
            <p:ph type="clipArt" sz="half" idx="2"/>
          </p:nvPr>
        </p:nvSpPr>
        <p:spPr>
          <a:xfrm>
            <a:off x="5029200" y="1981200"/>
            <a:ext cx="4381500" cy="3886200"/>
          </a:xfrm>
        </p:spPr>
        <p:txBody>
          <a:bodyPr/>
          <a:lstStyle/>
          <a:p>
            <a:r>
              <a:rPr lang="ja-JP" altLang="en-US" smtClean="0"/>
              <a:t>アイコンをクリックしてクリップ アートを追加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CD791763-F213-4A32-BD4D-838AE91E10C9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2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851695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タイトル、クリップ アート、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13716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クリップアート プレースホルダー 2"/>
          <p:cNvSpPr>
            <a:spLocks noGrp="1"/>
          </p:cNvSpPr>
          <p:nvPr>
            <p:ph type="clipArt" sz="half" idx="1"/>
          </p:nvPr>
        </p:nvSpPr>
        <p:spPr>
          <a:xfrm>
            <a:off x="495300" y="1981200"/>
            <a:ext cx="4381500" cy="3886200"/>
          </a:xfrm>
        </p:spPr>
        <p:txBody>
          <a:bodyPr/>
          <a:lstStyle/>
          <a:p>
            <a:r>
              <a:rPr lang="ja-JP" altLang="en-US" smtClean="0"/>
              <a:t>アイコンをクリックしてクリップ アートを追加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029200" y="1981200"/>
            <a:ext cx="4381500" cy="3886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CBFF80EC-30E9-402D-B014-22A770A5625E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2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5198294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751C28-B69E-4BCD-A4BF-5C64C60C1519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287241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AB90E2-436B-4454-904C-1DCF5BB0A08B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4530155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1981200"/>
            <a:ext cx="43815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3815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47A9141-47AD-43D2-A7CB-D8943036BF4B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7141487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3A31B8-FAAF-4805-A9A9-0136E2068C03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9" name="日付プレースホルダー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9587460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7600CE-ED83-4250-B62D-90CD39BF7254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3199505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D6AA45-55C4-4432-B88B-3780D57C195D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7551526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F39018-B526-4E6C-ADCB-9900AF1BD41E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940938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369FA0-A12E-4157-8BBC-B38CD52B4D02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25081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ja-JP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E0B84246-C38E-4F52-9A2C-C0437EB3245E}" type="slidenum">
              <a:rPr lang="ja-JP" altLang="en-US"/>
              <a:pPr/>
              <a:t>‹#›</a:t>
            </a:fld>
            <a:endParaRPr lang="en-US" altLang="ja-JP"/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0" y="0"/>
            <a:ext cx="9906000" cy="546100"/>
            <a:chOff x="0" y="0"/>
            <a:chExt cx="5760" cy="344"/>
          </a:xfrm>
        </p:grpSpPr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ja-JP" altLang="en-US" sz="2400">
                <a:latin typeface="Times New Roman" pitchFamily="18" charset="0"/>
              </a:endParaRPr>
            </a:p>
          </p:txBody>
        </p:sp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 sz="2400">
                <a:latin typeface="Times New Roman" pitchFamily="18" charset="0"/>
              </a:endParaRPr>
            </a:p>
          </p:txBody>
        </p:sp>
        <p:sp>
          <p:nvSpPr>
            <p:cNvPr id="481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>
                <a:solidFill>
                  <a:schemeClr val="hlink"/>
                </a:solidFill>
              </a:endParaRPr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>
                <a:solidFill>
                  <a:schemeClr val="hlink"/>
                </a:solidFill>
              </a:endParaRPr>
            </a:p>
          </p:txBody>
        </p:sp>
        <p:sp>
          <p:nvSpPr>
            <p:cNvPr id="481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>
                <a:solidFill>
                  <a:schemeClr val="accent2"/>
                </a:solidFill>
              </a:endParaRPr>
            </a:p>
          </p:txBody>
        </p:sp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>
                <a:solidFill>
                  <a:schemeClr val="hlink"/>
                </a:solidFill>
              </a:endParaRPr>
            </a:p>
          </p:txBody>
        </p:sp>
        <p:sp>
          <p:nvSpPr>
            <p:cNvPr id="481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 sz="2400">
                <a:latin typeface="Times New Roman" pitchFamily="18" charset="0"/>
              </a:endParaRPr>
            </a:p>
          </p:txBody>
        </p:sp>
        <p:sp>
          <p:nvSpPr>
            <p:cNvPr id="481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>
                <a:solidFill>
                  <a:schemeClr val="accent2"/>
                </a:solidFill>
              </a:endParaRPr>
            </a:p>
          </p:txBody>
        </p:sp>
        <p:sp>
          <p:nvSpPr>
            <p:cNvPr id="481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4814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457200"/>
            <a:ext cx="8915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4814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981200"/>
            <a:ext cx="89154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814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med"/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Mollinetti/Statistics-R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.r-project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studio.com/products/rstudio/download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5814" y="2622826"/>
            <a:ext cx="6919714" cy="1200329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3600" dirty="0" smtClean="0"/>
              <a:t>Statistics, Experimental Design and R</a:t>
            </a:r>
            <a:endParaRPr lang="ja-JP" altLang="en-US" sz="3500" dirty="0">
              <a:ea typeface="ＭＳ Ｐゴシック" charset="-128"/>
            </a:endParaRPr>
          </a:p>
        </p:txBody>
      </p:sp>
      <p:pic>
        <p:nvPicPr>
          <p:cNvPr id="35846" name="Picture 6" descr="E:\Henry\Downloads\logo.gi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60" y="101278"/>
            <a:ext cx="1568050" cy="156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920552" y="4509120"/>
            <a:ext cx="8985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s-PE" altLang="ja-JP" dirty="0"/>
              <a:t>Marco </a:t>
            </a:r>
            <a:r>
              <a:rPr kumimoji="1" lang="es-PE" altLang="ja-JP" dirty="0" smtClean="0"/>
              <a:t>Antonio Florenzano Mollinetti</a:t>
            </a:r>
            <a:r>
              <a:rPr kumimoji="1" lang="es-PE" altLang="ja-JP" baseline="30000" dirty="0" smtClean="0"/>
              <a:t>1</a:t>
            </a:r>
            <a:r>
              <a:rPr kumimoji="1" lang="es-PE" altLang="ja-JP" dirty="0" smtClean="0"/>
              <a:t> </a:t>
            </a:r>
          </a:p>
          <a:p>
            <a:pPr algn="ctr"/>
            <a:r>
              <a:rPr kumimoji="1" lang="es-PE" altLang="ja-JP" baseline="30000" dirty="0" smtClean="0"/>
              <a:t>1</a:t>
            </a:r>
            <a:r>
              <a:rPr kumimoji="1" lang="es-PE" altLang="ja-JP" b="1" dirty="0" smtClean="0"/>
              <a:t>University of Tsukuba</a:t>
            </a:r>
            <a:r>
              <a:rPr kumimoji="1" lang="en-US" altLang="ja-JP" b="1" dirty="0" smtClean="0"/>
              <a:t>, </a:t>
            </a:r>
            <a:r>
              <a:rPr lang="en-US" altLang="ja-JP" b="1" dirty="0" smtClean="0"/>
              <a:t>Systems Optimization Laboratory</a:t>
            </a:r>
            <a:r>
              <a:rPr kumimoji="1" lang="es-PE" altLang="ja-JP" b="1" dirty="0" smtClean="0"/>
              <a:t>	</a:t>
            </a:r>
            <a:endParaRPr kumimoji="1" lang="es-PE" altLang="ja-JP" dirty="0" smtClean="0"/>
          </a:p>
          <a:p>
            <a:pPr algn="ctr"/>
            <a:r>
              <a:rPr kumimoji="1" lang="es-PE" altLang="ja-JP" dirty="0" smtClean="0">
                <a:latin typeface="Bookman Old Style" charset="0"/>
                <a:ea typeface="Bookman Old Style" charset="0"/>
                <a:cs typeface="Bookman Old Style" charset="0"/>
              </a:rPr>
              <a:t>mollinetti</a:t>
            </a:r>
            <a:r>
              <a:rPr kumimoji="1" lang="en-US" altLang="ja-JP" dirty="0" smtClean="0">
                <a:latin typeface="Bookman Old Style" charset="0"/>
                <a:ea typeface="Bookman Old Style" charset="0"/>
                <a:cs typeface="Bookman Old Style" charset="0"/>
              </a:rPr>
              <a:t>@</a:t>
            </a:r>
            <a:r>
              <a:rPr kumimoji="1" lang="en-US" altLang="ja-JP" dirty="0" err="1" smtClean="0">
                <a:latin typeface="Bookman Old Style" charset="0"/>
                <a:ea typeface="Bookman Old Style" charset="0"/>
                <a:cs typeface="Bookman Old Style" charset="0"/>
              </a:rPr>
              <a:t>syou.cs.tsukuba.ac.jp</a:t>
            </a:r>
            <a:endParaRPr kumimoji="1" lang="es-PE" altLang="ja-JP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endParaRPr kumimoji="1" lang="es-PE" altLang="ja-JP" dirty="0" smtClean="0"/>
          </a:p>
          <a:p>
            <a:endParaRPr kumimoji="1" lang="es-PE" altLang="ja-JP" b="1" dirty="0" smtClean="0"/>
          </a:p>
          <a:p>
            <a:r>
              <a:rPr kumimoji="1" lang="es-PE" altLang="ja-JP" dirty="0" smtClean="0"/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to the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material is free of use and distribution under the creative commons license.</a:t>
            </a:r>
          </a:p>
          <a:p>
            <a:r>
              <a:rPr lang="en-US" dirty="0" smtClean="0"/>
              <a:t>Every presentation and dataset sample is at my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smtClean="0"/>
              <a:t>link: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github.com/Mollinetti/Statistics-R</a:t>
            </a: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Don’t know what </a:t>
            </a:r>
            <a:r>
              <a:rPr lang="en-US" sz="2000" dirty="0" err="1" smtClean="0">
                <a:solidFill>
                  <a:srgbClr val="FF0000"/>
                </a:solidFill>
              </a:rPr>
              <a:t>github</a:t>
            </a:r>
            <a:r>
              <a:rPr lang="en-US" sz="2000" dirty="0" smtClean="0">
                <a:solidFill>
                  <a:srgbClr val="FF0000"/>
                </a:solidFill>
              </a:rPr>
              <a:t> is? Now is a good time to learn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3345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begin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install R </a:t>
            </a:r>
          </a:p>
          <a:p>
            <a:r>
              <a:rPr lang="en-US" dirty="0" smtClean="0"/>
              <a:t>In your </a:t>
            </a:r>
            <a:r>
              <a:rPr lang="en-US" dirty="0"/>
              <a:t>browser go to the following </a:t>
            </a:r>
            <a:r>
              <a:rPr lang="en-US" dirty="0" smtClean="0"/>
              <a:t>page: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cloud.r-project.org</a:t>
            </a:r>
            <a:endParaRPr lang="en-US" dirty="0" smtClean="0"/>
          </a:p>
          <a:p>
            <a:r>
              <a:rPr lang="en-US" dirty="0" smtClean="0"/>
              <a:t>Choose your OS, download and follow the installation procedure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0975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we need an IDE for R</a:t>
            </a:r>
          </a:p>
          <a:p>
            <a:r>
              <a:rPr lang="en-US" dirty="0" smtClean="0"/>
              <a:t>Most popular IDE: </a:t>
            </a:r>
            <a:r>
              <a:rPr lang="en-US" dirty="0" err="1" smtClean="0">
                <a:solidFill>
                  <a:schemeClr val="bg2"/>
                </a:solidFill>
              </a:rPr>
              <a:t>Rstudio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/>
              <a:t>In your browser go to the following page: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://www.rstudio.com/products/rstudio/download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Choose the </a:t>
            </a:r>
            <a:r>
              <a:rPr lang="en-US" dirty="0" err="1" smtClean="0"/>
              <a:t>Rstudio</a:t>
            </a:r>
            <a:r>
              <a:rPr lang="en-US" dirty="0" smtClean="0"/>
              <a:t> Desktop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2429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Rstudio</a:t>
            </a:r>
            <a:r>
              <a:rPr lang="en-US" dirty="0" smtClean="0"/>
              <a:t>, it should look like this: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372" y="2708920"/>
            <a:ext cx="7257256" cy="39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7767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console type: </a:t>
            </a:r>
            <a:r>
              <a:rPr lang="en-US" dirty="0" smtClean="0">
                <a:solidFill>
                  <a:schemeClr val="accent1"/>
                </a:solidFill>
              </a:rPr>
              <a:t>print(“Hello World”)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2708920"/>
            <a:ext cx="7293260" cy="402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5472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Done! For now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ready to begin our journey!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7221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5814" y="2622826"/>
            <a:ext cx="6919714" cy="1200329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3600" dirty="0" smtClean="0"/>
              <a:t>Statistics, Experimental Design and R</a:t>
            </a:r>
            <a:endParaRPr lang="ja-JP" altLang="en-US" sz="3500" dirty="0">
              <a:ea typeface="ＭＳ Ｐゴシック" charset="-128"/>
            </a:endParaRPr>
          </a:p>
        </p:txBody>
      </p:sp>
      <p:pic>
        <p:nvPicPr>
          <p:cNvPr id="35846" name="Picture 6" descr="E:\Henry\Downloads\logo.gi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60" y="101278"/>
            <a:ext cx="1568050" cy="156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920552" y="4509120"/>
            <a:ext cx="8985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s-PE" altLang="ja-JP" dirty="0"/>
              <a:t>Marco </a:t>
            </a:r>
            <a:r>
              <a:rPr kumimoji="1" lang="es-PE" altLang="ja-JP" dirty="0" smtClean="0"/>
              <a:t>Antonio Florenzano Mollinetti</a:t>
            </a:r>
            <a:r>
              <a:rPr kumimoji="1" lang="es-PE" altLang="ja-JP" baseline="30000" dirty="0" smtClean="0"/>
              <a:t>1</a:t>
            </a:r>
            <a:r>
              <a:rPr kumimoji="1" lang="es-PE" altLang="ja-JP" dirty="0" smtClean="0"/>
              <a:t> </a:t>
            </a:r>
          </a:p>
          <a:p>
            <a:pPr algn="ctr"/>
            <a:r>
              <a:rPr kumimoji="1" lang="es-PE" altLang="ja-JP" baseline="30000" dirty="0" smtClean="0"/>
              <a:t>1</a:t>
            </a:r>
            <a:r>
              <a:rPr kumimoji="1" lang="es-PE" altLang="ja-JP" b="1" dirty="0" smtClean="0"/>
              <a:t>University of Tsukuba</a:t>
            </a:r>
            <a:r>
              <a:rPr kumimoji="1" lang="en-US" altLang="ja-JP" b="1" dirty="0" smtClean="0"/>
              <a:t>, </a:t>
            </a:r>
            <a:r>
              <a:rPr lang="en-US" altLang="ja-JP" b="1" dirty="0" smtClean="0"/>
              <a:t>Systems Optimization Laboratory</a:t>
            </a:r>
            <a:r>
              <a:rPr kumimoji="1" lang="es-PE" altLang="ja-JP" b="1" dirty="0" smtClean="0"/>
              <a:t>	</a:t>
            </a:r>
            <a:endParaRPr kumimoji="1" lang="es-PE" altLang="ja-JP" dirty="0" smtClean="0"/>
          </a:p>
          <a:p>
            <a:pPr algn="ctr"/>
            <a:r>
              <a:rPr kumimoji="1" lang="es-PE" altLang="ja-JP" dirty="0" smtClean="0">
                <a:latin typeface="Bookman Old Style" charset="0"/>
                <a:ea typeface="Bookman Old Style" charset="0"/>
                <a:cs typeface="Bookman Old Style" charset="0"/>
              </a:rPr>
              <a:t>mollinetti</a:t>
            </a:r>
            <a:r>
              <a:rPr kumimoji="1" lang="en-US" altLang="ja-JP" dirty="0" smtClean="0">
                <a:latin typeface="Bookman Old Style" charset="0"/>
                <a:ea typeface="Bookman Old Style" charset="0"/>
                <a:cs typeface="Bookman Old Style" charset="0"/>
              </a:rPr>
              <a:t>@</a:t>
            </a:r>
            <a:r>
              <a:rPr kumimoji="1" lang="en-US" altLang="ja-JP" dirty="0" err="1" smtClean="0">
                <a:latin typeface="Bookman Old Style" charset="0"/>
                <a:ea typeface="Bookman Old Style" charset="0"/>
                <a:cs typeface="Bookman Old Style" charset="0"/>
              </a:rPr>
              <a:t>syou.cs.tsukuba.ac.jp</a:t>
            </a:r>
            <a:endParaRPr kumimoji="1" lang="es-PE" altLang="ja-JP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endParaRPr kumimoji="1" lang="es-PE" altLang="ja-JP" dirty="0" smtClean="0"/>
          </a:p>
          <a:p>
            <a:endParaRPr kumimoji="1" lang="es-PE" altLang="ja-JP" b="1" dirty="0" smtClean="0"/>
          </a:p>
          <a:p>
            <a:r>
              <a:rPr kumimoji="1" lang="es-PE" altLang="ja-JP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819797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tutorial?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Statistics are very important in the </a:t>
            </a:r>
            <a:r>
              <a:rPr lang="en-US" dirty="0" smtClean="0">
                <a:solidFill>
                  <a:schemeClr val="accent1"/>
                </a:solidFill>
              </a:rPr>
              <a:t>majority</a:t>
            </a:r>
            <a:r>
              <a:rPr lang="en-US" dirty="0" smtClean="0"/>
              <a:t> of the fields</a:t>
            </a:r>
          </a:p>
          <a:p>
            <a:r>
              <a:rPr lang="en-US" dirty="0" smtClean="0"/>
              <a:t>How can you properly report your results?</a:t>
            </a:r>
          </a:p>
          <a:p>
            <a:r>
              <a:rPr lang="en-US" dirty="0" smtClean="0"/>
              <a:t>Bad experiment design can invalidate experiments</a:t>
            </a:r>
          </a:p>
          <a:p>
            <a:r>
              <a:rPr lang="en-US" dirty="0" smtClean="0"/>
              <a:t>Powerful and free statistical tool: </a:t>
            </a:r>
            <a:r>
              <a:rPr lang="en-US" dirty="0" smtClean="0">
                <a:solidFill>
                  <a:schemeClr val="accent1"/>
                </a:solidFill>
              </a:rPr>
              <a:t>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0847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need to know?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knowledge of statistics</a:t>
            </a:r>
          </a:p>
          <a:p>
            <a:r>
              <a:rPr lang="en-US" dirty="0" smtClean="0"/>
              <a:t>Familiarity with your OS</a:t>
            </a:r>
          </a:p>
          <a:p>
            <a:r>
              <a:rPr lang="en-US" dirty="0" smtClean="0"/>
              <a:t>Lots of patience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Basic mathematical concepts</a:t>
            </a:r>
          </a:p>
          <a:p>
            <a:r>
              <a:rPr lang="en-US" dirty="0" smtClean="0"/>
              <a:t>Have I said patience?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28788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you learn at the end of this tutorial?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R programming</a:t>
            </a:r>
          </a:p>
          <a:p>
            <a:r>
              <a:rPr lang="en-US" dirty="0" smtClean="0"/>
              <a:t>Handling datasets</a:t>
            </a:r>
          </a:p>
          <a:p>
            <a:r>
              <a:rPr lang="en-US" dirty="0" smtClean="0"/>
              <a:t>Probability distributions</a:t>
            </a:r>
          </a:p>
          <a:p>
            <a:r>
              <a:rPr lang="en-US" dirty="0" smtClean="0"/>
              <a:t>Experiment design with one variable</a:t>
            </a:r>
          </a:p>
          <a:p>
            <a:r>
              <a:rPr lang="en-US" dirty="0" smtClean="0"/>
              <a:t>Experiment design with multiple variables</a:t>
            </a:r>
          </a:p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Logistic Regression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6162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it be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hours: 3 modules</a:t>
            </a:r>
          </a:p>
          <a:p>
            <a:pPr lvl="1"/>
            <a:r>
              <a:rPr lang="en-US" dirty="0" smtClean="0"/>
              <a:t>50 minutes explanation</a:t>
            </a:r>
          </a:p>
          <a:p>
            <a:pPr lvl="1"/>
            <a:r>
              <a:rPr lang="en-US" dirty="0" smtClean="0"/>
              <a:t>10 minutes break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I will try </a:t>
            </a:r>
            <a:r>
              <a:rPr lang="en-US" dirty="0" smtClean="0"/>
              <a:t>to use datasets more related to biology</a:t>
            </a:r>
          </a:p>
          <a:p>
            <a:r>
              <a:rPr lang="en-US" dirty="0" smtClean="0"/>
              <a:t>Statistical lingo is highlighted in</a:t>
            </a:r>
            <a:r>
              <a:rPr lang="en-US" dirty="0" smtClean="0">
                <a:solidFill>
                  <a:srgbClr val="7030A0"/>
                </a:solidFill>
              </a:rPr>
              <a:t> purple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18147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Montgomery, Douglas C., and George C. </a:t>
            </a:r>
            <a:r>
              <a:rPr lang="en-US" sz="2400" dirty="0" err="1"/>
              <a:t>Runger</a:t>
            </a:r>
            <a:r>
              <a:rPr lang="en-US" sz="2400" dirty="0"/>
              <a:t>. </a:t>
            </a:r>
            <a:r>
              <a:rPr lang="en-US" sz="2400" i="1" dirty="0"/>
              <a:t>Applied statistics and probability for engineers</a:t>
            </a:r>
            <a:r>
              <a:rPr lang="en-US" sz="2400" dirty="0"/>
              <a:t>. John Wiley &amp; Sons, 2010</a:t>
            </a:r>
            <a:r>
              <a:rPr lang="en-US" sz="2400" dirty="0" smtClean="0"/>
              <a:t>.</a:t>
            </a:r>
            <a:r>
              <a:rPr lang="en-US" sz="2400" dirty="0" smtClean="0">
                <a:solidFill>
                  <a:srgbClr val="FF0000"/>
                </a:solidFill>
              </a:rPr>
              <a:t>*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792" y="2996952"/>
            <a:ext cx="288032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6445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Hastie</a:t>
            </a:r>
            <a:r>
              <a:rPr lang="en-US" sz="2400" dirty="0"/>
              <a:t>, Trevor, et al. "The elements of statistical learning: data mining, inference and prediction." </a:t>
            </a:r>
            <a:r>
              <a:rPr lang="en-US" sz="2400" i="1" dirty="0"/>
              <a:t>The Mathematical </a:t>
            </a:r>
            <a:r>
              <a:rPr lang="en-US" sz="2400" i="1" dirty="0" smtClean="0"/>
              <a:t>Intelligence r</a:t>
            </a:r>
            <a:r>
              <a:rPr lang="en-US" sz="2400" dirty="0"/>
              <a:t> 27.2 (2005): 83-85</a:t>
            </a:r>
            <a:r>
              <a:rPr lang="en-US" sz="2400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840" y="3429000"/>
            <a:ext cx="1896881" cy="310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913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James</a:t>
            </a:r>
            <a:r>
              <a:rPr lang="en-US" sz="2400" dirty="0"/>
              <a:t>, Gareth, et al. </a:t>
            </a:r>
            <a:r>
              <a:rPr lang="en-US" sz="2400" i="1" dirty="0"/>
              <a:t>An introduction to statistical learning</a:t>
            </a:r>
            <a:r>
              <a:rPr lang="en-US" sz="2400" dirty="0"/>
              <a:t>. Vol. 112. New York: springer, 2013</a:t>
            </a:r>
            <a:r>
              <a:rPr lang="en-US" sz="2400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792" y="2924944"/>
            <a:ext cx="2552948" cy="381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2712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Lecture </a:t>
            </a:r>
            <a:r>
              <a:rPr lang="en-US" sz="2400" dirty="0"/>
              <a:t>notes for the "Experiment Design for Computer Sciences" class at Tsukuba </a:t>
            </a:r>
            <a:r>
              <a:rPr lang="en-US" sz="2400" dirty="0" smtClean="0"/>
              <a:t>University, </a:t>
            </a:r>
            <a:r>
              <a:rPr lang="en-US" sz="2400" dirty="0"/>
              <a:t>access: 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caranha</a:t>
            </a:r>
            <a:r>
              <a:rPr lang="en-US" sz="2400" dirty="0"/>
              <a:t>/</a:t>
            </a:r>
            <a:r>
              <a:rPr lang="en-US" sz="2400" dirty="0" err="1"/>
              <a:t>ExperimentDesignLectureNotes</a:t>
            </a:r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832" y="3573016"/>
            <a:ext cx="2351512" cy="289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36021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Grant proposal">
  <a:themeElements>
    <a:clrScheme name="FRProposa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FRPropos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FRProposa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Proposa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Proposa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Proposa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Proposa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Proposa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Proposa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Proposa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Proposa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Proposa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Proposa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Proposa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23230</TotalTime>
  <Words>384</Words>
  <Application>Microsoft Macintosh PowerPoint</Application>
  <PresentationFormat>A4 Paper (210x297 mm)</PresentationFormat>
  <Paragraphs>75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Bookman Old Style</vt:lpstr>
      <vt:lpstr>ＭＳ Ｐゴシック</vt:lpstr>
      <vt:lpstr>Times New Roman</vt:lpstr>
      <vt:lpstr>Wingdings</vt:lpstr>
      <vt:lpstr>Grant proposal</vt:lpstr>
      <vt:lpstr>Statistics, Experimental Design and R</vt:lpstr>
      <vt:lpstr>Why this tutorial?</vt:lpstr>
      <vt:lpstr>What do I need to know?</vt:lpstr>
      <vt:lpstr>What will you learn at the end of this tutorial?</vt:lpstr>
      <vt:lpstr>How will it be done?</vt:lpstr>
      <vt:lpstr>Reference Material</vt:lpstr>
      <vt:lpstr>Reference Material</vt:lpstr>
      <vt:lpstr>Reference Material</vt:lpstr>
      <vt:lpstr>Reference Material</vt:lpstr>
      <vt:lpstr>Access to the Material</vt:lpstr>
      <vt:lpstr>Before we begin</vt:lpstr>
      <vt:lpstr>Before we begin</vt:lpstr>
      <vt:lpstr>Before we begin</vt:lpstr>
      <vt:lpstr>Before we begin</vt:lpstr>
      <vt:lpstr>Done! For now…</vt:lpstr>
      <vt:lpstr>Statistics, Experimental Design and R</vt:lpstr>
    </vt:vector>
  </TitlesOfParts>
  <Company>UNITCOM PC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Topic Presentation</dc:title>
  <dc:creator>Henry</dc:creator>
  <cp:lastModifiedBy>Marco Mollinetti</cp:lastModifiedBy>
  <cp:revision>1378</cp:revision>
  <cp:lastPrinted>2018-01-26T03:05:52Z</cp:lastPrinted>
  <dcterms:created xsi:type="dcterms:W3CDTF">2012-06-03T07:03:05Z</dcterms:created>
  <dcterms:modified xsi:type="dcterms:W3CDTF">2019-10-23T13:27:52Z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TC060891601041</vt:lpwstr>
  </property>
</Properties>
</file>