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5"/>
  </p:notesMasterIdLst>
  <p:handoutMasterIdLst>
    <p:handoutMasterId r:id="rId86"/>
  </p:handoutMasterIdLst>
  <p:sldIdLst>
    <p:sldId id="264" r:id="rId2"/>
    <p:sldId id="593" r:id="rId3"/>
    <p:sldId id="707" r:id="rId4"/>
    <p:sldId id="594" r:id="rId5"/>
    <p:sldId id="657" r:id="rId6"/>
    <p:sldId id="622" r:id="rId7"/>
    <p:sldId id="623" r:id="rId8"/>
    <p:sldId id="624" r:id="rId9"/>
    <p:sldId id="625" r:id="rId10"/>
    <p:sldId id="626" r:id="rId11"/>
    <p:sldId id="627" r:id="rId12"/>
    <p:sldId id="628" r:id="rId13"/>
    <p:sldId id="629" r:id="rId14"/>
    <p:sldId id="658" r:id="rId15"/>
    <p:sldId id="606" r:id="rId16"/>
    <p:sldId id="607" r:id="rId17"/>
    <p:sldId id="608" r:id="rId18"/>
    <p:sldId id="609" r:id="rId19"/>
    <p:sldId id="611" r:id="rId20"/>
    <p:sldId id="659" r:id="rId21"/>
    <p:sldId id="630" r:id="rId22"/>
    <p:sldId id="631" r:id="rId23"/>
    <p:sldId id="632" r:id="rId24"/>
    <p:sldId id="633" r:id="rId25"/>
    <p:sldId id="660" r:id="rId26"/>
    <p:sldId id="634" r:id="rId27"/>
    <p:sldId id="635" r:id="rId28"/>
    <p:sldId id="636" r:id="rId29"/>
    <p:sldId id="637" r:id="rId30"/>
    <p:sldId id="638" r:id="rId31"/>
    <p:sldId id="646" r:id="rId32"/>
    <p:sldId id="640" r:id="rId33"/>
    <p:sldId id="647" r:id="rId34"/>
    <p:sldId id="648" r:id="rId35"/>
    <p:sldId id="649" r:id="rId36"/>
    <p:sldId id="650" r:id="rId37"/>
    <p:sldId id="651" r:id="rId38"/>
    <p:sldId id="639" r:id="rId39"/>
    <p:sldId id="661" r:id="rId40"/>
    <p:sldId id="666" r:id="rId41"/>
    <p:sldId id="667" r:id="rId42"/>
    <p:sldId id="668" r:id="rId43"/>
    <p:sldId id="673" r:id="rId44"/>
    <p:sldId id="674" r:id="rId45"/>
    <p:sldId id="669" r:id="rId46"/>
    <p:sldId id="675" r:id="rId47"/>
    <p:sldId id="676" r:id="rId48"/>
    <p:sldId id="670" r:id="rId49"/>
    <p:sldId id="677" r:id="rId50"/>
    <p:sldId id="678" r:id="rId51"/>
    <p:sldId id="671" r:id="rId52"/>
    <p:sldId id="679" r:id="rId53"/>
    <p:sldId id="680" r:id="rId54"/>
    <p:sldId id="681" r:id="rId55"/>
    <p:sldId id="705" r:id="rId56"/>
    <p:sldId id="662" r:id="rId57"/>
    <p:sldId id="682" r:id="rId58"/>
    <p:sldId id="683" r:id="rId59"/>
    <p:sldId id="684" r:id="rId60"/>
    <p:sldId id="688" r:id="rId61"/>
    <p:sldId id="663" r:id="rId62"/>
    <p:sldId id="685" r:id="rId63"/>
    <p:sldId id="686" r:id="rId64"/>
    <p:sldId id="687" r:id="rId65"/>
    <p:sldId id="689" r:id="rId66"/>
    <p:sldId id="690" r:id="rId67"/>
    <p:sldId id="664" r:id="rId68"/>
    <p:sldId id="693" r:id="rId69"/>
    <p:sldId id="694" r:id="rId70"/>
    <p:sldId id="699" r:id="rId71"/>
    <p:sldId id="695" r:id="rId72"/>
    <p:sldId id="665" r:id="rId73"/>
    <p:sldId id="691" r:id="rId74"/>
    <p:sldId id="692" r:id="rId75"/>
    <p:sldId id="706" r:id="rId76"/>
    <p:sldId id="696" r:id="rId77"/>
    <p:sldId id="697" r:id="rId78"/>
    <p:sldId id="698" r:id="rId79"/>
    <p:sldId id="700" r:id="rId80"/>
    <p:sldId id="701" r:id="rId81"/>
    <p:sldId id="703" r:id="rId82"/>
    <p:sldId id="704" r:id="rId83"/>
    <p:sldId id="603" r:id="rId84"/>
  </p:sldIdLst>
  <p:sldSz cx="9906000" cy="6858000" type="A4"/>
  <p:notesSz cx="6858000" cy="9144000"/>
  <p:custDataLst>
    <p:tags r:id="rId8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6633"/>
    <a:srgbClr val="6600FF"/>
    <a:srgbClr val="009999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3" autoAdjust="0"/>
    <p:restoredTop sz="93913" autoAdjust="0"/>
  </p:normalViewPr>
  <p:slideViewPr>
    <p:cSldViewPr>
      <p:cViewPr>
        <p:scale>
          <a:sx n="123" d="100"/>
          <a:sy n="123" d="100"/>
        </p:scale>
        <p:origin x="712" y="14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1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heme" Target="theme/theme1.xml"/><Relationship Id="rId9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notesMaster" Target="notesMasters/notesMaster1.xml"/><Relationship Id="rId86" Type="http://schemas.openxmlformats.org/officeDocument/2006/relationships/handoutMaster" Target="handoutMasters/handoutMaster1.xml"/><Relationship Id="rId87" Type="http://schemas.openxmlformats.org/officeDocument/2006/relationships/tags" Target="tags/tag1.xml"/><Relationship Id="rId88" Type="http://schemas.openxmlformats.org/officeDocument/2006/relationships/presProps" Target="presProps.xml"/><Relationship Id="rId8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fld id="{C375EA03-F25F-4515-9E54-076615FBD7FE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7310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E2E13D21-0B26-4117-89F3-87EE82AAEDBB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325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FB05A-BEFB-48FA-8140-0AB5CD9C2061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9746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44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18579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FB05A-BEFB-48FA-8140-0AB5CD9C2061}" type="slidenum">
              <a:rPr lang="ja-JP" altLang="en-US"/>
              <a:pPr/>
              <a:t>83</a:t>
            </a:fld>
            <a:endParaRPr lang="en-US" altLang="ja-JP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03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ja-JP" altLang="en-US" sz="2400">
                <a:latin typeface="Times New Roman" pitchFamily="18" charset="0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 sz="2400">
                <a:latin typeface="Times New Roman" pitchFamily="18" charset="0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7BC9126-F621-43E2-AC7F-88C003D0A4C4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219450" y="1828800"/>
            <a:ext cx="652145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219450" y="4267200"/>
            <a:ext cx="652145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82E7AE-54EB-49A1-91A2-E45DF5DF763C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3427889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457200"/>
            <a:ext cx="222885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457200"/>
            <a:ext cx="653415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B5F675-FC14-4D98-BF94-8065F34B54B7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541140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381500" cy="3886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6D8859E4-E61C-4041-80A4-E1CEEEB6719C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489796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タイトル、テキスト、クリップ アー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クリップアート プレースホルダー 3"/>
          <p:cNvSpPr>
            <a:spLocks noGrp="1"/>
          </p:cNvSpPr>
          <p:nvPr>
            <p:ph type="clipArt" sz="half" idx="2"/>
          </p:nvPr>
        </p:nvSpPr>
        <p:spPr>
          <a:xfrm>
            <a:off x="5029200" y="1981200"/>
            <a:ext cx="4381500" cy="3886200"/>
          </a:xfrm>
        </p:spPr>
        <p:txBody>
          <a:bodyPr/>
          <a:lstStyle/>
          <a:p>
            <a:r>
              <a:rPr lang="ja-JP" altLang="en-US" smtClean="0"/>
              <a:t>アイコンをクリックしてクリップ アートを追加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CD791763-F213-4A32-BD4D-838AE91E10C9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851695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タイトル、クリップ アート、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クリップアート プレースホルダー 2"/>
          <p:cNvSpPr>
            <a:spLocks noGrp="1"/>
          </p:cNvSpPr>
          <p:nvPr>
            <p:ph type="clipArt"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/>
          <a:p>
            <a:r>
              <a:rPr lang="ja-JP" altLang="en-US" smtClean="0"/>
              <a:t>アイコンをクリックしてクリップ アートを追加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029200" y="1981200"/>
            <a:ext cx="4381500" cy="3886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CBFF80EC-30E9-402D-B014-22A770A5625E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5198294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751C28-B69E-4BCD-A4BF-5C64C60C1519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87241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AB90E2-436B-4454-904C-1DCF5BB0A08B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530155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3815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7A9141-47AD-43D2-A7CB-D8943036BF4B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7141487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3A31B8-FAAF-4805-A9A9-0136E2068C03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9" name="日付プレースホルダー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9587460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7600CE-ED83-4250-B62D-90CD39BF7254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3199505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D6AA45-55C4-4432-B88B-3780D57C195D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551526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F39018-B526-4E6C-ADCB-9900AF1BD41E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940938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369FA0-A12E-4157-8BBC-B38CD52B4D02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5081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ja-JP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E0B84246-C38E-4F52-9A2C-C0437EB3245E}" type="slidenum">
              <a:rPr lang="ja-JP" altLang="en-US"/>
              <a:pPr/>
              <a:t>‹#›</a:t>
            </a:fld>
            <a:endParaRPr lang="en-US" altLang="ja-JP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9906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ja-JP" altLang="en-US" sz="2400">
                <a:latin typeface="Times New Roman" pitchFamily="18" charset="0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 sz="2400">
                <a:latin typeface="Times New Roman" pitchFamily="18" charset="0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hlink"/>
                </a:solidFill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hlink"/>
                </a:solidFill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accent2"/>
                </a:solidFill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hlink"/>
                </a:solidFill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 sz="2400">
                <a:latin typeface="Times New Roman" pitchFamily="18" charset="0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accent2"/>
                </a:solidFill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57200"/>
            <a:ext cx="8915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981200"/>
            <a:ext cx="8915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llinetti/Statistics-R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59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5814" y="2899825"/>
            <a:ext cx="6919714" cy="646331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3600" dirty="0" smtClean="0"/>
              <a:t>Basic R Programming</a:t>
            </a:r>
            <a:endParaRPr lang="ja-JP" altLang="en-US" sz="3500" dirty="0">
              <a:ea typeface="ＭＳ Ｐゴシック" charset="-128"/>
            </a:endParaRPr>
          </a:p>
        </p:txBody>
      </p:sp>
      <p:pic>
        <p:nvPicPr>
          <p:cNvPr id="35846" name="Picture 6" descr="E:\Henry\Downloads\logo.gi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101278"/>
            <a:ext cx="1568050" cy="156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920552" y="4509120"/>
            <a:ext cx="8985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s-PE" altLang="ja-JP" dirty="0"/>
              <a:t>Marco </a:t>
            </a:r>
            <a:r>
              <a:rPr kumimoji="1" lang="es-PE" altLang="ja-JP" dirty="0" smtClean="0"/>
              <a:t>Antonio Florenzano Mollinetti</a:t>
            </a:r>
            <a:r>
              <a:rPr kumimoji="1" lang="es-PE" altLang="ja-JP" baseline="30000" dirty="0" smtClean="0"/>
              <a:t>1</a:t>
            </a:r>
            <a:r>
              <a:rPr kumimoji="1" lang="es-PE" altLang="ja-JP" dirty="0" smtClean="0"/>
              <a:t> </a:t>
            </a:r>
          </a:p>
          <a:p>
            <a:pPr algn="ctr"/>
            <a:r>
              <a:rPr kumimoji="1" lang="es-PE" altLang="ja-JP" baseline="30000" dirty="0" smtClean="0"/>
              <a:t>1</a:t>
            </a:r>
            <a:r>
              <a:rPr kumimoji="1" lang="es-PE" altLang="ja-JP" b="1" dirty="0" smtClean="0"/>
              <a:t>University of Tsukuba</a:t>
            </a:r>
            <a:r>
              <a:rPr kumimoji="1" lang="en-US" altLang="ja-JP" b="1" dirty="0" smtClean="0"/>
              <a:t>, </a:t>
            </a:r>
            <a:r>
              <a:rPr lang="en-US" altLang="ja-JP" b="1" dirty="0" smtClean="0"/>
              <a:t>Systems Optimization Laboratory</a:t>
            </a:r>
            <a:r>
              <a:rPr kumimoji="1" lang="es-PE" altLang="ja-JP" b="1" dirty="0" smtClean="0"/>
              <a:t>	</a:t>
            </a:r>
            <a:endParaRPr kumimoji="1" lang="es-PE" altLang="ja-JP" dirty="0" smtClean="0"/>
          </a:p>
          <a:p>
            <a:pPr algn="ctr"/>
            <a:r>
              <a:rPr kumimoji="1" lang="es-PE" altLang="ja-JP" dirty="0" smtClean="0">
                <a:latin typeface="Bookman Old Style" charset="0"/>
                <a:ea typeface="Bookman Old Style" charset="0"/>
                <a:cs typeface="Bookman Old Style" charset="0"/>
              </a:rPr>
              <a:t>mollinetti</a:t>
            </a:r>
            <a:r>
              <a:rPr kumimoji="1" lang="en-US" altLang="ja-JP" dirty="0" smtClean="0">
                <a:latin typeface="Bookman Old Style" charset="0"/>
                <a:ea typeface="Bookman Old Style" charset="0"/>
                <a:cs typeface="Bookman Old Style" charset="0"/>
              </a:rPr>
              <a:t>@</a:t>
            </a:r>
            <a:r>
              <a:rPr kumimoji="1" lang="en-US" altLang="ja-JP" dirty="0" err="1" smtClean="0">
                <a:latin typeface="Bookman Old Style" charset="0"/>
                <a:ea typeface="Bookman Old Style" charset="0"/>
                <a:cs typeface="Bookman Old Style" charset="0"/>
              </a:rPr>
              <a:t>syou.cs.tsukuba.ac.jp</a:t>
            </a:r>
            <a:endParaRPr kumimoji="1" lang="es-PE" altLang="ja-JP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endParaRPr kumimoji="1" lang="es-PE" altLang="ja-JP" dirty="0" smtClean="0"/>
          </a:p>
          <a:p>
            <a:endParaRPr kumimoji="1" lang="es-PE" altLang="ja-JP" b="1" dirty="0" smtClean="0"/>
          </a:p>
          <a:p>
            <a:r>
              <a:rPr kumimoji="1" lang="es-PE" altLang="ja-JP" dirty="0" smtClean="0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3886200"/>
          </a:xfrm>
        </p:spPr>
        <p:txBody>
          <a:bodyPr/>
          <a:lstStyle/>
          <a:p>
            <a:r>
              <a:rPr lang="en-US" sz="2400" dirty="0" smtClean="0"/>
              <a:t>When you open </a:t>
            </a:r>
            <a:r>
              <a:rPr lang="en-US" sz="2400" dirty="0" err="1" smtClean="0"/>
              <a:t>Rstudio</a:t>
            </a:r>
            <a:r>
              <a:rPr lang="en-US" sz="2400" dirty="0" smtClean="0"/>
              <a:t>, it looks like this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060848"/>
            <a:ext cx="8384795" cy="465313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606770" y="5319514"/>
            <a:ext cx="1136359" cy="35552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noFill/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7" name="Straight Arrow Connector 6"/>
          <p:cNvCxnSpPr>
            <a:stCxn id="5" idx="7"/>
          </p:cNvCxnSpPr>
          <p:nvPr/>
        </p:nvCxnSpPr>
        <p:spPr bwMode="auto">
          <a:xfrm flipV="1">
            <a:off x="1576713" y="5022596"/>
            <a:ext cx="310433" cy="34898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1912896" y="438741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Console and terminal for </a:t>
            </a:r>
            <a:r>
              <a:rPr lang="en-US" dirty="0" smtClean="0">
                <a:solidFill>
                  <a:schemeClr val="accent1"/>
                </a:solidFill>
              </a:rPr>
              <a:t>debugging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007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3886200"/>
          </a:xfrm>
        </p:spPr>
        <p:txBody>
          <a:bodyPr/>
          <a:lstStyle/>
          <a:p>
            <a:r>
              <a:rPr lang="en-US" sz="2400" dirty="0" smtClean="0"/>
              <a:t>When you open </a:t>
            </a:r>
            <a:r>
              <a:rPr lang="en-US" sz="2400" dirty="0" err="1" smtClean="0"/>
              <a:t>Rstudio</a:t>
            </a:r>
            <a:r>
              <a:rPr lang="en-US" sz="2400" dirty="0" smtClean="0"/>
              <a:t>, it looks like this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060848"/>
            <a:ext cx="8384795" cy="465313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606770" y="5319514"/>
            <a:ext cx="1136359" cy="35552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noFill/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7" name="Straight Arrow Connector 6"/>
          <p:cNvCxnSpPr>
            <a:stCxn id="5" idx="7"/>
          </p:cNvCxnSpPr>
          <p:nvPr/>
        </p:nvCxnSpPr>
        <p:spPr bwMode="auto">
          <a:xfrm flipV="1">
            <a:off x="1576713" y="5022596"/>
            <a:ext cx="310433" cy="34898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1912896" y="438741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Console and terminal for </a:t>
            </a:r>
            <a:r>
              <a:rPr lang="en-US" dirty="0" smtClean="0">
                <a:solidFill>
                  <a:schemeClr val="accent1"/>
                </a:solidFill>
              </a:rPr>
              <a:t>debugging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9172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060848"/>
            <a:ext cx="8427366" cy="46265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3886200"/>
          </a:xfrm>
        </p:spPr>
        <p:txBody>
          <a:bodyPr/>
          <a:lstStyle/>
          <a:p>
            <a:r>
              <a:rPr lang="en-US" sz="2400" dirty="0" smtClean="0"/>
              <a:t>When you open </a:t>
            </a:r>
            <a:r>
              <a:rPr lang="en-US" sz="2400" dirty="0" err="1" smtClean="0"/>
              <a:t>Rstudio</a:t>
            </a:r>
            <a:r>
              <a:rPr lang="en-US" sz="2400" dirty="0" smtClean="0"/>
              <a:t>, it looks like this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 bwMode="auto">
          <a:xfrm>
            <a:off x="5385048" y="3933056"/>
            <a:ext cx="504056" cy="26304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noFill/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5041136" y="4136431"/>
            <a:ext cx="374000" cy="39077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4266741" y="4527201"/>
            <a:ext cx="140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Your plots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6114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8" y="2060848"/>
            <a:ext cx="8390478" cy="46265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3886200"/>
          </a:xfrm>
        </p:spPr>
        <p:txBody>
          <a:bodyPr/>
          <a:lstStyle/>
          <a:p>
            <a:r>
              <a:rPr lang="en-US" sz="2400" dirty="0" smtClean="0"/>
              <a:t>When you open </a:t>
            </a:r>
            <a:r>
              <a:rPr lang="en-US" sz="2400" dirty="0" err="1" smtClean="0"/>
              <a:t>Rstudio</a:t>
            </a:r>
            <a:r>
              <a:rPr lang="en-US" sz="2400" dirty="0" smtClean="0"/>
              <a:t>, it looks like this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 bwMode="auto">
          <a:xfrm>
            <a:off x="5800968" y="3914975"/>
            <a:ext cx="504056" cy="26304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noFill/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5025008" y="4118350"/>
            <a:ext cx="806048" cy="48648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1352600" y="4490932"/>
            <a:ext cx="401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Your installed packages, checkboxes show whether they are active or not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5675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4616152"/>
          </a:xfrm>
        </p:spPr>
        <p:txBody>
          <a:bodyPr/>
          <a:lstStyle/>
          <a:p>
            <a:r>
              <a:rPr lang="en-US" sz="2800" dirty="0" smtClean="0"/>
              <a:t>IDE environment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Setting your work directory</a:t>
            </a:r>
          </a:p>
          <a:p>
            <a:r>
              <a:rPr lang="en-US" sz="2800" dirty="0" smtClean="0"/>
              <a:t>Your first program</a:t>
            </a:r>
          </a:p>
          <a:p>
            <a:r>
              <a:rPr lang="en-US" sz="2800" dirty="0" smtClean="0"/>
              <a:t>Variables and types</a:t>
            </a:r>
          </a:p>
          <a:p>
            <a:r>
              <a:rPr lang="en-US" sz="2800" dirty="0"/>
              <a:t>Data </a:t>
            </a:r>
            <a:r>
              <a:rPr lang="en-US" sz="2800" dirty="0" smtClean="0"/>
              <a:t>structures</a:t>
            </a:r>
          </a:p>
          <a:p>
            <a:r>
              <a:rPr lang="en-US" sz="2800" dirty="0" smtClean="0"/>
              <a:t>Conditionals</a:t>
            </a:r>
          </a:p>
          <a:p>
            <a:r>
              <a:rPr lang="en-US" sz="2800" dirty="0" smtClean="0"/>
              <a:t>Loops</a:t>
            </a:r>
          </a:p>
          <a:p>
            <a:r>
              <a:rPr lang="en-US" sz="2800" dirty="0"/>
              <a:t>Functions</a:t>
            </a:r>
            <a:endParaRPr lang="en-US" sz="2800" dirty="0" smtClean="0"/>
          </a:p>
          <a:p>
            <a:r>
              <a:rPr lang="en-US" sz="2800" dirty="0" smtClean="0"/>
              <a:t>Importing modules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Basic plotting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2035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your work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need to set the path to our datasets</a:t>
            </a:r>
          </a:p>
          <a:p>
            <a:r>
              <a:rPr lang="en-US" sz="2400" dirty="0" smtClean="0"/>
              <a:t>Let’s say I want to access my folder called R-repo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120480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your work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need to set the path to our datasets</a:t>
            </a:r>
          </a:p>
          <a:p>
            <a:r>
              <a:rPr lang="en-US" sz="2400" dirty="0" smtClean="0"/>
              <a:t>Let’s say I want to access my folder called R-repo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2996952"/>
            <a:ext cx="5343376" cy="36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7534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your work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need to set the path to our datasets</a:t>
            </a:r>
          </a:p>
          <a:p>
            <a:r>
              <a:rPr lang="en-US" sz="2400" dirty="0" smtClean="0"/>
              <a:t>Let’s say I want to access my folder called R-repo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996952"/>
            <a:ext cx="5379897" cy="368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8807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your work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need to set the path to our datasets</a:t>
            </a:r>
          </a:p>
          <a:p>
            <a:r>
              <a:rPr lang="en-US" sz="2400" dirty="0" smtClean="0"/>
              <a:t>Let’s say I want to access my folder called R-repo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996952"/>
            <a:ext cx="5379897" cy="36805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9" y="2971066"/>
            <a:ext cx="5544616" cy="388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7383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your work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need to set the path to our datasets</a:t>
            </a:r>
          </a:p>
          <a:p>
            <a:r>
              <a:rPr lang="en-US" sz="2400" dirty="0" smtClean="0"/>
              <a:t>Let’s say I want to access my folder called R-repo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996952"/>
            <a:ext cx="5379897" cy="36805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2983791"/>
            <a:ext cx="5379897" cy="370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47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start with basic R programming</a:t>
            </a:r>
          </a:p>
          <a:p>
            <a:r>
              <a:rPr lang="en-US" dirty="0" smtClean="0"/>
              <a:t>Not too hard </a:t>
            </a:r>
            <a:r>
              <a:rPr lang="en-US" dirty="0" smtClean="0">
                <a:solidFill>
                  <a:schemeClr val="bg2"/>
                </a:solidFill>
              </a:rPr>
              <a:t>compared to others</a:t>
            </a:r>
          </a:p>
          <a:p>
            <a:r>
              <a:rPr lang="en-US" dirty="0" smtClean="0"/>
              <a:t>No need to be too detailed</a:t>
            </a:r>
          </a:p>
          <a:p>
            <a:r>
              <a:rPr lang="en-US" dirty="0" smtClean="0"/>
              <a:t>Any doubts? Consult </a:t>
            </a:r>
            <a:r>
              <a:rPr lang="en-US" dirty="0" err="1" smtClean="0">
                <a:solidFill>
                  <a:schemeClr val="bg2"/>
                </a:solidFill>
              </a:rPr>
              <a:t>cran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bg2"/>
                </a:solidFill>
              </a:rPr>
              <a:t>stackoverflow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forums </a:t>
            </a:r>
            <a:r>
              <a:rPr lang="en-US" dirty="0" smtClean="0">
                <a:solidFill>
                  <a:srgbClr val="FF0000"/>
                </a:solidFill>
              </a:rPr>
              <a:t>(even I do)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0847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4616152"/>
          </a:xfrm>
        </p:spPr>
        <p:txBody>
          <a:bodyPr/>
          <a:lstStyle/>
          <a:p>
            <a:r>
              <a:rPr lang="en-US" sz="2800" dirty="0" smtClean="0"/>
              <a:t>IDE environment</a:t>
            </a:r>
          </a:p>
          <a:p>
            <a:r>
              <a:rPr lang="en-US" sz="2800" dirty="0" smtClean="0"/>
              <a:t>Setting your work directory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Your first program</a:t>
            </a:r>
          </a:p>
          <a:p>
            <a:r>
              <a:rPr lang="en-US" sz="2800" dirty="0" smtClean="0"/>
              <a:t>Variables and types</a:t>
            </a:r>
          </a:p>
          <a:p>
            <a:r>
              <a:rPr lang="en-US" sz="2800" dirty="0"/>
              <a:t>Data </a:t>
            </a:r>
            <a:r>
              <a:rPr lang="en-US" sz="2800" dirty="0" smtClean="0"/>
              <a:t>structures</a:t>
            </a:r>
          </a:p>
          <a:p>
            <a:r>
              <a:rPr lang="en-US" sz="2800" dirty="0" smtClean="0"/>
              <a:t>Conditionals</a:t>
            </a:r>
          </a:p>
          <a:p>
            <a:r>
              <a:rPr lang="en-US" sz="2800" dirty="0" smtClean="0"/>
              <a:t>Loops</a:t>
            </a:r>
          </a:p>
          <a:p>
            <a:r>
              <a:rPr lang="en-US" sz="2800" dirty="0"/>
              <a:t>Functions</a:t>
            </a:r>
            <a:endParaRPr lang="en-US" sz="2800" dirty="0" smtClean="0"/>
          </a:p>
          <a:p>
            <a:r>
              <a:rPr lang="en-US" sz="2800" dirty="0" smtClean="0"/>
              <a:t>Importing modules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Basic plotting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173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000" y="1556792"/>
            <a:ext cx="8915400" cy="3886200"/>
          </a:xfrm>
        </p:spPr>
        <p:txBody>
          <a:bodyPr/>
          <a:lstStyle/>
          <a:p>
            <a:r>
              <a:rPr lang="en-US" sz="2800" dirty="0" smtClean="0"/>
              <a:t>Create a new script: File&gt; new File&gt; R script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060848"/>
            <a:ext cx="8384795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9045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000" y="1556792"/>
            <a:ext cx="8915400" cy="3886200"/>
          </a:xfrm>
        </p:spPr>
        <p:txBody>
          <a:bodyPr/>
          <a:lstStyle/>
          <a:p>
            <a:r>
              <a:rPr lang="en-US" sz="2800" dirty="0" smtClean="0"/>
              <a:t>Type: </a:t>
            </a:r>
            <a:r>
              <a:rPr lang="en-US" sz="2800" dirty="0" smtClean="0">
                <a:solidFill>
                  <a:srgbClr val="FF0000"/>
                </a:solidFill>
              </a:rPr>
              <a:t>print(“Hello World!”)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204864"/>
            <a:ext cx="7838444" cy="43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2634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204864"/>
            <a:ext cx="7838444" cy="43377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000" y="1556792"/>
            <a:ext cx="8915400" cy="3886200"/>
          </a:xfrm>
        </p:spPr>
        <p:txBody>
          <a:bodyPr/>
          <a:lstStyle/>
          <a:p>
            <a:r>
              <a:rPr lang="en-US" sz="2800" dirty="0" smtClean="0"/>
              <a:t>Click on </a:t>
            </a:r>
            <a:r>
              <a:rPr lang="en-US" sz="2800" dirty="0" smtClean="0">
                <a:solidFill>
                  <a:srgbClr val="FF0000"/>
                </a:solidFill>
              </a:rPr>
              <a:t>Run </a:t>
            </a:r>
            <a:r>
              <a:rPr lang="en-US" sz="2800" dirty="0" smtClean="0"/>
              <a:t>or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type </a:t>
            </a:r>
            <a:r>
              <a:rPr lang="en-US" sz="2800" dirty="0" smtClean="0">
                <a:solidFill>
                  <a:schemeClr val="bg2"/>
                </a:solidFill>
              </a:rPr>
              <a:t>ctrl/</a:t>
            </a:r>
            <a:r>
              <a:rPr lang="en-US" sz="2800" dirty="0" err="1" smtClean="0">
                <a:solidFill>
                  <a:schemeClr val="bg2"/>
                </a:solidFill>
              </a:rPr>
              <a:t>command+R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728864" y="2636912"/>
            <a:ext cx="432049" cy="21602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noFill/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11328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000" y="1556792"/>
            <a:ext cx="8915400" cy="3886200"/>
          </a:xfrm>
        </p:spPr>
        <p:txBody>
          <a:bodyPr/>
          <a:lstStyle/>
          <a:p>
            <a:r>
              <a:rPr lang="en-US" sz="2800" dirty="0" smtClean="0"/>
              <a:t>Congratulations! You wrote your first R program! 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204863"/>
            <a:ext cx="8064896" cy="444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8722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4616152"/>
          </a:xfrm>
        </p:spPr>
        <p:txBody>
          <a:bodyPr/>
          <a:lstStyle/>
          <a:p>
            <a:r>
              <a:rPr lang="en-US" sz="2800" dirty="0" smtClean="0"/>
              <a:t>IDE environment</a:t>
            </a:r>
          </a:p>
          <a:p>
            <a:r>
              <a:rPr lang="en-US" sz="2800" dirty="0" smtClean="0"/>
              <a:t>Setting your work directory</a:t>
            </a:r>
          </a:p>
          <a:p>
            <a:r>
              <a:rPr lang="en-US" sz="2800" dirty="0" smtClean="0"/>
              <a:t>Your first program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Variables and types</a:t>
            </a:r>
          </a:p>
          <a:p>
            <a:r>
              <a:rPr lang="en-US" sz="2800" dirty="0"/>
              <a:t>Data </a:t>
            </a:r>
            <a:r>
              <a:rPr lang="en-US" sz="2800" dirty="0" smtClean="0"/>
              <a:t>structures</a:t>
            </a:r>
          </a:p>
          <a:p>
            <a:r>
              <a:rPr lang="en-US" sz="2800" dirty="0" smtClean="0"/>
              <a:t>Conditionals</a:t>
            </a:r>
          </a:p>
          <a:p>
            <a:r>
              <a:rPr lang="en-US" sz="2800" dirty="0" smtClean="0"/>
              <a:t>Loops</a:t>
            </a:r>
          </a:p>
          <a:p>
            <a:r>
              <a:rPr lang="en-US" sz="2800" dirty="0"/>
              <a:t>Functions</a:t>
            </a:r>
            <a:endParaRPr lang="en-US" sz="2800" dirty="0" smtClean="0"/>
          </a:p>
          <a:p>
            <a:r>
              <a:rPr lang="en-US" sz="2800" dirty="0" smtClean="0"/>
              <a:t>Importing modules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Basic plotting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709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988840"/>
            <a:ext cx="8915400" cy="3886200"/>
          </a:xfrm>
        </p:spPr>
        <p:txBody>
          <a:bodyPr/>
          <a:lstStyle/>
          <a:p>
            <a:r>
              <a:rPr lang="en-US" dirty="0" smtClean="0"/>
              <a:t>Remember your math classes when you had to solve for </a:t>
            </a:r>
            <a:r>
              <a:rPr lang="en-US" dirty="0" smtClean="0">
                <a:solidFill>
                  <a:schemeClr val="bg2"/>
                </a:solidFill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bg2"/>
                </a:solidFill>
              </a:rPr>
              <a:t>y</a:t>
            </a:r>
            <a:r>
              <a:rPr lang="en-US" dirty="0" smtClean="0"/>
              <a:t>?</a:t>
            </a:r>
          </a:p>
          <a:p>
            <a:r>
              <a:rPr lang="en-US" dirty="0" smtClean="0"/>
              <a:t>Variables hold some kind of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12840" y="4077072"/>
                <a:ext cx="216024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4400" b="0" i="1" smtClean="0">
                          <a:latin typeface="Cambria Math" charset="0"/>
                        </a:rPr>
                        <m:t>=42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840" y="4077072"/>
                <a:ext cx="2160240" cy="6771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17633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988840"/>
            <a:ext cx="8915400" cy="3886200"/>
          </a:xfrm>
        </p:spPr>
        <p:txBody>
          <a:bodyPr/>
          <a:lstStyle/>
          <a:p>
            <a:r>
              <a:rPr lang="en-US" dirty="0" smtClean="0"/>
              <a:t>Remember your math classes when you had to solve for </a:t>
            </a:r>
            <a:r>
              <a:rPr lang="en-US" dirty="0" smtClean="0">
                <a:solidFill>
                  <a:schemeClr val="bg2"/>
                </a:solidFill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bg2"/>
                </a:solidFill>
              </a:rPr>
              <a:t>y</a:t>
            </a:r>
            <a:r>
              <a:rPr lang="en-US" dirty="0" smtClean="0"/>
              <a:t>?</a:t>
            </a:r>
          </a:p>
          <a:p>
            <a:r>
              <a:rPr lang="en-US" dirty="0" smtClean="0"/>
              <a:t>Variables hold some kind of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12840" y="4077072"/>
                <a:ext cx="216024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4400" b="0" i="1" smtClean="0">
                          <a:latin typeface="Cambria Math" charset="0"/>
                        </a:rPr>
                        <m:t>=42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840" y="4077072"/>
                <a:ext cx="2160240" cy="6771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 bwMode="auto">
          <a:xfrm>
            <a:off x="3728864" y="4725144"/>
            <a:ext cx="2880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>
            <a:off x="3872880" y="4725144"/>
            <a:ext cx="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368824" y="515719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variable named 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75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988840"/>
            <a:ext cx="8915400" cy="3886200"/>
          </a:xfrm>
        </p:spPr>
        <p:txBody>
          <a:bodyPr/>
          <a:lstStyle/>
          <a:p>
            <a:r>
              <a:rPr lang="en-US" dirty="0" smtClean="0"/>
              <a:t>Remember your math classes when you had to solve for </a:t>
            </a:r>
            <a:r>
              <a:rPr lang="en-US" dirty="0" smtClean="0">
                <a:solidFill>
                  <a:schemeClr val="bg2"/>
                </a:solidFill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bg2"/>
                </a:solidFill>
              </a:rPr>
              <a:t>y</a:t>
            </a:r>
            <a:r>
              <a:rPr lang="en-US" dirty="0" smtClean="0"/>
              <a:t>?</a:t>
            </a:r>
          </a:p>
          <a:p>
            <a:r>
              <a:rPr lang="en-US" dirty="0" smtClean="0"/>
              <a:t>Variables hold some kind of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12840" y="4077072"/>
                <a:ext cx="216024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4400" b="0" i="1" smtClean="0">
                          <a:latin typeface="Cambria Math" charset="0"/>
                        </a:rPr>
                        <m:t>=42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840" y="4077072"/>
                <a:ext cx="2160240" cy="6771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 bwMode="auto">
          <a:xfrm>
            <a:off x="4304928" y="4725144"/>
            <a:ext cx="2880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>
            <a:off x="4448944" y="4725144"/>
            <a:ext cx="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512840" y="515719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Assigns to itself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1887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988840"/>
            <a:ext cx="8915400" cy="3886200"/>
          </a:xfrm>
        </p:spPr>
        <p:txBody>
          <a:bodyPr/>
          <a:lstStyle/>
          <a:p>
            <a:r>
              <a:rPr lang="en-US" dirty="0" smtClean="0"/>
              <a:t>Remember your math classes when you had to solve for </a:t>
            </a:r>
            <a:r>
              <a:rPr lang="en-US" dirty="0" smtClean="0">
                <a:solidFill>
                  <a:schemeClr val="bg2"/>
                </a:solidFill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bg2"/>
                </a:solidFill>
              </a:rPr>
              <a:t>y</a:t>
            </a:r>
            <a:r>
              <a:rPr lang="en-US" dirty="0" smtClean="0"/>
              <a:t>?</a:t>
            </a:r>
          </a:p>
          <a:p>
            <a:r>
              <a:rPr lang="en-US" dirty="0" smtClean="0"/>
              <a:t>Variables hold some kind of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12840" y="4077072"/>
                <a:ext cx="216024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4400" b="0" i="1" smtClean="0">
                          <a:latin typeface="Cambria Math" charset="0"/>
                        </a:rPr>
                        <m:t>=42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840" y="4077072"/>
                <a:ext cx="2160240" cy="6771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 bwMode="auto">
          <a:xfrm>
            <a:off x="4953000" y="4725144"/>
            <a:ext cx="2880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>
            <a:off x="5097016" y="4725144"/>
            <a:ext cx="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4304928" y="515719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value of 42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2463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 </a:t>
            </a:r>
            <a:r>
              <a:rPr lang="en-US" dirty="0" err="1" smtClean="0"/>
              <a:t>github</a:t>
            </a:r>
            <a:r>
              <a:rPr lang="en-US" dirty="0" smtClean="0"/>
              <a:t> repo: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/Mollinetti/Statistics-R</a:t>
            </a:r>
            <a:endParaRPr lang="en-US" dirty="0" smtClean="0"/>
          </a:p>
          <a:p>
            <a:r>
              <a:rPr lang="en-US" dirty="0" smtClean="0"/>
              <a:t>Download the script for this class! (in the </a:t>
            </a:r>
            <a:r>
              <a:rPr lang="en-US" dirty="0"/>
              <a:t>‘</a:t>
            </a:r>
            <a:r>
              <a:rPr lang="en-US" dirty="0" smtClean="0"/>
              <a:t>scripts’ </a:t>
            </a:r>
            <a:r>
              <a:rPr lang="en-US" smtClean="0"/>
              <a:t>folder </a:t>
            </a:r>
            <a:r>
              <a:rPr lang="en-US" smtClean="0"/>
              <a:t>class_1!)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9256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988840"/>
            <a:ext cx="8915400" cy="3886200"/>
          </a:xfrm>
        </p:spPr>
        <p:txBody>
          <a:bodyPr/>
          <a:lstStyle/>
          <a:p>
            <a:r>
              <a:rPr lang="en-US" dirty="0" smtClean="0"/>
              <a:t>Remember your math classes when you had to solve for </a:t>
            </a:r>
            <a:r>
              <a:rPr lang="en-US" dirty="0" smtClean="0">
                <a:solidFill>
                  <a:schemeClr val="bg2"/>
                </a:solidFill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bg2"/>
                </a:solidFill>
              </a:rPr>
              <a:t>y</a:t>
            </a:r>
            <a:r>
              <a:rPr lang="en-US" dirty="0" smtClean="0"/>
              <a:t>?</a:t>
            </a:r>
          </a:p>
          <a:p>
            <a:r>
              <a:rPr lang="en-US" dirty="0" smtClean="0"/>
              <a:t>Variables hold some kind of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12840" y="4077072"/>
                <a:ext cx="216024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4400" b="0" i="1" smtClean="0">
                          <a:latin typeface="Cambria Math" charset="0"/>
                        </a:rPr>
                        <m:t>=42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840" y="4077072"/>
                <a:ext cx="2160240" cy="6771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 bwMode="auto">
          <a:xfrm>
            <a:off x="4448944" y="4725144"/>
            <a:ext cx="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008784" y="5157192"/>
            <a:ext cx="316835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In programming an </a:t>
            </a:r>
            <a:r>
              <a:rPr lang="en-US" dirty="0" smtClean="0">
                <a:solidFill>
                  <a:srgbClr val="FF0000"/>
                </a:solidFill>
              </a:rPr>
              <a:t>= sign </a:t>
            </a:r>
            <a:r>
              <a:rPr lang="en-US" smtClean="0">
                <a:solidFill>
                  <a:srgbClr val="FF0000"/>
                </a:solidFill>
              </a:rPr>
              <a:t>will ALWAYS signify assignment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088904" y="4149081"/>
            <a:ext cx="720080" cy="57606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noFill/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362906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988840"/>
            <a:ext cx="8915400" cy="3886200"/>
          </a:xfrm>
        </p:spPr>
        <p:txBody>
          <a:bodyPr/>
          <a:lstStyle/>
          <a:p>
            <a:r>
              <a:rPr lang="en-US" dirty="0" smtClean="0"/>
              <a:t>In R, you can assign a variable in both ways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>
                <a:solidFill>
                  <a:srgbClr val="FF0000"/>
                </a:solidFill>
              </a:rPr>
              <a:t>The operator &lt;- can be used anywhere, </a:t>
            </a:r>
            <a:r>
              <a:rPr lang="en-US" sz="2800" dirty="0" smtClean="0">
                <a:solidFill>
                  <a:srgbClr val="FF0000"/>
                </a:solidFill>
              </a:rPr>
              <a:t>while </a:t>
            </a:r>
            <a:r>
              <a:rPr lang="en-US" sz="2800" dirty="0">
                <a:solidFill>
                  <a:srgbClr val="FF0000"/>
                </a:solidFill>
              </a:rPr>
              <a:t>the operator = is only allowed at the top level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68"/>
          <a:stretch/>
        </p:blipFill>
        <p:spPr>
          <a:xfrm>
            <a:off x="3728864" y="3068960"/>
            <a:ext cx="1440160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9071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700808"/>
            <a:ext cx="8915400" cy="4174232"/>
          </a:xfrm>
        </p:spPr>
        <p:txBody>
          <a:bodyPr/>
          <a:lstStyle/>
          <a:p>
            <a:r>
              <a:rPr lang="en-US" dirty="0" smtClean="0"/>
              <a:t>The most basic </a:t>
            </a:r>
            <a:r>
              <a:rPr lang="en-US" dirty="0" smtClean="0">
                <a:solidFill>
                  <a:schemeClr val="accent1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types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Character</a:t>
            </a:r>
          </a:p>
          <a:p>
            <a:pPr lvl="1"/>
            <a:r>
              <a:rPr lang="en-US" dirty="0" smtClean="0"/>
              <a:t>Numeric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Complex</a:t>
            </a:r>
          </a:p>
        </p:txBody>
      </p:sp>
    </p:spTree>
    <p:extLst>
      <p:ext uri="{BB962C8B-B14F-4D97-AF65-F5344CB8AC3E}">
        <p14:creationId xmlns:p14="http://schemas.microsoft.com/office/powerpoint/2010/main" val="58385835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700808"/>
            <a:ext cx="8915400" cy="4174232"/>
          </a:xfrm>
        </p:spPr>
        <p:txBody>
          <a:bodyPr/>
          <a:lstStyle/>
          <a:p>
            <a:r>
              <a:rPr lang="en-US" dirty="0" smtClean="0"/>
              <a:t>The most basic </a:t>
            </a:r>
            <a:r>
              <a:rPr lang="en-US" dirty="0" smtClean="0">
                <a:solidFill>
                  <a:schemeClr val="accent1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types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Character</a:t>
            </a:r>
          </a:p>
          <a:p>
            <a:pPr lvl="1"/>
            <a:r>
              <a:rPr lang="en-US" dirty="0" smtClean="0"/>
              <a:t>Numeric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Complex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3429000"/>
            <a:ext cx="2952328" cy="9415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3000" y="2636912"/>
            <a:ext cx="3969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eaLnBrk="1" hangingPunct="1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Char char="¨"/>
            </a:pPr>
            <a:r>
              <a:rPr kumimoji="1" lang="en-US" sz="2800" kern="0" dirty="0" smtClean="0">
                <a:solidFill>
                  <a:srgbClr val="FF0000"/>
                </a:solidFill>
                <a:latin typeface="Arial"/>
              </a:rPr>
              <a:t>Stores words</a:t>
            </a:r>
            <a:endParaRPr kumimoji="1" lang="en-US" sz="2800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097016" y="2636912"/>
            <a:ext cx="3528392" cy="194421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793576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700808"/>
            <a:ext cx="8915400" cy="4174232"/>
          </a:xfrm>
        </p:spPr>
        <p:txBody>
          <a:bodyPr/>
          <a:lstStyle/>
          <a:p>
            <a:r>
              <a:rPr lang="en-US" dirty="0" smtClean="0"/>
              <a:t>The most basic </a:t>
            </a:r>
            <a:r>
              <a:rPr lang="en-US" dirty="0" smtClean="0">
                <a:solidFill>
                  <a:schemeClr val="accent1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types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Character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Numeric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Complex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3356992"/>
            <a:ext cx="2560370" cy="9005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53000" y="2636912"/>
            <a:ext cx="3969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eaLnBrk="1" hangingPunct="1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Char char="¨"/>
            </a:pPr>
            <a:r>
              <a:rPr kumimoji="1" lang="en-US" sz="2800" kern="0" dirty="0" smtClean="0">
                <a:solidFill>
                  <a:srgbClr val="FF0000"/>
                </a:solidFill>
                <a:latin typeface="Arial"/>
              </a:rPr>
              <a:t>Stores decimals</a:t>
            </a:r>
            <a:endParaRPr kumimoji="1" lang="en-US" sz="2800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097016" y="2636912"/>
            <a:ext cx="3528392" cy="194421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834093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700808"/>
            <a:ext cx="8915400" cy="4174232"/>
          </a:xfrm>
        </p:spPr>
        <p:txBody>
          <a:bodyPr/>
          <a:lstStyle/>
          <a:p>
            <a:r>
              <a:rPr lang="en-US" dirty="0" smtClean="0"/>
              <a:t>The most basic </a:t>
            </a:r>
            <a:r>
              <a:rPr lang="en-US" dirty="0" smtClean="0">
                <a:solidFill>
                  <a:schemeClr val="accent1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types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Character</a:t>
            </a:r>
          </a:p>
          <a:p>
            <a:pPr lvl="1"/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Integer</a:t>
            </a:r>
          </a:p>
          <a:p>
            <a:pPr lvl="1"/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Complex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3320573"/>
            <a:ext cx="2592288" cy="1048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3000" y="2636912"/>
            <a:ext cx="3969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eaLnBrk="1" hangingPunct="1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Char char="¨"/>
            </a:pPr>
            <a:r>
              <a:rPr kumimoji="1" lang="en-US" sz="2800" kern="0" dirty="0" smtClean="0">
                <a:solidFill>
                  <a:srgbClr val="FF0000"/>
                </a:solidFill>
                <a:latin typeface="Arial"/>
              </a:rPr>
              <a:t>Stores integers</a:t>
            </a:r>
            <a:endParaRPr kumimoji="1" lang="en-US" sz="2800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097016" y="2636912"/>
            <a:ext cx="3528392" cy="194421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684109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700808"/>
            <a:ext cx="8915400" cy="4174232"/>
          </a:xfrm>
        </p:spPr>
        <p:txBody>
          <a:bodyPr/>
          <a:lstStyle/>
          <a:p>
            <a:r>
              <a:rPr lang="en-US" dirty="0" smtClean="0"/>
              <a:t>The most basic </a:t>
            </a:r>
            <a:r>
              <a:rPr lang="en-US" dirty="0" smtClean="0">
                <a:solidFill>
                  <a:schemeClr val="accent1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types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Character</a:t>
            </a:r>
          </a:p>
          <a:p>
            <a:pPr lvl="1"/>
            <a:r>
              <a:rPr lang="en-US" dirty="0" smtClean="0"/>
              <a:t>Numeric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Logical</a:t>
            </a:r>
          </a:p>
          <a:p>
            <a:pPr lvl="1"/>
            <a:r>
              <a:rPr lang="en-US" dirty="0" smtClean="0"/>
              <a:t>Complex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919" y="3601736"/>
            <a:ext cx="2194757" cy="7414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3001" y="2636912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eaLnBrk="1" hangingPunct="1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Char char="¨"/>
            </a:pPr>
            <a:r>
              <a:rPr kumimoji="1" lang="en-US" sz="2400" kern="0" dirty="0" smtClean="0">
                <a:solidFill>
                  <a:srgbClr val="FF0000"/>
                </a:solidFill>
                <a:latin typeface="Arial"/>
              </a:rPr>
              <a:t>Stores either TRUE or FALSE</a:t>
            </a:r>
            <a:endParaRPr kumimoji="1" lang="en-US" sz="2400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097016" y="2636912"/>
            <a:ext cx="3528392" cy="194421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374826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700808"/>
            <a:ext cx="8915400" cy="4174232"/>
          </a:xfrm>
        </p:spPr>
        <p:txBody>
          <a:bodyPr/>
          <a:lstStyle/>
          <a:p>
            <a:r>
              <a:rPr lang="en-US" dirty="0" smtClean="0"/>
              <a:t>The most basic </a:t>
            </a:r>
            <a:r>
              <a:rPr lang="en-US" dirty="0" smtClean="0">
                <a:solidFill>
                  <a:schemeClr val="accent1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types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Character</a:t>
            </a:r>
          </a:p>
          <a:p>
            <a:pPr lvl="1"/>
            <a:r>
              <a:rPr lang="en-US" dirty="0" smtClean="0"/>
              <a:t>Numeric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Complex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3467908"/>
            <a:ext cx="2448272" cy="905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53000" y="2636912"/>
            <a:ext cx="3969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eaLnBrk="1" hangingPunct="1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Char char="¨"/>
            </a:pPr>
            <a:r>
              <a:rPr kumimoji="1" lang="en-US" sz="2400" kern="0" dirty="0" smtClean="0">
                <a:solidFill>
                  <a:srgbClr val="FF0000"/>
                </a:solidFill>
                <a:latin typeface="Arial"/>
              </a:rPr>
              <a:t>Stores complex</a:t>
            </a:r>
            <a:r>
              <a:rPr kumimoji="1" lang="en-US" sz="2400" kern="0" dirty="0">
                <a:solidFill>
                  <a:srgbClr val="FF0000"/>
                </a:solidFill>
                <a:latin typeface="Arial"/>
              </a:rPr>
              <a:t> </a:t>
            </a:r>
            <a:r>
              <a:rPr kumimoji="1" lang="en-US" sz="2400" kern="0" dirty="0" smtClean="0">
                <a:solidFill>
                  <a:srgbClr val="FF0000"/>
                </a:solidFill>
                <a:latin typeface="Arial"/>
              </a:rPr>
              <a:t>numbers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097016" y="2636912"/>
            <a:ext cx="3528392" cy="194421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936862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3886200"/>
          </a:xfrm>
        </p:spPr>
        <p:txBody>
          <a:bodyPr/>
          <a:lstStyle/>
          <a:p>
            <a:r>
              <a:rPr lang="en-US" sz="2400" dirty="0" smtClean="0"/>
              <a:t>Variables </a:t>
            </a:r>
            <a:r>
              <a:rPr lang="en-US" sz="2400" dirty="0" smtClean="0">
                <a:solidFill>
                  <a:schemeClr val="accent1"/>
                </a:solidFill>
              </a:rPr>
              <a:t>can</a:t>
            </a:r>
            <a:r>
              <a:rPr lang="en-US" sz="2400" dirty="0" smtClean="0"/>
              <a:t> have letters, numbers, . and _</a:t>
            </a:r>
          </a:p>
          <a:p>
            <a:r>
              <a:rPr lang="en-US" sz="2400" dirty="0" smtClean="0"/>
              <a:t>Variables </a:t>
            </a:r>
            <a:r>
              <a:rPr lang="en-US" sz="2400" dirty="0" smtClean="0">
                <a:solidFill>
                  <a:srgbClr val="FF0000"/>
                </a:solidFill>
              </a:rPr>
              <a:t>cannot</a:t>
            </a:r>
            <a:r>
              <a:rPr lang="en-US" sz="2400" dirty="0" smtClean="0"/>
              <a:t> have any special characters nor start by a number, and no space.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52" y="2928392"/>
            <a:ext cx="5307980" cy="380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037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4616152"/>
          </a:xfrm>
        </p:spPr>
        <p:txBody>
          <a:bodyPr/>
          <a:lstStyle/>
          <a:p>
            <a:r>
              <a:rPr lang="en-US" sz="2800" dirty="0" smtClean="0"/>
              <a:t>IDE environment</a:t>
            </a:r>
          </a:p>
          <a:p>
            <a:r>
              <a:rPr lang="en-US" sz="2800" dirty="0" smtClean="0"/>
              <a:t>Setting your work directory</a:t>
            </a:r>
          </a:p>
          <a:p>
            <a:r>
              <a:rPr lang="en-US" sz="2800" dirty="0" smtClean="0"/>
              <a:t>Your first program</a:t>
            </a:r>
          </a:p>
          <a:p>
            <a:r>
              <a:rPr lang="en-US" sz="2800" dirty="0" smtClean="0"/>
              <a:t>Variables and types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Data </a:t>
            </a:r>
            <a:r>
              <a:rPr lang="en-US" sz="2800" dirty="0" smtClean="0">
                <a:solidFill>
                  <a:srgbClr val="FF0000"/>
                </a:solidFill>
              </a:rPr>
              <a:t>structures</a:t>
            </a:r>
          </a:p>
          <a:p>
            <a:r>
              <a:rPr lang="en-US" sz="2800" dirty="0" smtClean="0"/>
              <a:t>Conditionals</a:t>
            </a:r>
          </a:p>
          <a:p>
            <a:r>
              <a:rPr lang="en-US" sz="2800" dirty="0" smtClean="0"/>
              <a:t>Loops</a:t>
            </a:r>
          </a:p>
          <a:p>
            <a:r>
              <a:rPr lang="en-US" sz="2800" dirty="0"/>
              <a:t>Functions</a:t>
            </a:r>
            <a:endParaRPr lang="en-US" sz="2800" dirty="0" smtClean="0"/>
          </a:p>
          <a:p>
            <a:r>
              <a:rPr lang="en-US" sz="2800" dirty="0" smtClean="0"/>
              <a:t>Importing modules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Basic plotting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454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4616152"/>
          </a:xfrm>
        </p:spPr>
        <p:txBody>
          <a:bodyPr/>
          <a:lstStyle/>
          <a:p>
            <a:r>
              <a:rPr lang="en-US" sz="2800" dirty="0" smtClean="0"/>
              <a:t>IDE environment</a:t>
            </a:r>
          </a:p>
          <a:p>
            <a:r>
              <a:rPr lang="en-US" sz="2800" dirty="0" smtClean="0"/>
              <a:t>Setting your work directory</a:t>
            </a:r>
          </a:p>
          <a:p>
            <a:r>
              <a:rPr lang="en-US" sz="2800" dirty="0" smtClean="0"/>
              <a:t>Your first program</a:t>
            </a:r>
          </a:p>
          <a:p>
            <a:r>
              <a:rPr lang="en-US" sz="2800" dirty="0" smtClean="0"/>
              <a:t>Variables and types</a:t>
            </a:r>
          </a:p>
          <a:p>
            <a:r>
              <a:rPr lang="en-US" sz="2800" dirty="0"/>
              <a:t>Data </a:t>
            </a:r>
            <a:r>
              <a:rPr lang="en-US" sz="2800" dirty="0" smtClean="0"/>
              <a:t>structures</a:t>
            </a:r>
          </a:p>
          <a:p>
            <a:r>
              <a:rPr lang="en-US" sz="2800" dirty="0" smtClean="0"/>
              <a:t>Conditionals</a:t>
            </a:r>
          </a:p>
          <a:p>
            <a:r>
              <a:rPr lang="en-US" sz="2800" dirty="0" smtClean="0"/>
              <a:t>Loops</a:t>
            </a:r>
          </a:p>
          <a:p>
            <a:r>
              <a:rPr lang="en-US" sz="2800" dirty="0"/>
              <a:t>Functions</a:t>
            </a:r>
            <a:endParaRPr lang="en-US" sz="2800" dirty="0" smtClean="0"/>
          </a:p>
          <a:p>
            <a:r>
              <a:rPr lang="en-US" sz="2800" dirty="0" smtClean="0"/>
              <a:t>Importing modules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Basic plotting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8788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a way to store multiple data together</a:t>
            </a:r>
          </a:p>
          <a:p>
            <a:r>
              <a:rPr lang="en-US" dirty="0" smtClean="0"/>
              <a:t>Saving a single entry for each variable would be too hard to manipulate</a:t>
            </a:r>
          </a:p>
          <a:p>
            <a:r>
              <a:rPr lang="en-US" dirty="0" smtClean="0"/>
              <a:t>Data structures: aggregation of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739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Data structures </a:t>
            </a:r>
            <a:r>
              <a:rPr lang="en-US" dirty="0" smtClean="0"/>
              <a:t>in R: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Data </a:t>
            </a:r>
            <a:r>
              <a:rPr lang="en-US" dirty="0" smtClean="0"/>
              <a:t>Frame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0717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Data structures </a:t>
            </a:r>
            <a:r>
              <a:rPr lang="en-US" dirty="0" smtClean="0"/>
              <a:t>in R: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Vector</a:t>
            </a:r>
          </a:p>
          <a:p>
            <a:pPr lvl="1"/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1701364477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Structures-</a:t>
            </a:r>
            <a:r>
              <a:rPr lang="en-US" dirty="0" smtClean="0">
                <a:solidFill>
                  <a:schemeClr val="accent1"/>
                </a:solidFill>
              </a:rPr>
              <a:t>Vectors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basic aggregation of data in R</a:t>
            </a:r>
          </a:p>
          <a:p>
            <a:r>
              <a:rPr lang="en-US" dirty="0" smtClean="0"/>
              <a:t>Can only be of a </a:t>
            </a:r>
            <a:r>
              <a:rPr lang="en-US" dirty="0" smtClean="0">
                <a:solidFill>
                  <a:schemeClr val="accent1"/>
                </a:solidFill>
              </a:rPr>
              <a:t>single data type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1-dimensional 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3924300"/>
            <a:ext cx="73279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5159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Structures-</a:t>
            </a:r>
            <a:r>
              <a:rPr lang="en-US" dirty="0" smtClean="0">
                <a:solidFill>
                  <a:schemeClr val="accent1"/>
                </a:solidFill>
              </a:rPr>
              <a:t>Vectors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obtain single entries of a vector?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Use the [] operator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3958564"/>
            <a:ext cx="2575128" cy="19088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08"/>
          <a:stretch/>
        </p:blipFill>
        <p:spPr>
          <a:xfrm>
            <a:off x="1289050" y="3356992"/>
            <a:ext cx="7327900" cy="3543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8704" y="3958564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First</a:t>
            </a:r>
          </a:p>
          <a:p>
            <a:pPr marL="285750" indent="-285750">
              <a:buFont typeface="Wingdings" charset="2"/>
              <a:buChar char="§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Last</a:t>
            </a:r>
          </a:p>
          <a:p>
            <a:pPr marL="285750" indent="-285750">
              <a:buFont typeface="Wingdings" charset="2"/>
              <a:buChar char="§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Everything but the first</a:t>
            </a:r>
          </a:p>
        </p:txBody>
      </p:sp>
    </p:spTree>
    <p:extLst>
      <p:ext uri="{BB962C8B-B14F-4D97-AF65-F5344CB8AC3E}">
        <p14:creationId xmlns:p14="http://schemas.microsoft.com/office/powerpoint/2010/main" val="1117253407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Data structures </a:t>
            </a:r>
            <a:r>
              <a:rPr lang="en-US" dirty="0" smtClean="0"/>
              <a:t>in R: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Matrix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1604371077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Structures-</a:t>
            </a:r>
            <a:r>
              <a:rPr lang="en-US" dirty="0" smtClean="0">
                <a:solidFill>
                  <a:schemeClr val="accent1"/>
                </a:solidFill>
              </a:rPr>
              <a:t>Matrix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Vectors with dimensions</a:t>
            </a:r>
          </a:p>
          <a:p>
            <a:r>
              <a:rPr lang="en-US" dirty="0" smtClean="0"/>
              <a:t>Like vectors, can only be of a </a:t>
            </a:r>
            <a:r>
              <a:rPr lang="en-US" dirty="0" smtClean="0">
                <a:solidFill>
                  <a:schemeClr val="accent1"/>
                </a:solidFill>
              </a:rPr>
              <a:t>single data type 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543300"/>
            <a:ext cx="62357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11102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Structures-</a:t>
            </a:r>
            <a:r>
              <a:rPr lang="en-US" dirty="0" smtClean="0">
                <a:solidFill>
                  <a:schemeClr val="accent1"/>
                </a:solidFill>
              </a:rPr>
              <a:t>Matrix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obtain entries of a matrix?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Like vectors, use the [] operator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0" b="52247"/>
          <a:stretch/>
        </p:blipFill>
        <p:spPr>
          <a:xfrm>
            <a:off x="1424608" y="3428999"/>
            <a:ext cx="6336704" cy="2926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4005064"/>
            <a:ext cx="2592288" cy="252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86399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Data structures </a:t>
            </a:r>
            <a:r>
              <a:rPr lang="en-US" dirty="0" smtClean="0"/>
              <a:t>in R: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Matrix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List</a:t>
            </a:r>
          </a:p>
          <a:p>
            <a:pPr lvl="1"/>
            <a:r>
              <a:rPr lang="en-US" dirty="0" smtClean="0"/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1196099993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Structures-</a:t>
            </a:r>
            <a:r>
              <a:rPr lang="en-US" dirty="0" smtClean="0">
                <a:solidFill>
                  <a:schemeClr val="accent1"/>
                </a:solidFill>
              </a:rPr>
              <a:t>List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Vectors that can store </a:t>
            </a:r>
            <a:r>
              <a:rPr lang="en-US" dirty="0" smtClean="0">
                <a:solidFill>
                  <a:schemeClr val="accent1"/>
                </a:solidFill>
              </a:rPr>
              <a:t>any data type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3212976"/>
            <a:ext cx="6426714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039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4616152"/>
          </a:xfrm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IDE environment</a:t>
            </a:r>
          </a:p>
          <a:p>
            <a:r>
              <a:rPr lang="en-US" sz="2800" dirty="0" smtClean="0"/>
              <a:t>Setting your work directory</a:t>
            </a:r>
          </a:p>
          <a:p>
            <a:r>
              <a:rPr lang="en-US" sz="2800" dirty="0" smtClean="0"/>
              <a:t>Your first program</a:t>
            </a:r>
          </a:p>
          <a:p>
            <a:r>
              <a:rPr lang="en-US" sz="2800" dirty="0" smtClean="0"/>
              <a:t>Variables and types</a:t>
            </a:r>
          </a:p>
          <a:p>
            <a:r>
              <a:rPr lang="en-US" sz="2800" dirty="0"/>
              <a:t>Data </a:t>
            </a:r>
            <a:r>
              <a:rPr lang="en-US" sz="2800" dirty="0" smtClean="0"/>
              <a:t>structures</a:t>
            </a:r>
          </a:p>
          <a:p>
            <a:r>
              <a:rPr lang="en-US" sz="2800" dirty="0" smtClean="0"/>
              <a:t>Conditionals</a:t>
            </a:r>
          </a:p>
          <a:p>
            <a:r>
              <a:rPr lang="en-US" sz="2800" dirty="0" smtClean="0"/>
              <a:t>Loops</a:t>
            </a:r>
          </a:p>
          <a:p>
            <a:r>
              <a:rPr lang="en-US" sz="2800" dirty="0"/>
              <a:t>Functions</a:t>
            </a:r>
            <a:endParaRPr lang="en-US" sz="2800" dirty="0" smtClean="0"/>
          </a:p>
          <a:p>
            <a:r>
              <a:rPr lang="en-US" sz="2800" dirty="0" smtClean="0"/>
              <a:t>Importing modules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Basic plotting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7291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Structures-</a:t>
            </a:r>
            <a:r>
              <a:rPr lang="en-US" dirty="0" smtClean="0">
                <a:solidFill>
                  <a:schemeClr val="accent1"/>
                </a:solidFill>
              </a:rPr>
              <a:t>List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obtain entries of a </a:t>
            </a:r>
            <a:r>
              <a:rPr lang="en-US" dirty="0" smtClean="0"/>
              <a:t>list?</a:t>
            </a:r>
          </a:p>
          <a:p>
            <a:r>
              <a:rPr lang="en-US" dirty="0" smtClean="0"/>
              <a:t>We now use the </a:t>
            </a:r>
            <a:r>
              <a:rPr lang="en-US" dirty="0" smtClean="0">
                <a:solidFill>
                  <a:schemeClr val="accent1"/>
                </a:solidFill>
              </a:rPr>
              <a:t>[[]] operator (cannot use </a:t>
            </a:r>
            <a:r>
              <a:rPr lang="mr-IN" dirty="0" smtClean="0">
                <a:solidFill>
                  <a:schemeClr val="accent1"/>
                </a:solidFill>
              </a:rPr>
              <a:t>–</a:t>
            </a:r>
            <a:r>
              <a:rPr lang="en-US" dirty="0" smtClean="0">
                <a:solidFill>
                  <a:schemeClr val="accent1"/>
                </a:solidFill>
              </a:rPr>
              <a:t> notation)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4725144"/>
            <a:ext cx="5969000" cy="1536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76"/>
          <a:stretch/>
        </p:blipFill>
        <p:spPr>
          <a:xfrm>
            <a:off x="1928664" y="3717032"/>
            <a:ext cx="6426714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72707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Data structures </a:t>
            </a:r>
            <a:r>
              <a:rPr lang="en-US" dirty="0" smtClean="0"/>
              <a:t>in R: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1263240049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Structures-</a:t>
            </a:r>
            <a:r>
              <a:rPr lang="en-US" dirty="0" smtClean="0">
                <a:solidFill>
                  <a:schemeClr val="accent1"/>
                </a:solidFill>
              </a:rPr>
              <a:t>Data Frame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most important Data structure </a:t>
            </a:r>
            <a:r>
              <a:rPr lang="en-US" dirty="0" smtClean="0"/>
              <a:t>of R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structure for most tabular data and what we use for </a:t>
            </a:r>
            <a:r>
              <a:rPr lang="en-US" dirty="0" smtClean="0"/>
              <a:t>statistics</a:t>
            </a:r>
            <a:endParaRPr lang="en-US" dirty="0" smtClean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4221088"/>
            <a:ext cx="7377119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81976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Structures-</a:t>
            </a:r>
            <a:r>
              <a:rPr lang="en-US" dirty="0" smtClean="0">
                <a:solidFill>
                  <a:schemeClr val="accent1"/>
                </a:solidFill>
              </a:rPr>
              <a:t>Data Frame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 single entries </a:t>
            </a:r>
            <a:r>
              <a:rPr lang="en-US" dirty="0" smtClean="0">
                <a:solidFill>
                  <a:schemeClr val="accent1"/>
                </a:solidFill>
              </a:rPr>
              <a:t>are similar to matrices</a:t>
            </a:r>
          </a:p>
          <a:p>
            <a:r>
              <a:rPr lang="en-US" dirty="0" smtClean="0"/>
              <a:t>Access to columns can either be done by the </a:t>
            </a:r>
            <a:r>
              <a:rPr lang="en-US" dirty="0" smtClean="0">
                <a:solidFill>
                  <a:schemeClr val="accent1"/>
                </a:solidFill>
              </a:rPr>
              <a:t>[[]] operator or the $ operator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06"/>
          <a:stretch/>
        </p:blipFill>
        <p:spPr>
          <a:xfrm>
            <a:off x="1638300" y="3924300"/>
            <a:ext cx="6629400" cy="4320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4509476"/>
            <a:ext cx="3458716" cy="18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85640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Structures-</a:t>
            </a:r>
            <a:r>
              <a:rPr lang="en-US" dirty="0" smtClean="0">
                <a:solidFill>
                  <a:schemeClr val="accent1"/>
                </a:solidFill>
              </a:rPr>
              <a:t>Data Frame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frame structure has </a:t>
            </a:r>
            <a:r>
              <a:rPr lang="en-US" dirty="0" smtClean="0">
                <a:solidFill>
                  <a:schemeClr val="accent1"/>
                </a:solidFill>
              </a:rPr>
              <a:t>many methods </a:t>
            </a:r>
            <a:r>
              <a:rPr lang="en-US" dirty="0" smtClean="0"/>
              <a:t>that are useful</a:t>
            </a:r>
          </a:p>
          <a:p>
            <a:r>
              <a:rPr lang="en-US" dirty="0" smtClean="0"/>
              <a:t>We will use some along the tutorials</a:t>
            </a:r>
          </a:p>
          <a:p>
            <a:r>
              <a:rPr lang="en-US" dirty="0" smtClean="0"/>
              <a:t>For a complete list, </a:t>
            </a:r>
            <a:r>
              <a:rPr lang="en-US" dirty="0" smtClean="0">
                <a:solidFill>
                  <a:schemeClr val="accent1"/>
                </a:solidFill>
              </a:rPr>
              <a:t>check the API at </a:t>
            </a:r>
            <a:r>
              <a:rPr lang="en-US" dirty="0" err="1" smtClean="0">
                <a:solidFill>
                  <a:schemeClr val="accent1"/>
                </a:solidFill>
              </a:rPr>
              <a:t>Cran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4365104"/>
            <a:ext cx="78867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37247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Structures-</a:t>
            </a:r>
            <a:r>
              <a:rPr lang="en-US" dirty="0">
                <a:solidFill>
                  <a:schemeClr val="accent1"/>
                </a:solidFill>
              </a:rPr>
              <a:t>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important functions from </a:t>
            </a:r>
            <a:r>
              <a:rPr lang="en-US" dirty="0" smtClean="0">
                <a:solidFill>
                  <a:schemeClr val="accent1"/>
                </a:solidFill>
              </a:rPr>
              <a:t>Data Frames</a:t>
            </a:r>
            <a:r>
              <a:rPr lang="en-US" dirty="0" smtClean="0"/>
              <a:t> you </a:t>
            </a:r>
            <a:r>
              <a:rPr lang="en-US" b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/>
              <a:t> remember are:</a:t>
            </a:r>
          </a:p>
          <a:p>
            <a:pPr lvl="1"/>
            <a:r>
              <a:rPr lang="en-US" dirty="0" smtClean="0"/>
              <a:t>Names()				</a:t>
            </a:r>
            <a:r>
              <a:rPr lang="en-US" sz="1600" dirty="0" smtClean="0">
                <a:solidFill>
                  <a:srgbClr val="FF0000"/>
                </a:solidFill>
              </a:rPr>
              <a:t>-names of the columns</a:t>
            </a:r>
          </a:p>
          <a:p>
            <a:pPr lvl="1"/>
            <a:r>
              <a:rPr lang="en-US" dirty="0" smtClean="0"/>
              <a:t>Summary()				</a:t>
            </a:r>
            <a:r>
              <a:rPr lang="en-US" sz="1600" dirty="0" smtClean="0">
                <a:solidFill>
                  <a:srgbClr val="FF0000"/>
                </a:solidFill>
              </a:rPr>
              <a:t>-summary of all columns</a:t>
            </a:r>
          </a:p>
          <a:p>
            <a:pPr lvl="1"/>
            <a:r>
              <a:rPr lang="en-US" dirty="0" err="1" smtClean="0"/>
              <a:t>Nrows</a:t>
            </a:r>
            <a:r>
              <a:rPr lang="en-US" dirty="0" smtClean="0"/>
              <a:t>()				</a:t>
            </a:r>
            <a:r>
              <a:rPr lang="en-US" sz="1800" dirty="0" smtClean="0">
                <a:solidFill>
                  <a:srgbClr val="FF0000"/>
                </a:solidFill>
              </a:rPr>
              <a:t>-number of rows</a:t>
            </a:r>
          </a:p>
          <a:p>
            <a:pPr lvl="1"/>
            <a:r>
              <a:rPr lang="en-US" dirty="0" err="1" smtClean="0"/>
              <a:t>Ncols</a:t>
            </a:r>
            <a:r>
              <a:rPr lang="en-US" dirty="0" smtClean="0"/>
              <a:t>()				</a:t>
            </a:r>
            <a:r>
              <a:rPr lang="en-US" sz="1800" dirty="0" smtClean="0">
                <a:solidFill>
                  <a:srgbClr val="FF0000"/>
                </a:solidFill>
              </a:rPr>
              <a:t>-number of columns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Attach()*				</a:t>
            </a:r>
            <a:r>
              <a:rPr lang="en-US" sz="1800" dirty="0" smtClean="0">
                <a:solidFill>
                  <a:srgbClr val="FF0000"/>
                </a:solidFill>
              </a:rPr>
              <a:t>-column names as variables</a:t>
            </a:r>
          </a:p>
        </p:txBody>
      </p:sp>
    </p:spTree>
    <p:extLst>
      <p:ext uri="{BB962C8B-B14F-4D97-AF65-F5344CB8AC3E}">
        <p14:creationId xmlns:p14="http://schemas.microsoft.com/office/powerpoint/2010/main" val="102702912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4616152"/>
          </a:xfrm>
        </p:spPr>
        <p:txBody>
          <a:bodyPr/>
          <a:lstStyle/>
          <a:p>
            <a:r>
              <a:rPr lang="en-US" sz="2800" dirty="0" smtClean="0"/>
              <a:t>IDE environment</a:t>
            </a:r>
          </a:p>
          <a:p>
            <a:r>
              <a:rPr lang="en-US" sz="2800" dirty="0" smtClean="0"/>
              <a:t>Setting your work directory</a:t>
            </a:r>
          </a:p>
          <a:p>
            <a:r>
              <a:rPr lang="en-US" sz="2800" dirty="0" smtClean="0"/>
              <a:t>Your first program</a:t>
            </a:r>
          </a:p>
          <a:p>
            <a:r>
              <a:rPr lang="en-US" sz="2800" dirty="0" smtClean="0"/>
              <a:t>Variables and types</a:t>
            </a:r>
          </a:p>
          <a:p>
            <a:r>
              <a:rPr lang="en-US" sz="2800" dirty="0"/>
              <a:t>Data </a:t>
            </a:r>
            <a:r>
              <a:rPr lang="en-US" sz="2800" dirty="0" smtClean="0"/>
              <a:t>structures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Conditionals</a:t>
            </a:r>
          </a:p>
          <a:p>
            <a:r>
              <a:rPr lang="en-US" sz="2800" dirty="0" smtClean="0"/>
              <a:t>Loops</a:t>
            </a:r>
          </a:p>
          <a:p>
            <a:r>
              <a:rPr lang="en-US" sz="2800" dirty="0"/>
              <a:t>Functions</a:t>
            </a:r>
            <a:endParaRPr lang="en-US" sz="2800" dirty="0" smtClean="0"/>
          </a:p>
          <a:p>
            <a:r>
              <a:rPr lang="en-US" sz="2800" dirty="0" smtClean="0"/>
              <a:t>Importing modules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Basic plotting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01434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decision making process, we can have multiple choices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something happens this happens, </a:t>
            </a:r>
            <a:r>
              <a:rPr lang="en-US" dirty="0" smtClean="0">
                <a:solidFill>
                  <a:schemeClr val="bg2"/>
                </a:solidFill>
              </a:rPr>
              <a:t>otherwise</a:t>
            </a:r>
            <a:r>
              <a:rPr lang="en-US" dirty="0" smtClean="0"/>
              <a:t> for any other case that happens</a:t>
            </a:r>
          </a:p>
          <a:p>
            <a:r>
              <a:rPr lang="en-US" dirty="0" smtClean="0"/>
              <a:t>Seldom used in R </a:t>
            </a:r>
            <a:r>
              <a:rPr lang="en-US" dirty="0" smtClean="0">
                <a:solidFill>
                  <a:srgbClr val="FF0000"/>
                </a:solidFill>
              </a:rPr>
              <a:t>(but we </a:t>
            </a:r>
            <a:r>
              <a:rPr lang="en-US" b="1" dirty="0" smtClean="0">
                <a:solidFill>
                  <a:srgbClr val="FF0000"/>
                </a:solidFill>
              </a:rPr>
              <a:t>need</a:t>
            </a:r>
            <a:r>
              <a:rPr lang="en-US" dirty="0" smtClean="0">
                <a:solidFill>
                  <a:srgbClr val="FF0000"/>
                </a:solidFill>
              </a:rPr>
              <a:t> to know)</a:t>
            </a:r>
          </a:p>
        </p:txBody>
      </p:sp>
    </p:spTree>
    <p:extLst>
      <p:ext uri="{BB962C8B-B14F-4D97-AF65-F5344CB8AC3E}">
        <p14:creationId xmlns:p14="http://schemas.microsoft.com/office/powerpoint/2010/main" val="60469007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words: </a:t>
            </a:r>
            <a:r>
              <a:rPr lang="en-US" dirty="0" smtClean="0">
                <a:solidFill>
                  <a:srgbClr val="FF0000"/>
                </a:solidFill>
              </a:rPr>
              <a:t>if, else, else if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98382" y="1967314"/>
            <a:ext cx="237626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Conditional operands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== != &lt; &gt; &lt;= &gt;= &amp;&amp; ||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" y="3454400"/>
            <a:ext cx="2882900" cy="93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92" y="3438376"/>
            <a:ext cx="2844800" cy="157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028" y="3438996"/>
            <a:ext cx="3838972" cy="2654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3850" y="30690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6896" y="30850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If + else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41232" y="306904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en-US" smtClean="0">
                <a:solidFill>
                  <a:srgbClr val="FF0000"/>
                </a:solidFill>
              </a:rPr>
              <a:t>+ else if + else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440299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5096741"/>
            <a:ext cx="1549400" cy="25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5083754"/>
            <a:ext cx="1752600" cy="24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31" y="5085184"/>
            <a:ext cx="1739900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3371850"/>
            <a:ext cx="2336800" cy="1104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612" y="3335482"/>
            <a:ext cx="2349500" cy="1244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506" y="3335482"/>
            <a:ext cx="2844800" cy="1587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98382" y="1967314"/>
            <a:ext cx="237626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Conditional operands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== != &lt; &gt; &lt;= &gt;= &amp;&amp; ||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452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3886200"/>
          </a:xfrm>
        </p:spPr>
        <p:txBody>
          <a:bodyPr/>
          <a:lstStyle/>
          <a:p>
            <a:r>
              <a:rPr lang="en-US" sz="2400" dirty="0" smtClean="0"/>
              <a:t>When you open </a:t>
            </a:r>
            <a:r>
              <a:rPr lang="en-US" sz="2400" dirty="0" err="1" smtClean="0"/>
              <a:t>Rstudio</a:t>
            </a:r>
            <a:r>
              <a:rPr lang="en-US" sz="2400" dirty="0" smtClean="0"/>
              <a:t>, it looks like this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060848"/>
            <a:ext cx="8384795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875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have if/else inside if/else (</a:t>
            </a:r>
            <a:r>
              <a:rPr lang="en-US" dirty="0" smtClean="0">
                <a:solidFill>
                  <a:srgbClr val="FF0000"/>
                </a:solidFill>
              </a:rPr>
              <a:t>nested ifs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450" y="2780928"/>
            <a:ext cx="37211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574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4616152"/>
          </a:xfrm>
        </p:spPr>
        <p:txBody>
          <a:bodyPr/>
          <a:lstStyle/>
          <a:p>
            <a:r>
              <a:rPr lang="en-US" sz="2800" dirty="0" smtClean="0"/>
              <a:t>IDE environment</a:t>
            </a:r>
          </a:p>
          <a:p>
            <a:r>
              <a:rPr lang="en-US" sz="2800" dirty="0" smtClean="0"/>
              <a:t>Setting your work directory</a:t>
            </a:r>
          </a:p>
          <a:p>
            <a:r>
              <a:rPr lang="en-US" sz="2800" dirty="0" smtClean="0"/>
              <a:t>Your first program</a:t>
            </a:r>
          </a:p>
          <a:p>
            <a:r>
              <a:rPr lang="en-US" sz="2800" dirty="0" smtClean="0"/>
              <a:t>Variables and types</a:t>
            </a:r>
          </a:p>
          <a:p>
            <a:r>
              <a:rPr lang="en-US" sz="2800" dirty="0"/>
              <a:t>Data </a:t>
            </a:r>
            <a:r>
              <a:rPr lang="en-US" sz="2800" dirty="0" smtClean="0"/>
              <a:t>structures</a:t>
            </a:r>
          </a:p>
          <a:p>
            <a:r>
              <a:rPr lang="en-US" sz="2800" dirty="0" smtClean="0"/>
              <a:t>Conditionals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Loops</a:t>
            </a:r>
          </a:p>
          <a:p>
            <a:r>
              <a:rPr lang="en-US" sz="2800" dirty="0"/>
              <a:t>Functions</a:t>
            </a:r>
            <a:endParaRPr lang="en-US" sz="2800" dirty="0" smtClean="0"/>
          </a:p>
          <a:p>
            <a:r>
              <a:rPr lang="en-US" sz="2800" dirty="0" smtClean="0"/>
              <a:t>Importing modules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Basic plotting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68220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need to run the same command multiple times, we use loops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Frequently used </a:t>
            </a:r>
            <a:r>
              <a:rPr lang="en-US" dirty="0" smtClean="0"/>
              <a:t>in R</a:t>
            </a:r>
          </a:p>
          <a:p>
            <a:r>
              <a:rPr lang="en-US" dirty="0" smtClean="0"/>
              <a:t>Runs whatever inside the block </a:t>
            </a:r>
            <a:r>
              <a:rPr lang="en-US" dirty="0" smtClean="0">
                <a:solidFill>
                  <a:schemeClr val="accent1"/>
                </a:solidFill>
              </a:rPr>
              <a:t>until</a:t>
            </a:r>
            <a:r>
              <a:rPr lang="en-US" dirty="0" smtClean="0"/>
              <a:t> the test statement is 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69535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word: </a:t>
            </a:r>
            <a:r>
              <a:rPr lang="en-US" dirty="0" smtClean="0">
                <a:solidFill>
                  <a:srgbClr val="FF0000"/>
                </a:solidFill>
              </a:rPr>
              <a:t>for, while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3717032"/>
            <a:ext cx="3302000" cy="1498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3717032"/>
            <a:ext cx="3289300" cy="147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45088" y="3284984"/>
            <a:ext cx="3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Need</a:t>
            </a:r>
            <a:r>
              <a:rPr lang="en-US" dirty="0" smtClean="0"/>
              <a:t> to tell when it ends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43784" y="3307414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need </a:t>
            </a:r>
            <a:r>
              <a:rPr lang="en-US" dirty="0" smtClean="0"/>
              <a:t>to tell </a:t>
            </a:r>
            <a:r>
              <a:rPr lang="en-US" dirty="0"/>
              <a:t>when it </a:t>
            </a:r>
            <a:r>
              <a:rPr lang="en-US" dirty="0" smtClean="0"/>
              <a:t>ends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98382" y="1967314"/>
            <a:ext cx="247509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>
                <a:solidFill>
                  <a:schemeClr val="accent1"/>
                </a:solidFill>
              </a:rPr>
              <a:t>Conditional operands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== != &lt; &gt; &lt;= &gt;= &amp;&amp; ||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406627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033" y="1981200"/>
            <a:ext cx="8915400" cy="3886200"/>
          </a:xfrm>
        </p:spPr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00" y="3277755"/>
            <a:ext cx="2082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127" y="5187888"/>
            <a:ext cx="533400" cy="266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3308350"/>
            <a:ext cx="1320800" cy="1231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3308350"/>
            <a:ext cx="1409700" cy="1447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9176" y="29426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while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7690" y="293901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while</a:t>
            </a:r>
            <a:r>
              <a:rPr lang="en-US" baseline="30000" dirty="0" smtClean="0">
                <a:solidFill>
                  <a:srgbClr val="FF0000"/>
                </a:solidFill>
              </a:rPr>
              <a:t>1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299" y="293901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5300" y="6312479"/>
            <a:ext cx="2050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 smtClean="0">
                <a:solidFill>
                  <a:srgbClr val="FF0000"/>
                </a:solidFill>
              </a:rPr>
              <a:t>1</a:t>
            </a:r>
            <a:r>
              <a:rPr lang="en-US" sz="1200" dirty="0" smtClean="0">
                <a:solidFill>
                  <a:schemeClr val="bg2"/>
                </a:solidFill>
              </a:rPr>
              <a:t>example of an infinite loop</a:t>
            </a:r>
            <a:endParaRPr lang="en-US" sz="1200" baseline="30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103791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and next</a:t>
            </a:r>
          </a:p>
          <a:p>
            <a:pPr lvl="1"/>
            <a:r>
              <a:rPr lang="en-US" sz="2000" dirty="0" smtClean="0"/>
              <a:t>Break: terminates the loop</a:t>
            </a:r>
          </a:p>
          <a:p>
            <a:pPr lvl="1"/>
            <a:r>
              <a:rPr lang="en-US" sz="2000" dirty="0" smtClean="0"/>
              <a:t>Next: skip to the next iteration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4005064"/>
            <a:ext cx="1800200" cy="17468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4005064"/>
            <a:ext cx="1774304" cy="169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04765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if/else we can have </a:t>
            </a:r>
            <a:r>
              <a:rPr lang="en-US" dirty="0" smtClean="0">
                <a:solidFill>
                  <a:srgbClr val="FF0000"/>
                </a:solidFill>
              </a:rPr>
              <a:t>nested loops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093" y="3501008"/>
            <a:ext cx="2797859" cy="1960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3573016"/>
            <a:ext cx="870520" cy="164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1083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4616152"/>
          </a:xfrm>
        </p:spPr>
        <p:txBody>
          <a:bodyPr/>
          <a:lstStyle/>
          <a:p>
            <a:r>
              <a:rPr lang="en-US" sz="2800" dirty="0" smtClean="0"/>
              <a:t>IDE environment</a:t>
            </a:r>
          </a:p>
          <a:p>
            <a:r>
              <a:rPr lang="en-US" sz="2800" dirty="0" smtClean="0"/>
              <a:t>Setting your work directory</a:t>
            </a:r>
          </a:p>
          <a:p>
            <a:r>
              <a:rPr lang="en-US" sz="2800" dirty="0" smtClean="0"/>
              <a:t>Your first program</a:t>
            </a:r>
          </a:p>
          <a:p>
            <a:r>
              <a:rPr lang="en-US" sz="2800" dirty="0" smtClean="0"/>
              <a:t>Variables and types</a:t>
            </a:r>
          </a:p>
          <a:p>
            <a:r>
              <a:rPr lang="en-US" sz="2800" dirty="0"/>
              <a:t>Data </a:t>
            </a:r>
            <a:r>
              <a:rPr lang="en-US" sz="2800" dirty="0" smtClean="0"/>
              <a:t>structures</a:t>
            </a:r>
          </a:p>
          <a:p>
            <a:r>
              <a:rPr lang="en-US" sz="2800" dirty="0" smtClean="0"/>
              <a:t>Conditionals</a:t>
            </a:r>
          </a:p>
          <a:p>
            <a:r>
              <a:rPr lang="en-US" sz="2800" dirty="0" smtClean="0"/>
              <a:t>Loops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Functions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Importing modules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Basic plotting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16102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 of code inside of a “wrapper”</a:t>
            </a:r>
          </a:p>
          <a:p>
            <a:r>
              <a:rPr lang="en-US" dirty="0" smtClean="0"/>
              <a:t>We do it so we don’t have to rewrite everything all over again</a:t>
            </a:r>
          </a:p>
          <a:p>
            <a:r>
              <a:rPr lang="en-US" dirty="0" smtClean="0"/>
              <a:t>3 components: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Input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Processing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34802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just like in math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776" y="3068960"/>
            <a:ext cx="3240360" cy="32109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01815" y="2724863"/>
            <a:ext cx="370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Parameters x, y, z </a:t>
            </a:r>
            <a:r>
              <a:rPr lang="mr-IN" b="1" dirty="0" smtClean="0">
                <a:solidFill>
                  <a:srgbClr val="FF0000"/>
                </a:solidFill>
              </a:rPr>
              <a:t>…</a:t>
            </a:r>
            <a:r>
              <a:rPr lang="en-US" b="1" dirty="0" smtClean="0">
                <a:solidFill>
                  <a:srgbClr val="FF0000"/>
                </a:solidFill>
              </a:rPr>
              <a:t> (numbers, data frames, etc..)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2288" y="448974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Processing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08868" y="5931461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 (can be nothing)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751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3886200"/>
          </a:xfrm>
        </p:spPr>
        <p:txBody>
          <a:bodyPr/>
          <a:lstStyle/>
          <a:p>
            <a:r>
              <a:rPr lang="en-US" sz="2400" dirty="0" smtClean="0"/>
              <a:t>When you open </a:t>
            </a:r>
            <a:r>
              <a:rPr lang="en-US" sz="2400" dirty="0" err="1" smtClean="0"/>
              <a:t>Rstudio</a:t>
            </a:r>
            <a:r>
              <a:rPr lang="en-US" sz="2400" dirty="0" smtClean="0"/>
              <a:t>, it looks like this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060848"/>
            <a:ext cx="8384795" cy="465313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5097016" y="2348880"/>
            <a:ext cx="720080" cy="28803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noFill/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 flipH="1">
            <a:off x="4736976" y="2594731"/>
            <a:ext cx="465493" cy="4022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512840" y="2918767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Your variables are stored in this tab!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0095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2924944"/>
            <a:ext cx="4292600" cy="977900"/>
          </a:xfrm>
        </p:spPr>
      </p:pic>
      <p:sp>
        <p:nvSpPr>
          <p:cNvPr id="7" name="TextBox 6"/>
          <p:cNvSpPr txBox="1"/>
          <p:nvPr/>
        </p:nvSpPr>
        <p:spPr>
          <a:xfrm>
            <a:off x="1424608" y="2113418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func_name</a:t>
            </a:r>
            <a:r>
              <a:rPr lang="en-US" sz="1400" dirty="0" smtClean="0">
                <a:solidFill>
                  <a:srgbClr val="FF0000"/>
                </a:solidFill>
              </a:rPr>
              <a:t> follows the same naming rules for variables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7096" y="212507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</a:t>
            </a:r>
            <a:r>
              <a:rPr lang="en-US" sz="1400" dirty="0" smtClean="0">
                <a:solidFill>
                  <a:srgbClr val="FF0000"/>
                </a:solidFill>
              </a:rPr>
              <a:t>an put as many arguments as you need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4748" y="4037261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This function outputs nothing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 bwMode="auto">
          <a:xfrm>
            <a:off x="2684748" y="2636638"/>
            <a:ext cx="180020" cy="2883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H="1">
            <a:off x="5961112" y="2636638"/>
            <a:ext cx="360040" cy="2883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95300" y="1981200"/>
            <a:ext cx="8915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r>
              <a:rPr lang="en-US" kern="0" dirty="0" smtClean="0"/>
              <a:t>For the function to output something, the </a:t>
            </a:r>
            <a:r>
              <a:rPr lang="en-US" kern="0" dirty="0" smtClean="0">
                <a:solidFill>
                  <a:srgbClr val="FF0000"/>
                </a:solidFill>
              </a:rPr>
              <a:t>return</a:t>
            </a:r>
            <a:r>
              <a:rPr lang="en-US" kern="0" dirty="0" smtClean="0"/>
              <a:t> statement must be included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7493783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3108904"/>
            <a:ext cx="241300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502" y="3573016"/>
            <a:ext cx="5270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91073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4616152"/>
          </a:xfrm>
        </p:spPr>
        <p:txBody>
          <a:bodyPr/>
          <a:lstStyle/>
          <a:p>
            <a:r>
              <a:rPr lang="en-US" sz="2800" dirty="0" smtClean="0"/>
              <a:t>IDE environment</a:t>
            </a:r>
          </a:p>
          <a:p>
            <a:r>
              <a:rPr lang="en-US" sz="2800" dirty="0" smtClean="0"/>
              <a:t>Setting your work directory</a:t>
            </a:r>
          </a:p>
          <a:p>
            <a:r>
              <a:rPr lang="en-US" sz="2800" dirty="0" smtClean="0"/>
              <a:t>Your first program</a:t>
            </a:r>
          </a:p>
          <a:p>
            <a:r>
              <a:rPr lang="en-US" sz="2800" dirty="0" smtClean="0"/>
              <a:t>Variables and types</a:t>
            </a:r>
          </a:p>
          <a:p>
            <a:r>
              <a:rPr lang="en-US" sz="2800" dirty="0"/>
              <a:t>Data </a:t>
            </a:r>
            <a:r>
              <a:rPr lang="en-US" sz="2800" dirty="0" smtClean="0"/>
              <a:t>structures</a:t>
            </a:r>
          </a:p>
          <a:p>
            <a:r>
              <a:rPr lang="en-US" sz="2800" dirty="0" smtClean="0"/>
              <a:t>Conditionals</a:t>
            </a:r>
          </a:p>
          <a:p>
            <a:r>
              <a:rPr lang="en-US" sz="2800" dirty="0" smtClean="0"/>
              <a:t>Loops</a:t>
            </a:r>
          </a:p>
          <a:p>
            <a:r>
              <a:rPr lang="en-US" sz="2800" dirty="0"/>
              <a:t>Functions</a:t>
            </a:r>
            <a:endParaRPr lang="en-US" sz="2800" dirty="0" smtClean="0"/>
          </a:p>
          <a:p>
            <a:r>
              <a:rPr lang="en-US" sz="2800" dirty="0">
                <a:solidFill>
                  <a:srgbClr val="FF0000"/>
                </a:solidFill>
              </a:rPr>
              <a:t>Importing modules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Basic plotting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4910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(or libraries) are packages with function that does not come included in R</a:t>
            </a:r>
          </a:p>
          <a:p>
            <a:r>
              <a:rPr lang="en-US" dirty="0" smtClean="0"/>
              <a:t>If you already have a library, you must call it with the </a:t>
            </a:r>
            <a:r>
              <a:rPr lang="en-US" dirty="0" smtClean="0">
                <a:solidFill>
                  <a:srgbClr val="FF0000"/>
                </a:solidFill>
              </a:rPr>
              <a:t>library()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To download any extra package you must use the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install.packages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at the console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51912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70162"/>
            <a:ext cx="8648700" cy="29337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45224"/>
            <a:ext cx="35306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18077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4616152"/>
          </a:xfrm>
        </p:spPr>
        <p:txBody>
          <a:bodyPr/>
          <a:lstStyle/>
          <a:p>
            <a:r>
              <a:rPr lang="en-US" sz="2800" dirty="0" smtClean="0"/>
              <a:t>IDE environment</a:t>
            </a:r>
          </a:p>
          <a:p>
            <a:r>
              <a:rPr lang="en-US" sz="2800" dirty="0" smtClean="0"/>
              <a:t>Setting your work directory</a:t>
            </a:r>
          </a:p>
          <a:p>
            <a:r>
              <a:rPr lang="en-US" sz="2800" dirty="0" smtClean="0"/>
              <a:t>Your first program</a:t>
            </a:r>
          </a:p>
          <a:p>
            <a:r>
              <a:rPr lang="en-US" sz="2800" dirty="0" smtClean="0"/>
              <a:t>Variables and types</a:t>
            </a:r>
          </a:p>
          <a:p>
            <a:r>
              <a:rPr lang="en-US" sz="2800" dirty="0"/>
              <a:t>Data </a:t>
            </a:r>
            <a:r>
              <a:rPr lang="en-US" sz="2800" dirty="0" smtClean="0"/>
              <a:t>structures</a:t>
            </a:r>
          </a:p>
          <a:p>
            <a:r>
              <a:rPr lang="en-US" sz="2800" dirty="0" smtClean="0"/>
              <a:t>Conditionals</a:t>
            </a:r>
          </a:p>
          <a:p>
            <a:r>
              <a:rPr lang="en-US" sz="2800" dirty="0" smtClean="0"/>
              <a:t>Loops</a:t>
            </a:r>
          </a:p>
          <a:p>
            <a:r>
              <a:rPr lang="en-US" sz="2800" dirty="0"/>
              <a:t>Functions</a:t>
            </a:r>
            <a:endParaRPr lang="en-US" sz="2800" dirty="0" smtClean="0"/>
          </a:p>
          <a:p>
            <a:r>
              <a:rPr lang="en-US" sz="2800" dirty="0"/>
              <a:t>Importing modules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Basic plotting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04152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can be done by many sof</a:t>
            </a:r>
            <a:r>
              <a:rPr lang="en-US" dirty="0"/>
              <a:t>t</a:t>
            </a:r>
            <a:r>
              <a:rPr lang="en-US" dirty="0" smtClean="0"/>
              <a:t>ware nowadays</a:t>
            </a:r>
          </a:p>
          <a:p>
            <a:r>
              <a:rPr lang="en-US" dirty="0" smtClean="0"/>
              <a:t>We’ll only see the basic plot() function</a:t>
            </a:r>
          </a:p>
          <a:p>
            <a:r>
              <a:rPr lang="en-US" dirty="0" smtClean="0"/>
              <a:t>Many other libraries in R provide more specific 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66354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we’ll load the Auto database</a:t>
            </a:r>
          </a:p>
          <a:p>
            <a:r>
              <a:rPr lang="en-US" dirty="0" smtClean="0"/>
              <a:t>Just right click on the RDA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28" y="3573016"/>
            <a:ext cx="4178548" cy="292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21468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Plotting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060848"/>
            <a:ext cx="6462321" cy="3886200"/>
          </a:xfrm>
        </p:spPr>
      </p:pic>
    </p:spTree>
    <p:extLst>
      <p:ext uri="{BB962C8B-B14F-4D97-AF65-F5344CB8AC3E}">
        <p14:creationId xmlns:p14="http://schemas.microsoft.com/office/powerpoint/2010/main" val="53200363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416" y="2475880"/>
            <a:ext cx="5703168" cy="4277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4310608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Plot two numerical variables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348880"/>
            <a:ext cx="24257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814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3886200"/>
          </a:xfrm>
        </p:spPr>
        <p:txBody>
          <a:bodyPr/>
          <a:lstStyle/>
          <a:p>
            <a:r>
              <a:rPr lang="en-US" sz="2400" dirty="0" smtClean="0"/>
              <a:t>When you open </a:t>
            </a:r>
            <a:r>
              <a:rPr lang="en-US" sz="2400" dirty="0" err="1" smtClean="0"/>
              <a:t>Rstudio</a:t>
            </a:r>
            <a:r>
              <a:rPr lang="en-US" sz="2400" dirty="0" smtClean="0"/>
              <a:t>, it looks like this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060848"/>
            <a:ext cx="8384795" cy="465313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5025008" y="3933055"/>
            <a:ext cx="576064" cy="24695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noFill/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 flipH="1">
            <a:off x="4592963" y="4143843"/>
            <a:ext cx="516408" cy="3962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792760" y="4488335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File browser, you can set your working directory here!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3028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96" y="1628800"/>
            <a:ext cx="8915400" cy="38862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Another two numerical variables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2" y="2360523"/>
            <a:ext cx="5999708" cy="44974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2492896"/>
            <a:ext cx="2057400" cy="241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521" y="4005064"/>
            <a:ext cx="2565350" cy="646331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Cylinders should be a categorical variable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37273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96" y="1628800"/>
            <a:ext cx="8915400" cy="38862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 categorical and numerical variable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362" y="2419833"/>
            <a:ext cx="5813276" cy="42944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2492896"/>
            <a:ext cx="20574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30231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96" y="1628800"/>
            <a:ext cx="8915400" cy="38862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Fashion statement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2492896"/>
            <a:ext cx="2057400" cy="241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280" y="2305837"/>
            <a:ext cx="6027317" cy="4552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5" y="2476996"/>
            <a:ext cx="75946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5758"/>
      </p:ext>
    </p:extLst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5814" y="2899825"/>
            <a:ext cx="6919714" cy="646331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3600" dirty="0"/>
              <a:t>Basic R Programming</a:t>
            </a:r>
            <a:endParaRPr lang="ja-JP" altLang="en-US" sz="3500" dirty="0">
              <a:ea typeface="ＭＳ Ｐゴシック" charset="-128"/>
            </a:endParaRPr>
          </a:p>
        </p:txBody>
      </p:sp>
      <p:pic>
        <p:nvPicPr>
          <p:cNvPr id="35846" name="Picture 6" descr="E:\Henry\Downloads\logo.gi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101278"/>
            <a:ext cx="1568050" cy="156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920552" y="4509120"/>
            <a:ext cx="8985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s-PE" altLang="ja-JP" dirty="0"/>
              <a:t>Marco </a:t>
            </a:r>
            <a:r>
              <a:rPr kumimoji="1" lang="es-PE" altLang="ja-JP" dirty="0" smtClean="0"/>
              <a:t>Antonio Florenzano Mollinetti</a:t>
            </a:r>
            <a:r>
              <a:rPr kumimoji="1" lang="es-PE" altLang="ja-JP" baseline="30000" dirty="0" smtClean="0"/>
              <a:t>1</a:t>
            </a:r>
            <a:r>
              <a:rPr kumimoji="1" lang="es-PE" altLang="ja-JP" dirty="0" smtClean="0"/>
              <a:t> </a:t>
            </a:r>
          </a:p>
          <a:p>
            <a:pPr algn="ctr"/>
            <a:r>
              <a:rPr kumimoji="1" lang="es-PE" altLang="ja-JP" baseline="30000" dirty="0" smtClean="0"/>
              <a:t>1</a:t>
            </a:r>
            <a:r>
              <a:rPr kumimoji="1" lang="es-PE" altLang="ja-JP" b="1" dirty="0" smtClean="0"/>
              <a:t>University of Tsukuba</a:t>
            </a:r>
            <a:r>
              <a:rPr kumimoji="1" lang="en-US" altLang="ja-JP" b="1" dirty="0" smtClean="0"/>
              <a:t>, </a:t>
            </a:r>
            <a:r>
              <a:rPr lang="en-US" altLang="ja-JP" b="1" dirty="0" smtClean="0"/>
              <a:t>Systems Optimization Laboratory</a:t>
            </a:r>
            <a:r>
              <a:rPr kumimoji="1" lang="es-PE" altLang="ja-JP" b="1" dirty="0" smtClean="0"/>
              <a:t>	</a:t>
            </a:r>
            <a:endParaRPr kumimoji="1" lang="es-PE" altLang="ja-JP" dirty="0" smtClean="0"/>
          </a:p>
          <a:p>
            <a:pPr algn="ctr"/>
            <a:r>
              <a:rPr kumimoji="1" lang="es-PE" altLang="ja-JP" dirty="0" smtClean="0">
                <a:latin typeface="Bookman Old Style" charset="0"/>
                <a:ea typeface="Bookman Old Style" charset="0"/>
                <a:cs typeface="Bookman Old Style" charset="0"/>
              </a:rPr>
              <a:t>mollinetti</a:t>
            </a:r>
            <a:r>
              <a:rPr kumimoji="1" lang="en-US" altLang="ja-JP" dirty="0" smtClean="0">
                <a:latin typeface="Bookman Old Style" charset="0"/>
                <a:ea typeface="Bookman Old Style" charset="0"/>
                <a:cs typeface="Bookman Old Style" charset="0"/>
              </a:rPr>
              <a:t>@</a:t>
            </a:r>
            <a:r>
              <a:rPr kumimoji="1" lang="en-US" altLang="ja-JP" dirty="0" err="1" smtClean="0">
                <a:latin typeface="Bookman Old Style" charset="0"/>
                <a:ea typeface="Bookman Old Style" charset="0"/>
                <a:cs typeface="Bookman Old Style" charset="0"/>
              </a:rPr>
              <a:t>syou.cs.tsukuba.ac.jp</a:t>
            </a:r>
            <a:endParaRPr kumimoji="1" lang="es-PE" altLang="ja-JP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endParaRPr kumimoji="1" lang="es-PE" altLang="ja-JP" dirty="0" smtClean="0"/>
          </a:p>
          <a:p>
            <a:endParaRPr kumimoji="1" lang="es-PE" altLang="ja-JP" b="1" dirty="0" smtClean="0"/>
          </a:p>
          <a:p>
            <a:r>
              <a:rPr kumimoji="1" lang="es-PE" altLang="ja-JP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95442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3886200"/>
          </a:xfrm>
        </p:spPr>
        <p:txBody>
          <a:bodyPr/>
          <a:lstStyle/>
          <a:p>
            <a:r>
              <a:rPr lang="en-US" sz="2400" dirty="0" smtClean="0"/>
              <a:t>When you open </a:t>
            </a:r>
            <a:r>
              <a:rPr lang="en-US" sz="2400" dirty="0" err="1" smtClean="0"/>
              <a:t>Rstudio</a:t>
            </a:r>
            <a:r>
              <a:rPr lang="en-US" sz="2400" dirty="0" smtClean="0"/>
              <a:t>, it looks like this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060848"/>
            <a:ext cx="8384795" cy="465313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776536" y="2348880"/>
            <a:ext cx="576064" cy="24695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noFill/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250101" y="2568983"/>
            <a:ext cx="493029" cy="51779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1640632" y="307594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Your scripts will be here!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531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Grant proposal">
  <a:themeElements>
    <a:clrScheme name="FRProposa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FRPropos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FRProposa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37856</TotalTime>
  <Words>1627</Words>
  <Application>Microsoft Macintosh PowerPoint</Application>
  <PresentationFormat>A4 Paper (210x297 mm)</PresentationFormat>
  <Paragraphs>423</Paragraphs>
  <Slides>83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1" baseType="lpstr">
      <vt:lpstr>Arial Black</vt:lpstr>
      <vt:lpstr>Bookman Old Style</vt:lpstr>
      <vt:lpstr>Cambria Math</vt:lpstr>
      <vt:lpstr>ＭＳ Ｐゴシック</vt:lpstr>
      <vt:lpstr>Times New Roman</vt:lpstr>
      <vt:lpstr>Wingdings</vt:lpstr>
      <vt:lpstr>Arial</vt:lpstr>
      <vt:lpstr>Grant proposal</vt:lpstr>
      <vt:lpstr>Basic R Programming</vt:lpstr>
      <vt:lpstr>This module</vt:lpstr>
      <vt:lpstr>Before we Begin</vt:lpstr>
      <vt:lpstr>Agenda</vt:lpstr>
      <vt:lpstr>PowerPoint Presentation</vt:lpstr>
      <vt:lpstr>IDE Environment</vt:lpstr>
      <vt:lpstr>IDE Environment</vt:lpstr>
      <vt:lpstr>IDE Environment</vt:lpstr>
      <vt:lpstr>IDE Environment</vt:lpstr>
      <vt:lpstr>IDE Environment</vt:lpstr>
      <vt:lpstr>IDE Environment</vt:lpstr>
      <vt:lpstr>IDE Environment</vt:lpstr>
      <vt:lpstr>IDE Environment</vt:lpstr>
      <vt:lpstr>PowerPoint Presentation</vt:lpstr>
      <vt:lpstr>Setting your work Directory</vt:lpstr>
      <vt:lpstr>Setting your work Directory</vt:lpstr>
      <vt:lpstr>Setting your work Directory</vt:lpstr>
      <vt:lpstr>Setting your work Directory</vt:lpstr>
      <vt:lpstr>Setting your work Directory</vt:lpstr>
      <vt:lpstr>PowerPoint Presentation</vt:lpstr>
      <vt:lpstr>Your first program</vt:lpstr>
      <vt:lpstr>Your first program</vt:lpstr>
      <vt:lpstr>Your first program</vt:lpstr>
      <vt:lpstr>Your first program</vt:lpstr>
      <vt:lpstr>PowerPoint Presentation</vt:lpstr>
      <vt:lpstr>Variables and Types</vt:lpstr>
      <vt:lpstr>Variables and Types</vt:lpstr>
      <vt:lpstr>Variables and Types</vt:lpstr>
      <vt:lpstr>Variables and Types</vt:lpstr>
      <vt:lpstr>Variables and Types</vt:lpstr>
      <vt:lpstr>Variables and Types</vt:lpstr>
      <vt:lpstr>Variables and Types</vt:lpstr>
      <vt:lpstr>Variables and Types</vt:lpstr>
      <vt:lpstr>Variables and Types</vt:lpstr>
      <vt:lpstr>Variables and Types</vt:lpstr>
      <vt:lpstr>Variables and Types</vt:lpstr>
      <vt:lpstr>Variables and Types</vt:lpstr>
      <vt:lpstr>Variables and Types</vt:lpstr>
      <vt:lpstr>PowerPoint Presentation</vt:lpstr>
      <vt:lpstr>Data Structures</vt:lpstr>
      <vt:lpstr>Data Structures</vt:lpstr>
      <vt:lpstr>Data Structures</vt:lpstr>
      <vt:lpstr>Data Structures-Vectors</vt:lpstr>
      <vt:lpstr>Data Structures-Vectors</vt:lpstr>
      <vt:lpstr>Data Structures</vt:lpstr>
      <vt:lpstr>Data Structures-Matrix</vt:lpstr>
      <vt:lpstr>Data Structures-Matrix</vt:lpstr>
      <vt:lpstr>Data Structures</vt:lpstr>
      <vt:lpstr>Data Structures-List</vt:lpstr>
      <vt:lpstr>Data Structures-List</vt:lpstr>
      <vt:lpstr>Data Structures</vt:lpstr>
      <vt:lpstr>Data Structures-Data Frame</vt:lpstr>
      <vt:lpstr>Data Structures-Data Frame</vt:lpstr>
      <vt:lpstr>Data Structures-Data Frame</vt:lpstr>
      <vt:lpstr>Data Structures-Data Frame</vt:lpstr>
      <vt:lpstr>PowerPoint Presentation</vt:lpstr>
      <vt:lpstr>Conditionals</vt:lpstr>
      <vt:lpstr>Conditionals</vt:lpstr>
      <vt:lpstr>Conditionals</vt:lpstr>
      <vt:lpstr>Conditionals</vt:lpstr>
      <vt:lpstr>PowerPoint Presentation</vt:lpstr>
      <vt:lpstr>Loops</vt:lpstr>
      <vt:lpstr>Loops</vt:lpstr>
      <vt:lpstr>Loops</vt:lpstr>
      <vt:lpstr>Loops</vt:lpstr>
      <vt:lpstr>Loops</vt:lpstr>
      <vt:lpstr>PowerPoint Presentation</vt:lpstr>
      <vt:lpstr>Functions</vt:lpstr>
      <vt:lpstr>Functions</vt:lpstr>
      <vt:lpstr>Functions</vt:lpstr>
      <vt:lpstr>Functions</vt:lpstr>
      <vt:lpstr>PowerPoint Presentation</vt:lpstr>
      <vt:lpstr>Importing modules</vt:lpstr>
      <vt:lpstr>Importing modules</vt:lpstr>
      <vt:lpstr>PowerPoint Presentation</vt:lpstr>
      <vt:lpstr>Basic Plotting</vt:lpstr>
      <vt:lpstr>Basic Plotting</vt:lpstr>
      <vt:lpstr>Basic Plotting</vt:lpstr>
      <vt:lpstr>Basic Plotting</vt:lpstr>
      <vt:lpstr>Basic Plotting</vt:lpstr>
      <vt:lpstr>Basic Plotting</vt:lpstr>
      <vt:lpstr>Basic Plotting</vt:lpstr>
      <vt:lpstr>Basic R Programming</vt:lpstr>
    </vt:vector>
  </TitlesOfParts>
  <Company>UNITCOM PC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Topic Presentation</dc:title>
  <dc:creator>Henry</dc:creator>
  <cp:lastModifiedBy>Marco Mollinetti</cp:lastModifiedBy>
  <cp:revision>1405</cp:revision>
  <cp:lastPrinted>2018-01-26T03:05:52Z</cp:lastPrinted>
  <dcterms:created xsi:type="dcterms:W3CDTF">2012-06-03T07:03:05Z</dcterms:created>
  <dcterms:modified xsi:type="dcterms:W3CDTF">2019-10-25T21:59:09Z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TC060891601041</vt:lpwstr>
  </property>
</Properties>
</file>