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4"/>
  </p:notesMasterIdLst>
  <p:handoutMasterIdLst>
    <p:handoutMasterId r:id="rId85"/>
  </p:handoutMasterIdLst>
  <p:sldIdLst>
    <p:sldId id="264" r:id="rId2"/>
    <p:sldId id="593" r:id="rId3"/>
    <p:sldId id="594" r:id="rId4"/>
    <p:sldId id="657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58" r:id="rId14"/>
    <p:sldId id="606" r:id="rId15"/>
    <p:sldId id="607" r:id="rId16"/>
    <p:sldId id="608" r:id="rId17"/>
    <p:sldId id="609" r:id="rId18"/>
    <p:sldId id="611" r:id="rId19"/>
    <p:sldId id="659" r:id="rId20"/>
    <p:sldId id="630" r:id="rId21"/>
    <p:sldId id="631" r:id="rId22"/>
    <p:sldId id="632" r:id="rId23"/>
    <p:sldId id="633" r:id="rId24"/>
    <p:sldId id="660" r:id="rId25"/>
    <p:sldId id="634" r:id="rId26"/>
    <p:sldId id="635" r:id="rId27"/>
    <p:sldId id="636" r:id="rId28"/>
    <p:sldId id="637" r:id="rId29"/>
    <p:sldId id="638" r:id="rId30"/>
    <p:sldId id="646" r:id="rId31"/>
    <p:sldId id="640" r:id="rId32"/>
    <p:sldId id="647" r:id="rId33"/>
    <p:sldId id="648" r:id="rId34"/>
    <p:sldId id="649" r:id="rId35"/>
    <p:sldId id="650" r:id="rId36"/>
    <p:sldId id="651" r:id="rId37"/>
    <p:sldId id="639" r:id="rId38"/>
    <p:sldId id="661" r:id="rId39"/>
    <p:sldId id="666" r:id="rId40"/>
    <p:sldId id="667" r:id="rId41"/>
    <p:sldId id="668" r:id="rId42"/>
    <p:sldId id="673" r:id="rId43"/>
    <p:sldId id="674" r:id="rId44"/>
    <p:sldId id="669" r:id="rId45"/>
    <p:sldId id="675" r:id="rId46"/>
    <p:sldId id="676" r:id="rId47"/>
    <p:sldId id="670" r:id="rId48"/>
    <p:sldId id="677" r:id="rId49"/>
    <p:sldId id="678" r:id="rId50"/>
    <p:sldId id="671" r:id="rId51"/>
    <p:sldId id="679" r:id="rId52"/>
    <p:sldId id="680" r:id="rId53"/>
    <p:sldId id="681" r:id="rId54"/>
    <p:sldId id="705" r:id="rId55"/>
    <p:sldId id="662" r:id="rId56"/>
    <p:sldId id="682" r:id="rId57"/>
    <p:sldId id="683" r:id="rId58"/>
    <p:sldId id="684" r:id="rId59"/>
    <p:sldId id="688" r:id="rId60"/>
    <p:sldId id="663" r:id="rId61"/>
    <p:sldId id="685" r:id="rId62"/>
    <p:sldId id="686" r:id="rId63"/>
    <p:sldId id="687" r:id="rId64"/>
    <p:sldId id="689" r:id="rId65"/>
    <p:sldId id="690" r:id="rId66"/>
    <p:sldId id="664" r:id="rId67"/>
    <p:sldId id="693" r:id="rId68"/>
    <p:sldId id="694" r:id="rId69"/>
    <p:sldId id="699" r:id="rId70"/>
    <p:sldId id="695" r:id="rId71"/>
    <p:sldId id="665" r:id="rId72"/>
    <p:sldId id="691" r:id="rId73"/>
    <p:sldId id="692" r:id="rId74"/>
    <p:sldId id="706" r:id="rId75"/>
    <p:sldId id="696" r:id="rId76"/>
    <p:sldId id="697" r:id="rId77"/>
    <p:sldId id="698" r:id="rId78"/>
    <p:sldId id="700" r:id="rId79"/>
    <p:sldId id="701" r:id="rId80"/>
    <p:sldId id="703" r:id="rId81"/>
    <p:sldId id="704" r:id="rId82"/>
    <p:sldId id="603" r:id="rId83"/>
  </p:sldIdLst>
  <p:sldSz cx="9906000" cy="6858000" type="A4"/>
  <p:notesSz cx="6858000" cy="9144000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33"/>
    <a:srgbClr val="6600FF"/>
    <a:srgbClr val="009999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2" autoAdjust="0"/>
    <p:restoredTop sz="93913" autoAdjust="0"/>
  </p:normalViewPr>
  <p:slideViewPr>
    <p:cSldViewPr>
      <p:cViewPr>
        <p:scale>
          <a:sx n="123" d="100"/>
          <a:sy n="123" d="100"/>
        </p:scale>
        <p:origin x="712" y="-1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tags" Target="tags/tag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C375EA03-F25F-4515-9E54-076615FBD7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10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2E13D21-0B26-4117-89F3-87EE82AAEDB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325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974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857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82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3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BC9126-F621-43E2-AC7F-88C003D0A4C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82E7AE-54EB-49A1-91A2-E45DF5DF763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42788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5F675-FC14-4D98-BF94-8065F34B54B7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41140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6D8859E4-E61C-4041-80A4-E1CEEEB6719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8979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ー 3"/>
          <p:cNvSpPr>
            <a:spLocks noGrp="1"/>
          </p:cNvSpPr>
          <p:nvPr>
            <p:ph type="clipArt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D791763-F213-4A32-BD4D-838AE91E10C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85169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タイトル、クリップ アート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クリップアート プレースホルダー 2"/>
          <p:cNvSpPr>
            <a:spLocks noGrp="1"/>
          </p:cNvSpPr>
          <p:nvPr>
            <p:ph type="clipArt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BFF80EC-30E9-402D-B014-22A770A5625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982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751C28-B69E-4BCD-A4BF-5C64C60C151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7241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B90E2-436B-4454-904C-1DCF5BB0A08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53015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A9141-47AD-43D2-A7CB-D8943036BF4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14148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A31B8-FAAF-4805-A9A9-0136E2068C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58746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600CE-ED83-4250-B62D-90CD39BF725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19950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6AA45-55C4-4432-B88B-3780D57C195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5152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F39018-B526-4E6C-ADCB-9900AF1BD41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4093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369FA0-A12E-4157-8BBC-B38CD52B4D02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081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0B84246-C38E-4F52-9A2C-C0437EB3245E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tif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Basic R Programming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06770" y="5319514"/>
            <a:ext cx="1136359" cy="3555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 bwMode="auto">
          <a:xfrm flipV="1">
            <a:off x="1576713" y="5022596"/>
            <a:ext cx="310433" cy="3489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912896" y="43874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Console and terminal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17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427366" cy="4626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5385048" y="3933056"/>
            <a:ext cx="504056" cy="2630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41136" y="4136431"/>
            <a:ext cx="374000" cy="3907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266741" y="4527201"/>
            <a:ext cx="14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Your plots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11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8" y="2060848"/>
            <a:ext cx="8390478" cy="4626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5800968" y="3914975"/>
            <a:ext cx="504056" cy="2630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25008" y="4118350"/>
            <a:ext cx="806048" cy="4864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352600" y="4490932"/>
            <a:ext cx="401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installed packages, checkboxes show whether they are active or not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67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03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2048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996952"/>
            <a:ext cx="5343376" cy="36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53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996952"/>
            <a:ext cx="5379897" cy="36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880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996952"/>
            <a:ext cx="5379897" cy="3680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2971066"/>
            <a:ext cx="5544616" cy="38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738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work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need to set the path to our datasets</a:t>
            </a:r>
          </a:p>
          <a:p>
            <a:r>
              <a:rPr lang="en-US" sz="2400" dirty="0" smtClean="0"/>
              <a:t>Let’s say I want to access my folder called R-repo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996952"/>
            <a:ext cx="5379897" cy="3680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2983791"/>
            <a:ext cx="5379897" cy="37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47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17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with basic R programming</a:t>
            </a:r>
          </a:p>
          <a:p>
            <a:r>
              <a:rPr lang="en-US" dirty="0" smtClean="0"/>
              <a:t>Not too hard </a:t>
            </a:r>
            <a:r>
              <a:rPr lang="en-US" dirty="0" smtClean="0">
                <a:solidFill>
                  <a:schemeClr val="bg2"/>
                </a:solidFill>
              </a:rPr>
              <a:t>compared to others</a:t>
            </a:r>
          </a:p>
          <a:p>
            <a:r>
              <a:rPr lang="en-US" dirty="0" smtClean="0"/>
              <a:t>No need to be too detailed</a:t>
            </a:r>
          </a:p>
          <a:p>
            <a:r>
              <a:rPr lang="en-US" dirty="0" smtClean="0"/>
              <a:t>Any doubts? Consult </a:t>
            </a:r>
            <a:r>
              <a:rPr lang="en-US" dirty="0" err="1" smtClean="0">
                <a:solidFill>
                  <a:schemeClr val="bg2"/>
                </a:solidFill>
              </a:rPr>
              <a:t>cran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bg2"/>
                </a:solidFill>
              </a:rPr>
              <a:t>stackoverflow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forums </a:t>
            </a:r>
            <a:r>
              <a:rPr lang="en-US" dirty="0" smtClean="0">
                <a:solidFill>
                  <a:srgbClr val="FF0000"/>
                </a:solidFill>
              </a:rPr>
              <a:t>(even I do)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847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00" y="1556792"/>
            <a:ext cx="8915400" cy="3886200"/>
          </a:xfrm>
        </p:spPr>
        <p:txBody>
          <a:bodyPr/>
          <a:lstStyle/>
          <a:p>
            <a:r>
              <a:rPr lang="en-US" sz="2800" dirty="0" smtClean="0"/>
              <a:t>Create a new script: File&gt; new File&gt; R script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9045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00" y="1556792"/>
            <a:ext cx="8915400" cy="3886200"/>
          </a:xfrm>
        </p:spPr>
        <p:txBody>
          <a:bodyPr/>
          <a:lstStyle/>
          <a:p>
            <a:r>
              <a:rPr lang="en-US" sz="2800" dirty="0" smtClean="0"/>
              <a:t>Type: </a:t>
            </a:r>
            <a:r>
              <a:rPr lang="en-US" sz="2800" dirty="0" smtClean="0">
                <a:solidFill>
                  <a:srgbClr val="FF0000"/>
                </a:solidFill>
              </a:rPr>
              <a:t>print(“Hello World!”)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204864"/>
            <a:ext cx="7838444" cy="43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634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204864"/>
            <a:ext cx="7838444" cy="4337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00" y="1556792"/>
            <a:ext cx="8915400" cy="3886200"/>
          </a:xfrm>
        </p:spPr>
        <p:txBody>
          <a:bodyPr/>
          <a:lstStyle/>
          <a:p>
            <a:r>
              <a:rPr lang="en-US" sz="2800" dirty="0" smtClean="0"/>
              <a:t>Click on </a:t>
            </a:r>
            <a:r>
              <a:rPr lang="en-US" sz="2800" dirty="0" smtClean="0">
                <a:solidFill>
                  <a:srgbClr val="FF0000"/>
                </a:solidFill>
              </a:rPr>
              <a:t>Run </a:t>
            </a:r>
            <a:r>
              <a:rPr lang="en-US" sz="2800" dirty="0" smtClean="0"/>
              <a:t>or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type </a:t>
            </a:r>
            <a:r>
              <a:rPr lang="en-US" sz="2800" dirty="0" smtClean="0">
                <a:solidFill>
                  <a:schemeClr val="bg2"/>
                </a:solidFill>
              </a:rPr>
              <a:t>ctrl/</a:t>
            </a:r>
            <a:r>
              <a:rPr lang="en-US" sz="2800" dirty="0" err="1" smtClean="0">
                <a:solidFill>
                  <a:schemeClr val="bg2"/>
                </a:solidFill>
              </a:rPr>
              <a:t>command+R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728864" y="2636912"/>
            <a:ext cx="432049" cy="2160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132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00" y="1556792"/>
            <a:ext cx="8915400" cy="3886200"/>
          </a:xfrm>
        </p:spPr>
        <p:txBody>
          <a:bodyPr/>
          <a:lstStyle/>
          <a:p>
            <a:r>
              <a:rPr lang="en-US" sz="2800" dirty="0" smtClean="0"/>
              <a:t>Congratulations! You wrote your first R program!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04863"/>
            <a:ext cx="8064896" cy="44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872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09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1763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>
            <a:off x="3728864" y="4725144"/>
            <a:ext cx="2880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3872880" y="4725144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368824" y="51571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variable named 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75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>
            <a:off x="4304928" y="4725144"/>
            <a:ext cx="2880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4448944" y="4725144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512840" y="51571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Assigns to itself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88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>
            <a:off x="4953000" y="4725144"/>
            <a:ext cx="2880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5097016" y="4725144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304928" y="51571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value of 42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46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Remember your math classes when you had to solve for </a:t>
            </a:r>
            <a:r>
              <a:rPr lang="en-US" dirty="0" smtClean="0">
                <a:solidFill>
                  <a:schemeClr val="bg2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/>
                </a:solidFill>
              </a:rPr>
              <a:t>y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Variables hold some kind of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=42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4077072"/>
                <a:ext cx="216024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>
            <a:off x="4448944" y="4725144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008784" y="5157192"/>
            <a:ext cx="31683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 programming an </a:t>
            </a:r>
            <a:r>
              <a:rPr lang="en-US" dirty="0" smtClean="0">
                <a:solidFill>
                  <a:srgbClr val="FF0000"/>
                </a:solidFill>
              </a:rPr>
              <a:t>= sign </a:t>
            </a:r>
            <a:r>
              <a:rPr lang="en-US" smtClean="0">
                <a:solidFill>
                  <a:srgbClr val="FF0000"/>
                </a:solidFill>
              </a:rPr>
              <a:t>will ALWAYS signify 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88904" y="4149081"/>
            <a:ext cx="720080" cy="5760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629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78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88840"/>
            <a:ext cx="8915400" cy="3886200"/>
          </a:xfrm>
        </p:spPr>
        <p:txBody>
          <a:bodyPr/>
          <a:lstStyle/>
          <a:p>
            <a:r>
              <a:rPr lang="en-US" dirty="0" smtClean="0"/>
              <a:t>In R, you can assign a variable in both ways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The operator &lt;- can be used anywhere, </a:t>
            </a:r>
            <a:r>
              <a:rPr lang="en-US" sz="2800" dirty="0" smtClean="0">
                <a:solidFill>
                  <a:srgbClr val="FF0000"/>
                </a:solidFill>
              </a:rPr>
              <a:t>while </a:t>
            </a:r>
            <a:r>
              <a:rPr lang="en-US" sz="2800" dirty="0">
                <a:solidFill>
                  <a:srgbClr val="FF0000"/>
                </a:solidFill>
              </a:rPr>
              <a:t>the operator = is only allowed at the top level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68"/>
          <a:stretch/>
        </p:blipFill>
        <p:spPr>
          <a:xfrm>
            <a:off x="3728864" y="3068960"/>
            <a:ext cx="144016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9071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58385835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429000"/>
            <a:ext cx="2952328" cy="941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2636912"/>
            <a:ext cx="396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800" kern="0" dirty="0" smtClean="0">
                <a:solidFill>
                  <a:srgbClr val="FF0000"/>
                </a:solidFill>
                <a:latin typeface="Arial"/>
              </a:rPr>
              <a:t>Stores words</a:t>
            </a:r>
            <a:endParaRPr kumimoji="1" lang="en-US" sz="2800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93576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356992"/>
            <a:ext cx="2560370" cy="9005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0" y="2636912"/>
            <a:ext cx="396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800" kern="0" dirty="0" smtClean="0">
                <a:solidFill>
                  <a:srgbClr val="FF0000"/>
                </a:solidFill>
                <a:latin typeface="Arial"/>
              </a:rPr>
              <a:t>Stores decimals</a:t>
            </a:r>
            <a:endParaRPr kumimoji="1" lang="en-US" sz="2800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34093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320573"/>
            <a:ext cx="2592288" cy="104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2636912"/>
            <a:ext cx="396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800" kern="0" dirty="0" smtClean="0">
                <a:solidFill>
                  <a:srgbClr val="FF0000"/>
                </a:solidFill>
                <a:latin typeface="Arial"/>
              </a:rPr>
              <a:t>Stores integers</a:t>
            </a:r>
            <a:endParaRPr kumimoji="1" lang="en-US" sz="2800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84109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Logical</a:t>
            </a:r>
          </a:p>
          <a:p>
            <a:pPr lvl="1"/>
            <a:r>
              <a:rPr lang="en-US" dirty="0" smtClean="0"/>
              <a:t>Complex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19" y="3601736"/>
            <a:ext cx="2194757" cy="741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1" y="263691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400" kern="0" dirty="0" smtClean="0">
                <a:solidFill>
                  <a:srgbClr val="FF0000"/>
                </a:solidFill>
                <a:latin typeface="Arial"/>
              </a:rPr>
              <a:t>Stores either TRUE or FALSE</a:t>
            </a:r>
            <a:endParaRPr kumimoji="1" lang="en-US" sz="2400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74826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00808"/>
            <a:ext cx="8915400" cy="4174232"/>
          </a:xfrm>
        </p:spPr>
        <p:txBody>
          <a:bodyPr/>
          <a:lstStyle/>
          <a:p>
            <a:r>
              <a:rPr lang="en-US" dirty="0" smtClean="0"/>
              <a:t>The most basic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Complex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3467908"/>
            <a:ext cx="2448272" cy="905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0" y="2636912"/>
            <a:ext cx="396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</a:pPr>
            <a:r>
              <a:rPr kumimoji="1" lang="en-US" sz="2400" kern="0" dirty="0" smtClean="0">
                <a:solidFill>
                  <a:srgbClr val="FF0000"/>
                </a:solidFill>
                <a:latin typeface="Arial"/>
              </a:rPr>
              <a:t>Stores complex</a:t>
            </a:r>
            <a:r>
              <a:rPr kumimoji="1" lang="en-US" sz="24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kumimoji="1" lang="en-US" sz="2400" kern="0" dirty="0" smtClean="0">
                <a:solidFill>
                  <a:srgbClr val="FF0000"/>
                </a:solidFill>
                <a:latin typeface="Arial"/>
              </a:rPr>
              <a:t>numbers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097016" y="2636912"/>
            <a:ext cx="3528392" cy="194421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3686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Variables </a:t>
            </a:r>
            <a:r>
              <a:rPr lang="en-US" sz="2400" dirty="0" smtClean="0">
                <a:solidFill>
                  <a:schemeClr val="accent1"/>
                </a:solidFill>
              </a:rPr>
              <a:t>can</a:t>
            </a:r>
            <a:r>
              <a:rPr lang="en-US" sz="2400" dirty="0" smtClean="0"/>
              <a:t> have letters, numbers, . and _</a:t>
            </a:r>
          </a:p>
          <a:p>
            <a:r>
              <a:rPr lang="en-US" sz="2400" dirty="0" smtClean="0"/>
              <a:t>Variables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have any special characters nor start by a number, and no space.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928392"/>
            <a:ext cx="5307980" cy="38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03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Data </a:t>
            </a:r>
            <a:r>
              <a:rPr lang="en-US" sz="2800" dirty="0" smtClean="0">
                <a:solidFill>
                  <a:srgbClr val="FF0000"/>
                </a:solidFill>
              </a:rPr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45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store multiple data together</a:t>
            </a:r>
          </a:p>
          <a:p>
            <a:r>
              <a:rPr lang="en-US" dirty="0" smtClean="0"/>
              <a:t>Saving a single entry for each variable would be too hard to manipulate</a:t>
            </a:r>
          </a:p>
          <a:p>
            <a:r>
              <a:rPr lang="en-US" dirty="0" smtClean="0"/>
              <a:t>Data structures: aggregation of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73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729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</a:p>
          <a:p>
            <a:pPr lvl="1"/>
            <a:r>
              <a:rPr lang="en-US" dirty="0" smtClean="0"/>
              <a:t>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1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70136447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Vectors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basic aggregation of data in R</a:t>
            </a:r>
          </a:p>
          <a:p>
            <a:r>
              <a:rPr lang="en-US" dirty="0" smtClean="0"/>
              <a:t>Can only be of a </a:t>
            </a:r>
            <a:r>
              <a:rPr lang="en-US" dirty="0" smtClean="0">
                <a:solidFill>
                  <a:schemeClr val="accent1"/>
                </a:solidFill>
              </a:rPr>
              <a:t>single data type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1-dimensional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924300"/>
            <a:ext cx="7327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15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Vectors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obtain single entries of a vector?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 the [] operator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958564"/>
            <a:ext cx="2575128" cy="190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08"/>
          <a:stretch/>
        </p:blipFill>
        <p:spPr>
          <a:xfrm>
            <a:off x="1289050" y="3356992"/>
            <a:ext cx="7327900" cy="354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8704" y="3958564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First</a:t>
            </a:r>
          </a:p>
          <a:p>
            <a:pPr marL="285750" indent="-285750">
              <a:buFont typeface="Wingdings" charset="2"/>
              <a:buChar char="§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Last</a:t>
            </a:r>
          </a:p>
          <a:p>
            <a:pPr marL="285750" indent="-285750">
              <a:buFont typeface="Wingdings" charset="2"/>
              <a:buChar char="§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Everything but the first</a:t>
            </a:r>
          </a:p>
        </p:txBody>
      </p:sp>
    </p:spTree>
    <p:extLst>
      <p:ext uri="{BB962C8B-B14F-4D97-AF65-F5344CB8AC3E}">
        <p14:creationId xmlns:p14="http://schemas.microsoft.com/office/powerpoint/2010/main" val="111725340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Matrix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60437107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Matrix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with dimensions</a:t>
            </a:r>
          </a:p>
          <a:p>
            <a:r>
              <a:rPr lang="en-US" dirty="0" smtClean="0"/>
              <a:t>Like vectors, can only be of a </a:t>
            </a:r>
            <a:r>
              <a:rPr lang="en-US" dirty="0" smtClean="0">
                <a:solidFill>
                  <a:schemeClr val="accent1"/>
                </a:solidFill>
              </a:rPr>
              <a:t>single data type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543300"/>
            <a:ext cx="6235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110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Matrix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obtain entries of a matrix?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Like vectors, use the [] operator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0" b="52247"/>
          <a:stretch/>
        </p:blipFill>
        <p:spPr>
          <a:xfrm>
            <a:off x="1424608" y="3428999"/>
            <a:ext cx="6336704" cy="292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005064"/>
            <a:ext cx="2592288" cy="25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8639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List</a:t>
            </a:r>
          </a:p>
          <a:p>
            <a:pPr lvl="1"/>
            <a:r>
              <a:rPr lang="en-US" dirty="0" smtClean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19609999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List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that can store </a:t>
            </a:r>
            <a:r>
              <a:rPr lang="en-US" dirty="0" smtClean="0">
                <a:solidFill>
                  <a:schemeClr val="accent1"/>
                </a:solidFill>
              </a:rPr>
              <a:t>any data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212976"/>
            <a:ext cx="642671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0390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List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obtain entries of a </a:t>
            </a:r>
            <a:r>
              <a:rPr lang="en-US" dirty="0" smtClean="0"/>
              <a:t>list?</a:t>
            </a:r>
          </a:p>
          <a:p>
            <a:r>
              <a:rPr lang="en-US" dirty="0" smtClean="0"/>
              <a:t>We now use the </a:t>
            </a:r>
            <a:r>
              <a:rPr lang="en-US" dirty="0" smtClean="0">
                <a:solidFill>
                  <a:schemeClr val="accent1"/>
                </a:solidFill>
              </a:rPr>
              <a:t>[[]] operator (cannot use </a:t>
            </a:r>
            <a:r>
              <a:rPr lang="mr-IN" dirty="0" smtClean="0">
                <a:solidFill>
                  <a:schemeClr val="accent1"/>
                </a:solidFill>
              </a:rPr>
              <a:t>–</a:t>
            </a:r>
            <a:r>
              <a:rPr lang="en-US" dirty="0" smtClean="0">
                <a:solidFill>
                  <a:schemeClr val="accent1"/>
                </a:solidFill>
              </a:rPr>
              <a:t> notation)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4725144"/>
            <a:ext cx="5969000" cy="153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6"/>
          <a:stretch/>
        </p:blipFill>
        <p:spPr>
          <a:xfrm>
            <a:off x="1928664" y="3717032"/>
            <a:ext cx="642671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27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7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structures </a:t>
            </a:r>
            <a:r>
              <a:rPr lang="en-US" dirty="0" smtClean="0"/>
              <a:t>in R: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26324004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Data Frame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most important Data structure </a:t>
            </a:r>
            <a:r>
              <a:rPr lang="en-US" dirty="0" smtClean="0"/>
              <a:t>of 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structure for most tabular data and what we use for </a:t>
            </a:r>
            <a:r>
              <a:rPr lang="en-US" dirty="0" smtClean="0"/>
              <a:t>statistics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221088"/>
            <a:ext cx="737711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197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Data Frame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single entries </a:t>
            </a:r>
            <a:r>
              <a:rPr lang="en-US" dirty="0" smtClean="0">
                <a:solidFill>
                  <a:schemeClr val="accent1"/>
                </a:solidFill>
              </a:rPr>
              <a:t>are similar to matrices</a:t>
            </a:r>
          </a:p>
          <a:p>
            <a:r>
              <a:rPr lang="en-US" dirty="0" smtClean="0"/>
              <a:t>Access to columns can either be done by the </a:t>
            </a:r>
            <a:r>
              <a:rPr lang="en-US" dirty="0" smtClean="0">
                <a:solidFill>
                  <a:schemeClr val="accent1"/>
                </a:solidFill>
              </a:rPr>
              <a:t>[[]] operator or the $ operator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06"/>
          <a:stretch/>
        </p:blipFill>
        <p:spPr>
          <a:xfrm>
            <a:off x="1638300" y="3924300"/>
            <a:ext cx="6629400" cy="43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509476"/>
            <a:ext cx="3458716" cy="18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8564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Structures-</a:t>
            </a:r>
            <a:r>
              <a:rPr lang="en-US" dirty="0" smtClean="0">
                <a:solidFill>
                  <a:schemeClr val="accent1"/>
                </a:solidFill>
              </a:rPr>
              <a:t>Data Frame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frame structure has </a:t>
            </a:r>
            <a:r>
              <a:rPr lang="en-US" dirty="0" smtClean="0">
                <a:solidFill>
                  <a:schemeClr val="accent1"/>
                </a:solidFill>
              </a:rPr>
              <a:t>many methods </a:t>
            </a:r>
            <a:r>
              <a:rPr lang="en-US" dirty="0" smtClean="0"/>
              <a:t>that are useful</a:t>
            </a:r>
          </a:p>
          <a:p>
            <a:r>
              <a:rPr lang="en-US" dirty="0" smtClean="0"/>
              <a:t>We will use some along the tutorials</a:t>
            </a:r>
          </a:p>
          <a:p>
            <a:r>
              <a:rPr lang="en-US" dirty="0" smtClean="0"/>
              <a:t>For a complete list, </a:t>
            </a:r>
            <a:r>
              <a:rPr lang="en-US" dirty="0" smtClean="0">
                <a:solidFill>
                  <a:schemeClr val="accent1"/>
                </a:solidFill>
              </a:rPr>
              <a:t>check the API at </a:t>
            </a:r>
            <a:r>
              <a:rPr lang="en-US" dirty="0" err="1" smtClean="0">
                <a:solidFill>
                  <a:schemeClr val="accent1"/>
                </a:solidFill>
              </a:rPr>
              <a:t>Cran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365104"/>
            <a:ext cx="7886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724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Structures-</a:t>
            </a:r>
            <a:r>
              <a:rPr lang="en-US" dirty="0">
                <a:solidFill>
                  <a:schemeClr val="accent1"/>
                </a:solidFill>
              </a:rPr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functions from </a:t>
            </a:r>
            <a:r>
              <a:rPr lang="en-US" dirty="0" smtClean="0">
                <a:solidFill>
                  <a:schemeClr val="accent1"/>
                </a:solidFill>
              </a:rPr>
              <a:t>Data Frames</a:t>
            </a:r>
            <a:r>
              <a:rPr lang="en-US" dirty="0" smtClean="0"/>
              <a:t> you </a:t>
            </a:r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remember are:</a:t>
            </a:r>
          </a:p>
          <a:p>
            <a:pPr lvl="1"/>
            <a:r>
              <a:rPr lang="en-US" dirty="0" smtClean="0"/>
              <a:t>Names()				</a:t>
            </a:r>
            <a:r>
              <a:rPr lang="en-US" sz="1600" dirty="0" smtClean="0">
                <a:solidFill>
                  <a:srgbClr val="FF0000"/>
                </a:solidFill>
              </a:rPr>
              <a:t>-names of the columns</a:t>
            </a:r>
          </a:p>
          <a:p>
            <a:pPr lvl="1"/>
            <a:r>
              <a:rPr lang="en-US" dirty="0" smtClean="0"/>
              <a:t>Summary()				</a:t>
            </a:r>
            <a:r>
              <a:rPr lang="en-US" sz="1600" dirty="0" smtClean="0">
                <a:solidFill>
                  <a:srgbClr val="FF0000"/>
                </a:solidFill>
              </a:rPr>
              <a:t>-summary of all columns</a:t>
            </a:r>
          </a:p>
          <a:p>
            <a:pPr lvl="1"/>
            <a:r>
              <a:rPr lang="en-US" dirty="0" err="1" smtClean="0"/>
              <a:t>Nrows</a:t>
            </a:r>
            <a:r>
              <a:rPr lang="en-US" dirty="0" smtClean="0"/>
              <a:t>()				</a:t>
            </a:r>
            <a:r>
              <a:rPr lang="en-US" sz="1800" dirty="0" smtClean="0">
                <a:solidFill>
                  <a:srgbClr val="FF0000"/>
                </a:solidFill>
              </a:rPr>
              <a:t>-number of rows</a:t>
            </a:r>
          </a:p>
          <a:p>
            <a:pPr lvl="1"/>
            <a:r>
              <a:rPr lang="en-US" dirty="0" err="1" smtClean="0"/>
              <a:t>Ncols</a:t>
            </a:r>
            <a:r>
              <a:rPr lang="en-US" dirty="0" smtClean="0"/>
              <a:t>()				</a:t>
            </a:r>
            <a:r>
              <a:rPr lang="en-US" sz="1800" dirty="0" smtClean="0">
                <a:solidFill>
                  <a:srgbClr val="FF0000"/>
                </a:solidFill>
              </a:rPr>
              <a:t>-number of columns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Attach()*				</a:t>
            </a:r>
            <a:r>
              <a:rPr lang="en-US" sz="1800" dirty="0" smtClean="0">
                <a:solidFill>
                  <a:srgbClr val="FF0000"/>
                </a:solidFill>
              </a:rPr>
              <a:t>-column names as variables</a:t>
            </a:r>
          </a:p>
        </p:txBody>
      </p:sp>
    </p:spTree>
    <p:extLst>
      <p:ext uri="{BB962C8B-B14F-4D97-AF65-F5344CB8AC3E}">
        <p14:creationId xmlns:p14="http://schemas.microsoft.com/office/powerpoint/2010/main" val="10270291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1434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decision making process, we can have multiple choices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something happens this happens, </a:t>
            </a:r>
            <a:r>
              <a:rPr lang="en-US" dirty="0" smtClean="0">
                <a:solidFill>
                  <a:schemeClr val="bg2"/>
                </a:solidFill>
              </a:rPr>
              <a:t>otherwise</a:t>
            </a:r>
            <a:r>
              <a:rPr lang="en-US" dirty="0" smtClean="0"/>
              <a:t> for any other case that happens</a:t>
            </a:r>
          </a:p>
          <a:p>
            <a:r>
              <a:rPr lang="en-US" dirty="0" smtClean="0"/>
              <a:t>Seldom used in R </a:t>
            </a:r>
            <a:r>
              <a:rPr lang="en-US" dirty="0" smtClean="0">
                <a:solidFill>
                  <a:srgbClr val="FF0000"/>
                </a:solidFill>
              </a:rPr>
              <a:t>(but we </a:t>
            </a:r>
            <a:r>
              <a:rPr lang="en-US" b="1" dirty="0" smtClean="0">
                <a:solidFill>
                  <a:srgbClr val="FF0000"/>
                </a:solidFill>
              </a:rPr>
              <a:t>need</a:t>
            </a:r>
            <a:r>
              <a:rPr lang="en-US" dirty="0" smtClean="0">
                <a:solidFill>
                  <a:srgbClr val="FF0000"/>
                </a:solidFill>
              </a:rPr>
              <a:t> to know)</a:t>
            </a:r>
          </a:p>
        </p:txBody>
      </p:sp>
    </p:spTree>
    <p:extLst>
      <p:ext uri="{BB962C8B-B14F-4D97-AF65-F5344CB8AC3E}">
        <p14:creationId xmlns:p14="http://schemas.microsoft.com/office/powerpoint/2010/main" val="6046900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words: </a:t>
            </a:r>
            <a:r>
              <a:rPr lang="en-US" dirty="0" smtClean="0">
                <a:solidFill>
                  <a:srgbClr val="FF0000"/>
                </a:solidFill>
              </a:rPr>
              <a:t>if, else, else 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8382" y="1967314"/>
            <a:ext cx="23762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Conditional operands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== != &lt; &gt; &lt;= &gt;= &amp;&amp; ||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3454400"/>
            <a:ext cx="2882900" cy="9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438376"/>
            <a:ext cx="28448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28" y="3438996"/>
            <a:ext cx="3838972" cy="2654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3850" y="30690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6896" y="30850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+ else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1232" y="30690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smtClean="0">
                <a:solidFill>
                  <a:srgbClr val="FF0000"/>
                </a:solidFill>
              </a:rPr>
              <a:t>+ else if + else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4029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5096741"/>
            <a:ext cx="1549400" cy="25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5083754"/>
            <a:ext cx="17526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31" y="5085184"/>
            <a:ext cx="17399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3371850"/>
            <a:ext cx="2336800" cy="110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12" y="3335482"/>
            <a:ext cx="2349500" cy="1244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06" y="3335482"/>
            <a:ext cx="2844800" cy="158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98382" y="1967314"/>
            <a:ext cx="23762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Conditional operands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== != &lt; &gt; &lt;= &gt;= &amp;&amp; ||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52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have if/else inside if/else (</a:t>
            </a:r>
            <a:r>
              <a:rPr lang="en-US" dirty="0" smtClean="0">
                <a:solidFill>
                  <a:srgbClr val="FF0000"/>
                </a:solidFill>
              </a:rPr>
              <a:t>nested ifs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0" y="2780928"/>
            <a:ext cx="3721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5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097016" y="2348880"/>
            <a:ext cx="72008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 flipH="1">
            <a:off x="4736976" y="2594731"/>
            <a:ext cx="465493" cy="4022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512840" y="291876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variables are stored in this tab!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09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822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run the same command multiple times, we use loops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Frequently used </a:t>
            </a:r>
            <a:r>
              <a:rPr lang="en-US" dirty="0" smtClean="0"/>
              <a:t>in R</a:t>
            </a:r>
          </a:p>
          <a:p>
            <a:r>
              <a:rPr lang="en-US" dirty="0" smtClean="0"/>
              <a:t>Runs whatever inside the block </a:t>
            </a:r>
            <a:r>
              <a:rPr lang="en-US" dirty="0" smtClean="0">
                <a:solidFill>
                  <a:schemeClr val="accent1"/>
                </a:solidFill>
              </a:rPr>
              <a:t>until</a:t>
            </a:r>
            <a:r>
              <a:rPr lang="en-US" dirty="0" smtClean="0"/>
              <a:t> the test statement 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953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word: </a:t>
            </a:r>
            <a:r>
              <a:rPr lang="en-US" dirty="0" smtClean="0">
                <a:solidFill>
                  <a:srgbClr val="FF0000"/>
                </a:solidFill>
              </a:rPr>
              <a:t>for, while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717032"/>
            <a:ext cx="3302000" cy="149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717032"/>
            <a:ext cx="3289300" cy="147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5088" y="3284984"/>
            <a:ext cx="3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</a:t>
            </a:r>
            <a:r>
              <a:rPr lang="en-US" dirty="0" smtClean="0"/>
              <a:t> to tell when it ends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3784" y="330741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need </a:t>
            </a:r>
            <a:r>
              <a:rPr lang="en-US" dirty="0" smtClean="0"/>
              <a:t>to tell </a:t>
            </a:r>
            <a:r>
              <a:rPr lang="en-US" dirty="0"/>
              <a:t>when it </a:t>
            </a:r>
            <a:r>
              <a:rPr lang="en-US" dirty="0" smtClean="0"/>
              <a:t>ends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8382" y="1967314"/>
            <a:ext cx="24750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chemeClr val="accent1"/>
                </a:solidFill>
              </a:rPr>
              <a:t>Conditional operands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== != &lt; &gt; &lt;= &gt;= &amp;&amp; ||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0662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33" y="1981200"/>
            <a:ext cx="8915400" cy="3886200"/>
          </a:xfrm>
        </p:spPr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3277755"/>
            <a:ext cx="2082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27" y="5187888"/>
            <a:ext cx="5334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308350"/>
            <a:ext cx="1320800" cy="123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308350"/>
            <a:ext cx="1409700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76" y="29426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7690" y="29390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299" y="29390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00" y="6312479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chemeClr val="bg2"/>
                </a:solidFill>
              </a:rPr>
              <a:t>example of an infinite loop</a:t>
            </a:r>
            <a:endParaRPr lang="en-US" sz="1200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0379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and next</a:t>
            </a:r>
          </a:p>
          <a:p>
            <a:pPr lvl="1"/>
            <a:r>
              <a:rPr lang="en-US" sz="2000" dirty="0" smtClean="0"/>
              <a:t>Break: terminates the loop</a:t>
            </a:r>
          </a:p>
          <a:p>
            <a:pPr lvl="1"/>
            <a:r>
              <a:rPr lang="en-US" sz="2000" dirty="0" smtClean="0"/>
              <a:t>Next: skip to the next iteration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4005064"/>
            <a:ext cx="1800200" cy="1746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4005064"/>
            <a:ext cx="1774304" cy="16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4765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if/else we can have </a:t>
            </a:r>
            <a:r>
              <a:rPr lang="en-US" dirty="0" smtClean="0">
                <a:solidFill>
                  <a:srgbClr val="FF0000"/>
                </a:solidFill>
              </a:rPr>
              <a:t>nested loops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93" y="3501008"/>
            <a:ext cx="2797859" cy="1960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573016"/>
            <a:ext cx="870520" cy="16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1083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Functions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1610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of code inside of a “wrapper”</a:t>
            </a:r>
          </a:p>
          <a:p>
            <a:r>
              <a:rPr lang="en-US" dirty="0" smtClean="0"/>
              <a:t>We do it so we don’t have to rewrite everything all over again</a:t>
            </a:r>
          </a:p>
          <a:p>
            <a:r>
              <a:rPr lang="en-US" dirty="0" smtClean="0"/>
              <a:t>3 components: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Processing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3480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just like in math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76" y="3068960"/>
            <a:ext cx="3240360" cy="3210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1815" y="2724863"/>
            <a:ext cx="370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Parameters x, y, z </a:t>
            </a:r>
            <a:r>
              <a:rPr lang="mr-IN" b="1" dirty="0" smtClean="0">
                <a:solidFill>
                  <a:srgbClr val="FF0000"/>
                </a:solidFill>
              </a:rPr>
              <a:t>…</a:t>
            </a:r>
            <a:r>
              <a:rPr lang="en-US" b="1" dirty="0" smtClean="0">
                <a:solidFill>
                  <a:srgbClr val="FF0000"/>
                </a:solidFill>
              </a:rPr>
              <a:t> (numbers, data frames, etc..)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2288" y="448974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Processing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8868" y="593146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 (can be nothing)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75195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924944"/>
            <a:ext cx="4292600" cy="977900"/>
          </a:xfrm>
        </p:spPr>
      </p:pic>
      <p:sp>
        <p:nvSpPr>
          <p:cNvPr id="7" name="TextBox 6"/>
          <p:cNvSpPr txBox="1"/>
          <p:nvPr/>
        </p:nvSpPr>
        <p:spPr>
          <a:xfrm>
            <a:off x="1424608" y="211341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func_name</a:t>
            </a:r>
            <a:r>
              <a:rPr lang="en-US" sz="1400" dirty="0" smtClean="0">
                <a:solidFill>
                  <a:srgbClr val="FF0000"/>
                </a:solidFill>
              </a:rPr>
              <a:t> follows the same naming rules for variables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096" y="212507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an put as many arguments as you need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4748" y="403726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This function outputs nothing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 bwMode="auto">
          <a:xfrm>
            <a:off x="2684748" y="2636638"/>
            <a:ext cx="180020" cy="288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5961112" y="2636638"/>
            <a:ext cx="360040" cy="288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r>
              <a:rPr lang="en-US" kern="0" dirty="0" smtClean="0"/>
              <a:t>For the function to output something, the </a:t>
            </a:r>
            <a:r>
              <a:rPr lang="en-US" kern="0" dirty="0" smtClean="0">
                <a:solidFill>
                  <a:srgbClr val="FF0000"/>
                </a:solidFill>
              </a:rPr>
              <a:t>return</a:t>
            </a:r>
            <a:r>
              <a:rPr lang="en-US" kern="0" dirty="0" smtClean="0"/>
              <a:t> statement must be included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74937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025008" y="3933055"/>
            <a:ext cx="576064" cy="2469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 flipH="1">
            <a:off x="4592963" y="4143843"/>
            <a:ext cx="516408" cy="3962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792760" y="448833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 browser, you can set your working directory here!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02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108904"/>
            <a:ext cx="24130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02" y="3573016"/>
            <a:ext cx="5270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1073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>
                <a:solidFill>
                  <a:srgbClr val="FF0000"/>
                </a:solidFill>
              </a:rPr>
              <a:t>Importing modules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4910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(or libraries) are packages with function that does not come included in R</a:t>
            </a:r>
          </a:p>
          <a:p>
            <a:r>
              <a:rPr lang="en-US" dirty="0" smtClean="0"/>
              <a:t>If you already have a library, you must call it with the </a:t>
            </a:r>
            <a:r>
              <a:rPr lang="en-US" dirty="0" smtClean="0">
                <a:solidFill>
                  <a:srgbClr val="FF0000"/>
                </a:solidFill>
              </a:rPr>
              <a:t>library()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To download any extra package you must use the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install.packages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 the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1912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0162"/>
            <a:ext cx="8648700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45224"/>
            <a:ext cx="3530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807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616152"/>
          </a:xfrm>
        </p:spPr>
        <p:txBody>
          <a:bodyPr/>
          <a:lstStyle/>
          <a:p>
            <a:r>
              <a:rPr lang="en-US" sz="2800" dirty="0" smtClean="0"/>
              <a:t>IDE environment</a:t>
            </a:r>
          </a:p>
          <a:p>
            <a:r>
              <a:rPr lang="en-US" sz="2800" dirty="0" smtClean="0"/>
              <a:t>Setting your work directory</a:t>
            </a:r>
          </a:p>
          <a:p>
            <a:r>
              <a:rPr lang="en-US" sz="2800" dirty="0" smtClean="0"/>
              <a:t>Your first program</a:t>
            </a:r>
          </a:p>
          <a:p>
            <a:r>
              <a:rPr lang="en-US" sz="2800" dirty="0" smtClean="0"/>
              <a:t>Variables and types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Conditionals</a:t>
            </a:r>
          </a:p>
          <a:p>
            <a:r>
              <a:rPr lang="en-US" sz="2800" dirty="0" smtClean="0"/>
              <a:t>Loops</a:t>
            </a:r>
          </a:p>
          <a:p>
            <a:r>
              <a:rPr lang="en-US" sz="2800" dirty="0"/>
              <a:t>Functions</a:t>
            </a:r>
            <a:endParaRPr lang="en-US" sz="2800" dirty="0" smtClean="0"/>
          </a:p>
          <a:p>
            <a:r>
              <a:rPr lang="en-US" sz="2800" dirty="0"/>
              <a:t>Importing modules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Basic plotting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04152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can be done by many sof</a:t>
            </a:r>
            <a:r>
              <a:rPr lang="en-US" dirty="0"/>
              <a:t>t</a:t>
            </a:r>
            <a:r>
              <a:rPr lang="en-US" dirty="0" smtClean="0"/>
              <a:t>ware nowadays</a:t>
            </a:r>
          </a:p>
          <a:p>
            <a:r>
              <a:rPr lang="en-US" dirty="0" smtClean="0"/>
              <a:t>We’ll only see the basic plot() function</a:t>
            </a:r>
          </a:p>
          <a:p>
            <a:r>
              <a:rPr lang="en-US" dirty="0" smtClean="0"/>
              <a:t>Many other libraries in R provide more specific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6354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we’ll load the Auto database</a:t>
            </a:r>
          </a:p>
          <a:p>
            <a:r>
              <a:rPr lang="en-US" dirty="0" smtClean="0"/>
              <a:t>Just right click on the RDA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573016"/>
            <a:ext cx="4178548" cy="29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21468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60848"/>
            <a:ext cx="6462321" cy="3886200"/>
          </a:xfrm>
        </p:spPr>
      </p:pic>
    </p:spTree>
    <p:extLst>
      <p:ext uri="{BB962C8B-B14F-4D97-AF65-F5344CB8AC3E}">
        <p14:creationId xmlns:p14="http://schemas.microsoft.com/office/powerpoint/2010/main" val="5320036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2475880"/>
            <a:ext cx="5703168" cy="4277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31060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Plot two numerical variables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348880"/>
            <a:ext cx="24257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8141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628800"/>
            <a:ext cx="8915400" cy="3886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Another two numerical variables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2" y="2360523"/>
            <a:ext cx="5999708" cy="4497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492896"/>
            <a:ext cx="2057400" cy="24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21" y="4005064"/>
            <a:ext cx="2565350" cy="646331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Cylinders should be a categorical variable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72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776536" y="2348880"/>
            <a:ext cx="576064" cy="2469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250101" y="2568983"/>
            <a:ext cx="493029" cy="5177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640632" y="30759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scripts will be here!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3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628800"/>
            <a:ext cx="8915400" cy="3886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categorical and numerical variable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62" y="2419833"/>
            <a:ext cx="5813276" cy="4294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492896"/>
            <a:ext cx="20574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30231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628800"/>
            <a:ext cx="8915400" cy="3886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Fashion statement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492896"/>
            <a:ext cx="2057400" cy="24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0" y="2305837"/>
            <a:ext cx="6027317" cy="4552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5" y="2476996"/>
            <a:ext cx="7594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5758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/>
              <a:t>Basic R Programming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5442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3886200"/>
          </a:xfrm>
        </p:spPr>
        <p:txBody>
          <a:bodyPr/>
          <a:lstStyle/>
          <a:p>
            <a:r>
              <a:rPr lang="en-US" sz="2400" dirty="0" smtClean="0"/>
              <a:t>When you open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it looks like this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384795" cy="46531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06770" y="5319514"/>
            <a:ext cx="1136359" cy="3555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 bwMode="auto">
          <a:xfrm flipV="1">
            <a:off x="1576713" y="5022596"/>
            <a:ext cx="310433" cy="3489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912896" y="43874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Console and terminal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07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Grant proposal">
  <a:themeElements>
    <a:clrScheme name="FRProposa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FR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FRProposa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37855</TotalTime>
  <Words>1600</Words>
  <Application>Microsoft Macintosh PowerPoint</Application>
  <PresentationFormat>A4 Paper (210x297 mm)</PresentationFormat>
  <Paragraphs>420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 Black</vt:lpstr>
      <vt:lpstr>Bookman Old Style</vt:lpstr>
      <vt:lpstr>Cambria Math</vt:lpstr>
      <vt:lpstr>ＭＳ Ｐゴシック</vt:lpstr>
      <vt:lpstr>Times New Roman</vt:lpstr>
      <vt:lpstr>Wingdings</vt:lpstr>
      <vt:lpstr>Arial</vt:lpstr>
      <vt:lpstr>Grant proposal</vt:lpstr>
      <vt:lpstr>Basic R Programming</vt:lpstr>
      <vt:lpstr>This module</vt:lpstr>
      <vt:lpstr>Agenda</vt:lpstr>
      <vt:lpstr>PowerPoint Presentation</vt:lpstr>
      <vt:lpstr>IDE Environment</vt:lpstr>
      <vt:lpstr>IDE Environment</vt:lpstr>
      <vt:lpstr>IDE Environment</vt:lpstr>
      <vt:lpstr>IDE Environment</vt:lpstr>
      <vt:lpstr>IDE Environment</vt:lpstr>
      <vt:lpstr>IDE Environment</vt:lpstr>
      <vt:lpstr>IDE Environment</vt:lpstr>
      <vt:lpstr>IDE Environment</vt:lpstr>
      <vt:lpstr>PowerPoint Presentation</vt:lpstr>
      <vt:lpstr>Setting your work Directory</vt:lpstr>
      <vt:lpstr>Setting your work Directory</vt:lpstr>
      <vt:lpstr>Setting your work Directory</vt:lpstr>
      <vt:lpstr>Setting your work Directory</vt:lpstr>
      <vt:lpstr>Setting your work Directory</vt:lpstr>
      <vt:lpstr>PowerPoint Presentation</vt:lpstr>
      <vt:lpstr>Your first program</vt:lpstr>
      <vt:lpstr>Your first program</vt:lpstr>
      <vt:lpstr>Your first program</vt:lpstr>
      <vt:lpstr>Your first program</vt:lpstr>
      <vt:lpstr>PowerPoint Presentation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Variables and Types</vt:lpstr>
      <vt:lpstr>PowerPoint Presentation</vt:lpstr>
      <vt:lpstr>Data Structures</vt:lpstr>
      <vt:lpstr>Data Structures</vt:lpstr>
      <vt:lpstr>Data Structures</vt:lpstr>
      <vt:lpstr>Data Structures-Vectors</vt:lpstr>
      <vt:lpstr>Data Structures-Vectors</vt:lpstr>
      <vt:lpstr>Data Structures</vt:lpstr>
      <vt:lpstr>Data Structures-Matrix</vt:lpstr>
      <vt:lpstr>Data Structures-Matrix</vt:lpstr>
      <vt:lpstr>Data Structures</vt:lpstr>
      <vt:lpstr>Data Structures-List</vt:lpstr>
      <vt:lpstr>Data Structures-List</vt:lpstr>
      <vt:lpstr>Data Structures</vt:lpstr>
      <vt:lpstr>Data Structures-Data Frame</vt:lpstr>
      <vt:lpstr>Data Structures-Data Frame</vt:lpstr>
      <vt:lpstr>Data Structures-Data Frame</vt:lpstr>
      <vt:lpstr>Data Structures-Data Frame</vt:lpstr>
      <vt:lpstr>PowerPoint Presentation</vt:lpstr>
      <vt:lpstr>Conditionals</vt:lpstr>
      <vt:lpstr>Conditionals</vt:lpstr>
      <vt:lpstr>Conditionals</vt:lpstr>
      <vt:lpstr>Conditionals</vt:lpstr>
      <vt:lpstr>PowerPoint Presentation</vt:lpstr>
      <vt:lpstr>Loops</vt:lpstr>
      <vt:lpstr>Loops</vt:lpstr>
      <vt:lpstr>Loops</vt:lpstr>
      <vt:lpstr>Loops</vt:lpstr>
      <vt:lpstr>Loops</vt:lpstr>
      <vt:lpstr>PowerPoint Presentation</vt:lpstr>
      <vt:lpstr>Functions</vt:lpstr>
      <vt:lpstr>Functions</vt:lpstr>
      <vt:lpstr>Functions</vt:lpstr>
      <vt:lpstr>Functions</vt:lpstr>
      <vt:lpstr>PowerPoint Presentation</vt:lpstr>
      <vt:lpstr>Importing modules</vt:lpstr>
      <vt:lpstr>Importing modules</vt:lpstr>
      <vt:lpstr>PowerPoint Presentation</vt:lpstr>
      <vt:lpstr>Basic Plotting</vt:lpstr>
      <vt:lpstr>Basic Plotting</vt:lpstr>
      <vt:lpstr>Basic Plotting</vt:lpstr>
      <vt:lpstr>Basic Plotting</vt:lpstr>
      <vt:lpstr>Basic Plotting</vt:lpstr>
      <vt:lpstr>Basic Plotting</vt:lpstr>
      <vt:lpstr>Basic Plotting</vt:lpstr>
      <vt:lpstr>Basic R Programming</vt:lpstr>
    </vt:vector>
  </TitlesOfParts>
  <Company>UNITCOM PC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 Presentation</dc:title>
  <dc:creator>Henry</dc:creator>
  <cp:lastModifiedBy>Marco Mollinetti</cp:lastModifiedBy>
  <cp:revision>1403</cp:revision>
  <cp:lastPrinted>2018-01-26T03:05:52Z</cp:lastPrinted>
  <dcterms:created xsi:type="dcterms:W3CDTF">2012-06-03T07:03:05Z</dcterms:created>
  <dcterms:modified xsi:type="dcterms:W3CDTF">2019-09-05T08:51:00Z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TC060891601041</vt:lpwstr>
  </property>
</Properties>
</file>