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5"/>
  </p:notesMasterIdLst>
  <p:handoutMasterIdLst>
    <p:handoutMasterId r:id="rId36"/>
  </p:handoutMasterIdLst>
  <p:sldIdLst>
    <p:sldId id="264" r:id="rId2"/>
    <p:sldId id="634" r:id="rId3"/>
    <p:sldId id="635" r:id="rId4"/>
    <p:sldId id="607" r:id="rId5"/>
    <p:sldId id="609" r:id="rId6"/>
    <p:sldId id="610" r:id="rId7"/>
    <p:sldId id="611" r:id="rId8"/>
    <p:sldId id="612" r:id="rId9"/>
    <p:sldId id="613" r:id="rId10"/>
    <p:sldId id="636" r:id="rId11"/>
    <p:sldId id="639" r:id="rId12"/>
    <p:sldId id="642" r:id="rId13"/>
    <p:sldId id="643" r:id="rId14"/>
    <p:sldId id="644" r:id="rId15"/>
    <p:sldId id="640" r:id="rId16"/>
    <p:sldId id="641" r:id="rId17"/>
    <p:sldId id="645" r:id="rId18"/>
    <p:sldId id="646" r:id="rId19"/>
    <p:sldId id="637" r:id="rId20"/>
    <p:sldId id="649" r:id="rId21"/>
    <p:sldId id="650" r:id="rId22"/>
    <p:sldId id="651" r:id="rId23"/>
    <p:sldId id="652" r:id="rId24"/>
    <p:sldId id="653" r:id="rId25"/>
    <p:sldId id="654" r:id="rId26"/>
    <p:sldId id="655" r:id="rId27"/>
    <p:sldId id="656" r:id="rId28"/>
    <p:sldId id="638" r:id="rId29"/>
    <p:sldId id="625" r:id="rId30"/>
    <p:sldId id="626" r:id="rId31"/>
    <p:sldId id="627" r:id="rId32"/>
    <p:sldId id="628" r:id="rId33"/>
    <p:sldId id="648" r:id="rId34"/>
  </p:sldIdLst>
  <p:sldSz cx="9906000" cy="6858000" type="A4"/>
  <p:notesSz cx="6858000" cy="9144000"/>
  <p:custDataLst>
    <p:tags r:id="rId3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6633"/>
    <a:srgbClr val="6600FF"/>
    <a:srgbClr val="009999"/>
    <a:srgbClr val="F8F8F8"/>
    <a:srgbClr val="FFFF99"/>
    <a:srgbClr val="B1A9CF"/>
    <a:srgbClr val="9885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46" autoAdjust="0"/>
    <p:restoredTop sz="93739" autoAdjust="0"/>
  </p:normalViewPr>
  <p:slideViewPr>
    <p:cSldViewPr>
      <p:cViewPr>
        <p:scale>
          <a:sx n="123" d="100"/>
          <a:sy n="123" d="100"/>
        </p:scale>
        <p:origin x="352" y="-85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11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gs" Target="tags/tag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</a:defRPr>
            </a:lvl1pPr>
          </a:lstStyle>
          <a:p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</a:defRPr>
            </a:lvl1pPr>
          </a:lstStyle>
          <a:p>
            <a:endParaRPr lang="en-US" altLang="ja-JP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</a:defRPr>
            </a:lvl1pPr>
          </a:lstStyle>
          <a:p>
            <a:endParaRPr lang="en-US" altLang="ja-JP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</a:defRPr>
            </a:lvl1pPr>
          </a:lstStyle>
          <a:p>
            <a:fld id="{C375EA03-F25F-4515-9E54-076615FBD7FE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731096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ja-JP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 altLang="ja-JP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ja-JP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E2E13D21-0B26-4117-89F3-87EE82AAEDBB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23250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8FB05A-BEFB-48FA-8140-0AB5CD9C2061}" type="slidenum">
              <a:rPr lang="ja-JP" altLang="en-US"/>
              <a:pPr/>
              <a:t>1</a:t>
            </a:fld>
            <a:endParaRPr lang="en-US" altLang="ja-JP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13D21-0B26-4117-89F3-87EE82AAEDBB}" type="slidenum">
              <a:rPr lang="ja-JP" altLang="en-US" smtClean="0"/>
              <a:pPr/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28497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13D21-0B26-4117-89F3-87EE82AAEDBB}" type="slidenum">
              <a:rPr lang="ja-JP" altLang="en-US" smtClean="0"/>
              <a:pPr/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76739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13D21-0B26-4117-89F3-87EE82AAEDBB}" type="slidenum">
              <a:rPr lang="ja-JP" altLang="en-US" smtClean="0"/>
              <a:pPr/>
              <a:t>10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05869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13D21-0B26-4117-89F3-87EE82AAEDBB}" type="slidenum">
              <a:rPr lang="ja-JP" altLang="en-US" smtClean="0"/>
              <a:pPr/>
              <a:t>19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68663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13D21-0B26-4117-89F3-87EE82AAEDBB}" type="slidenum">
              <a:rPr lang="ja-JP" altLang="en-US" smtClean="0"/>
              <a:pPr/>
              <a:t>25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1090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13D21-0B26-4117-89F3-87EE82AAEDBB}" type="slidenum">
              <a:rPr lang="ja-JP" altLang="en-US" smtClean="0"/>
              <a:pPr/>
              <a:t>27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64434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13D21-0B26-4117-89F3-87EE82AAEDBB}" type="slidenum">
              <a:rPr lang="ja-JP" altLang="en-US" smtClean="0"/>
              <a:pPr/>
              <a:t>28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09707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8FB05A-BEFB-48FA-8140-0AB5CD9C2061}" type="slidenum">
              <a:rPr lang="ja-JP" altLang="en-US"/>
              <a:pPr/>
              <a:t>33</a:t>
            </a:fld>
            <a:endParaRPr lang="en-US" altLang="ja-JP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1301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4" name="Group 2"/>
          <p:cNvGrpSpPr>
            <a:grpSpLocks/>
          </p:cNvGrpSpPr>
          <p:nvPr/>
        </p:nvGrpSpPr>
        <p:grpSpPr bwMode="auto">
          <a:xfrm>
            <a:off x="0" y="0"/>
            <a:ext cx="9906000" cy="6858000"/>
            <a:chOff x="0" y="0"/>
            <a:chExt cx="5760" cy="4320"/>
          </a:xfrm>
        </p:grpSpPr>
        <p:sp>
          <p:nvSpPr>
            <p:cNvPr id="4915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ja-JP" altLang="en-US" sz="2400">
                <a:latin typeface="Times New Roman" pitchFamily="18" charset="0"/>
              </a:endParaRPr>
            </a:p>
          </p:txBody>
        </p:sp>
        <p:sp>
          <p:nvSpPr>
            <p:cNvPr id="4915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ja-JP" altLang="en-US" sz="2400">
                <a:latin typeface="Times New Roman" pitchFamily="18" charset="0"/>
              </a:endParaRPr>
            </a:p>
          </p:txBody>
        </p:sp>
        <p:grpSp>
          <p:nvGrpSpPr>
            <p:cNvPr id="4915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4915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ja-JP" altLang="en-US" sz="2400">
                  <a:latin typeface="Times New Roman" pitchFamily="18" charset="0"/>
                </a:endParaRPr>
              </a:p>
            </p:txBody>
          </p:sp>
          <p:sp>
            <p:nvSpPr>
              <p:cNvPr id="4915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ja-JP" altLang="en-US" sz="2400">
                  <a:latin typeface="Times New Roman" pitchFamily="18" charset="0"/>
                </a:endParaRPr>
              </a:p>
            </p:txBody>
          </p:sp>
          <p:sp>
            <p:nvSpPr>
              <p:cNvPr id="4916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ja-JP" altLang="en-US" sz="2400">
                  <a:latin typeface="Times New Roman" pitchFamily="18" charset="0"/>
                </a:endParaRPr>
              </a:p>
            </p:txBody>
          </p:sp>
          <p:sp>
            <p:nvSpPr>
              <p:cNvPr id="4916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ja-JP" altLang="en-US" sz="2400">
                  <a:latin typeface="Times New Roman" pitchFamily="18" charset="0"/>
                </a:endParaRPr>
              </a:p>
            </p:txBody>
          </p:sp>
          <p:sp>
            <p:nvSpPr>
              <p:cNvPr id="4916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ja-JP" altLang="en-US" sz="2400">
                  <a:latin typeface="Times New Roman" pitchFamily="18" charset="0"/>
                </a:endParaRPr>
              </a:p>
            </p:txBody>
          </p:sp>
          <p:sp>
            <p:nvSpPr>
              <p:cNvPr id="4916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ja-JP" altLang="en-US" sz="2400">
                  <a:latin typeface="Times New Roman" pitchFamily="18" charset="0"/>
                </a:endParaRPr>
              </a:p>
            </p:txBody>
          </p:sp>
          <p:sp>
            <p:nvSpPr>
              <p:cNvPr id="4916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ja-JP" altLang="en-US" sz="2400">
                  <a:latin typeface="Times New Roman" pitchFamily="18" charset="0"/>
                </a:endParaRPr>
              </a:p>
            </p:txBody>
          </p:sp>
          <p:sp>
            <p:nvSpPr>
              <p:cNvPr id="4916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ja-JP" altLang="en-US" sz="2400">
                  <a:latin typeface="Times New Roman" pitchFamily="18" charset="0"/>
                </a:endParaRPr>
              </a:p>
            </p:txBody>
          </p:sp>
          <p:sp>
            <p:nvSpPr>
              <p:cNvPr id="4916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ja-JP" altLang="en-US" sz="2400">
                  <a:latin typeface="Times New Roman" pitchFamily="18" charset="0"/>
                </a:endParaRPr>
              </a:p>
            </p:txBody>
          </p:sp>
          <p:sp>
            <p:nvSpPr>
              <p:cNvPr id="4916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ja-JP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49168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95300" y="62484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9169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9170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7BC9126-F621-43E2-AC7F-88C003D0A4C4}" type="slidenum">
              <a:rPr lang="ja-JP" altLang="en-US"/>
              <a:pPr/>
              <a:t>‹#›</a:t>
            </a:fld>
            <a:endParaRPr lang="en-US" altLang="ja-JP"/>
          </a:p>
        </p:txBody>
      </p:sp>
      <p:sp>
        <p:nvSpPr>
          <p:cNvPr id="4917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219450" y="1828800"/>
            <a:ext cx="652145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ja-JP" altLang="en-US" noProof="0" smtClean="0"/>
              <a:t>マスター タイトルの書式設定</a:t>
            </a:r>
          </a:p>
        </p:txBody>
      </p:sp>
      <p:sp>
        <p:nvSpPr>
          <p:cNvPr id="4917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219450" y="4267200"/>
            <a:ext cx="652145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ja-JP" altLang="en-US" noProof="0" smtClean="0"/>
              <a:t>マスター サブタイトルの書式設定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582E7AE-54EB-49A1-91A2-E45DF5DF763C}" type="slidenum">
              <a:rPr lang="ja-JP" altLang="en-US"/>
              <a:pPr/>
              <a:t>‹#›</a:t>
            </a:fld>
            <a:endParaRPr lang="en-US" altLang="ja-JP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3427889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181850" y="457200"/>
            <a:ext cx="2228850" cy="54102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95300" y="457200"/>
            <a:ext cx="6534150" cy="5410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EB5F675-FC14-4D98-BF94-8065F34B54B7}" type="slidenum">
              <a:rPr lang="ja-JP" altLang="en-US"/>
              <a:pPr/>
              <a:t>‹#›</a:t>
            </a:fld>
            <a:endParaRPr lang="en-US" altLang="ja-JP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54114003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タイトル、テキスト、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457200"/>
            <a:ext cx="8915400" cy="13716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half" idx="1"/>
          </p:nvPr>
        </p:nvSpPr>
        <p:spPr>
          <a:xfrm>
            <a:off x="495300" y="1981200"/>
            <a:ext cx="4381500" cy="38862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29200" y="1981200"/>
            <a:ext cx="4381500" cy="38862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>
          <a:xfrm>
            <a:off x="3384550" y="6248400"/>
            <a:ext cx="31369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>
          <a:xfrm>
            <a:off x="7099300" y="62484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fld id="{6D8859E4-E61C-4041-80A4-E1CEEEB6719C}" type="slidenum">
              <a:rPr lang="ja-JP" altLang="en-US"/>
              <a:pPr/>
              <a:t>‹#›</a:t>
            </a:fld>
            <a:endParaRPr lang="en-US" altLang="ja-JP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2"/>
          </p:nvPr>
        </p:nvSpPr>
        <p:spPr>
          <a:xfrm>
            <a:off x="495300" y="6245225"/>
            <a:ext cx="23114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64897966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タイトル、テキスト、クリップ アー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457200"/>
            <a:ext cx="8915400" cy="13716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half" idx="1"/>
          </p:nvPr>
        </p:nvSpPr>
        <p:spPr>
          <a:xfrm>
            <a:off x="495300" y="1981200"/>
            <a:ext cx="4381500" cy="38862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クリップアート プレースホルダー 3"/>
          <p:cNvSpPr>
            <a:spLocks noGrp="1"/>
          </p:cNvSpPr>
          <p:nvPr>
            <p:ph type="clipArt" sz="half" idx="2"/>
          </p:nvPr>
        </p:nvSpPr>
        <p:spPr>
          <a:xfrm>
            <a:off x="5029200" y="1981200"/>
            <a:ext cx="4381500" cy="3886200"/>
          </a:xfrm>
        </p:spPr>
        <p:txBody>
          <a:bodyPr/>
          <a:lstStyle/>
          <a:p>
            <a:r>
              <a:rPr lang="ja-JP" altLang="en-US" smtClean="0"/>
              <a:t>アイコンをクリックしてクリップ アートを追加</a:t>
            </a:r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>
          <a:xfrm>
            <a:off x="3384550" y="6248400"/>
            <a:ext cx="31369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>
          <a:xfrm>
            <a:off x="7099300" y="62484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fld id="{CD791763-F213-4A32-BD4D-838AE91E10C9}" type="slidenum">
              <a:rPr lang="ja-JP" altLang="en-US"/>
              <a:pPr/>
              <a:t>‹#›</a:t>
            </a:fld>
            <a:endParaRPr lang="en-US" altLang="ja-JP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2"/>
          </p:nvPr>
        </p:nvSpPr>
        <p:spPr>
          <a:xfrm>
            <a:off x="495300" y="6245225"/>
            <a:ext cx="23114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8516953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タイトル、クリップ アート、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457200"/>
            <a:ext cx="8915400" cy="13716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クリップアート プレースホルダー 2"/>
          <p:cNvSpPr>
            <a:spLocks noGrp="1"/>
          </p:cNvSpPr>
          <p:nvPr>
            <p:ph type="clipArt" sz="half" idx="1"/>
          </p:nvPr>
        </p:nvSpPr>
        <p:spPr>
          <a:xfrm>
            <a:off x="495300" y="1981200"/>
            <a:ext cx="4381500" cy="3886200"/>
          </a:xfrm>
        </p:spPr>
        <p:txBody>
          <a:bodyPr/>
          <a:lstStyle/>
          <a:p>
            <a:r>
              <a:rPr lang="ja-JP" altLang="en-US" smtClean="0"/>
              <a:t>アイコンをクリックしてクリップ アートを追加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5029200" y="1981200"/>
            <a:ext cx="4381500" cy="38862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>
          <a:xfrm>
            <a:off x="3384550" y="6248400"/>
            <a:ext cx="31369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>
          <a:xfrm>
            <a:off x="7099300" y="62484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fld id="{CBFF80EC-30E9-402D-B014-22A770A5625E}" type="slidenum">
              <a:rPr lang="ja-JP" altLang="en-US"/>
              <a:pPr/>
              <a:t>‹#›</a:t>
            </a:fld>
            <a:endParaRPr lang="en-US" altLang="ja-JP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2"/>
          </p:nvPr>
        </p:nvSpPr>
        <p:spPr>
          <a:xfrm>
            <a:off x="495300" y="6245225"/>
            <a:ext cx="23114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5198294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751C28-B69E-4BCD-A4BF-5C64C60C1519}" type="slidenum">
              <a:rPr lang="ja-JP" altLang="en-US"/>
              <a:pPr/>
              <a:t>‹#›</a:t>
            </a:fld>
            <a:endParaRPr lang="en-US" altLang="ja-JP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2872419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AAB90E2-436B-4454-904C-1DCF5BB0A08B}" type="slidenum">
              <a:rPr lang="ja-JP" altLang="en-US"/>
              <a:pPr/>
              <a:t>‹#›</a:t>
            </a:fld>
            <a:endParaRPr lang="en-US" altLang="ja-JP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4530155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95300" y="1981200"/>
            <a:ext cx="43815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29200" y="1981200"/>
            <a:ext cx="43815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47A9141-47AD-43D2-A7CB-D8943036BF4B}" type="slidenum">
              <a:rPr lang="ja-JP" altLang="en-US"/>
              <a:pPr/>
              <a:t>‹#›</a:t>
            </a:fld>
            <a:endParaRPr lang="en-US" altLang="ja-JP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71414872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A3A31B8-FAAF-4805-A9A9-0136E2068C03}" type="slidenum">
              <a:rPr lang="ja-JP" altLang="en-US"/>
              <a:pPr/>
              <a:t>‹#›</a:t>
            </a:fld>
            <a:endParaRPr lang="en-US" altLang="ja-JP"/>
          </a:p>
        </p:txBody>
      </p:sp>
      <p:sp>
        <p:nvSpPr>
          <p:cNvPr id="9" name="日付プレースホルダー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9587460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77600CE-ED83-4250-B62D-90CD39BF7254}" type="slidenum">
              <a:rPr lang="ja-JP" altLang="en-US"/>
              <a:pPr/>
              <a:t>‹#›</a:t>
            </a:fld>
            <a:endParaRPr lang="en-US" altLang="ja-JP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31995056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8D6AA45-55C4-4432-B88B-3780D57C195D}" type="slidenum">
              <a:rPr lang="ja-JP" altLang="en-US"/>
              <a:pPr/>
              <a:t>‹#›</a:t>
            </a:fld>
            <a:endParaRPr lang="en-US" altLang="ja-JP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75515261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F39018-B526-4E6C-ADCB-9900AF1BD41E}" type="slidenum">
              <a:rPr lang="ja-JP" altLang="en-US"/>
              <a:pPr/>
              <a:t>‹#›</a:t>
            </a:fld>
            <a:endParaRPr lang="en-US" altLang="ja-JP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9409386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369FA0-A12E-4157-8BBC-B38CD52B4D02}" type="slidenum">
              <a:rPr lang="ja-JP" altLang="en-US"/>
              <a:pPr/>
              <a:t>‹#›</a:t>
            </a:fld>
            <a:endParaRPr lang="en-US" altLang="ja-JP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250816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 altLang="ja-JP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8400"/>
            <a:ext cx="231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fld id="{E0B84246-C38E-4F52-9A2C-C0437EB3245E}" type="slidenum">
              <a:rPr lang="ja-JP" altLang="en-US"/>
              <a:pPr/>
              <a:t>‹#›</a:t>
            </a:fld>
            <a:endParaRPr lang="en-US" altLang="ja-JP"/>
          </a:p>
        </p:txBody>
      </p:sp>
      <p:grpSp>
        <p:nvGrpSpPr>
          <p:cNvPr id="48132" name="Group 4"/>
          <p:cNvGrpSpPr>
            <a:grpSpLocks/>
          </p:cNvGrpSpPr>
          <p:nvPr/>
        </p:nvGrpSpPr>
        <p:grpSpPr bwMode="auto">
          <a:xfrm>
            <a:off x="0" y="0"/>
            <a:ext cx="9906000" cy="546100"/>
            <a:chOff x="0" y="0"/>
            <a:chExt cx="5760" cy="344"/>
          </a:xfrm>
        </p:grpSpPr>
        <p:sp>
          <p:nvSpPr>
            <p:cNvPr id="4813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ja-JP" altLang="en-US" sz="2400">
                <a:latin typeface="Times New Roman" pitchFamily="18" charset="0"/>
              </a:endParaRPr>
            </a:p>
          </p:txBody>
        </p:sp>
        <p:sp>
          <p:nvSpPr>
            <p:cNvPr id="4813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ja-JP" altLang="en-US" sz="2400">
                <a:latin typeface="Times New Roman" pitchFamily="18" charset="0"/>
              </a:endParaRPr>
            </a:p>
          </p:txBody>
        </p:sp>
        <p:sp>
          <p:nvSpPr>
            <p:cNvPr id="4813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ja-JP" altLang="en-US">
                <a:solidFill>
                  <a:schemeClr val="hlink"/>
                </a:solidFill>
              </a:endParaRPr>
            </a:p>
          </p:txBody>
        </p:sp>
        <p:sp>
          <p:nvSpPr>
            <p:cNvPr id="4813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ja-JP" altLang="en-US">
                <a:solidFill>
                  <a:schemeClr val="hlink"/>
                </a:solidFill>
              </a:endParaRPr>
            </a:p>
          </p:txBody>
        </p:sp>
        <p:sp>
          <p:nvSpPr>
            <p:cNvPr id="4813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ja-JP" altLang="en-US">
                <a:solidFill>
                  <a:schemeClr val="accent2"/>
                </a:solidFill>
              </a:endParaRPr>
            </a:p>
          </p:txBody>
        </p:sp>
        <p:sp>
          <p:nvSpPr>
            <p:cNvPr id="4813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ja-JP" altLang="en-US">
                <a:solidFill>
                  <a:schemeClr val="hlink"/>
                </a:solidFill>
              </a:endParaRPr>
            </a:p>
          </p:txBody>
        </p:sp>
        <p:sp>
          <p:nvSpPr>
            <p:cNvPr id="4813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ja-JP" altLang="en-US" sz="2400">
                <a:latin typeface="Times New Roman" pitchFamily="18" charset="0"/>
              </a:endParaRPr>
            </a:p>
          </p:txBody>
        </p:sp>
        <p:sp>
          <p:nvSpPr>
            <p:cNvPr id="4814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ja-JP" altLang="en-US">
                <a:solidFill>
                  <a:schemeClr val="accent2"/>
                </a:solidFill>
              </a:endParaRPr>
            </a:p>
          </p:txBody>
        </p:sp>
        <p:sp>
          <p:nvSpPr>
            <p:cNvPr id="4814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ja-JP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48142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457200"/>
            <a:ext cx="89154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48143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981200"/>
            <a:ext cx="89154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4814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 spd="med"/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f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2.tif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85814" y="2899825"/>
            <a:ext cx="6919714" cy="646331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ja-JP" sz="3600" dirty="0" smtClean="0"/>
              <a:t>Datasets, Estimators, Intervals</a:t>
            </a:r>
            <a:endParaRPr lang="ja-JP" altLang="en-US" sz="3500" dirty="0">
              <a:ea typeface="ＭＳ Ｐゴシック" charset="-128"/>
            </a:endParaRPr>
          </a:p>
        </p:txBody>
      </p:sp>
      <p:pic>
        <p:nvPicPr>
          <p:cNvPr id="35846" name="Picture 6" descr="E:\Henry\Downloads\logo.gif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360" y="101278"/>
            <a:ext cx="1568050" cy="156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920552" y="4509120"/>
            <a:ext cx="89854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s-PE" altLang="ja-JP" dirty="0"/>
              <a:t>Marco </a:t>
            </a:r>
            <a:r>
              <a:rPr kumimoji="1" lang="es-PE" altLang="ja-JP" dirty="0" smtClean="0"/>
              <a:t>Antonio Florenzano Mollinetti</a:t>
            </a:r>
            <a:r>
              <a:rPr kumimoji="1" lang="es-PE" altLang="ja-JP" baseline="30000" dirty="0" smtClean="0"/>
              <a:t>1</a:t>
            </a:r>
            <a:r>
              <a:rPr kumimoji="1" lang="es-PE" altLang="ja-JP" dirty="0" smtClean="0"/>
              <a:t> </a:t>
            </a:r>
          </a:p>
          <a:p>
            <a:pPr algn="ctr"/>
            <a:r>
              <a:rPr kumimoji="1" lang="es-PE" altLang="ja-JP" baseline="30000" dirty="0" smtClean="0"/>
              <a:t>1</a:t>
            </a:r>
            <a:r>
              <a:rPr kumimoji="1" lang="es-PE" altLang="ja-JP" b="1" dirty="0" smtClean="0"/>
              <a:t>University of Tsukuba</a:t>
            </a:r>
            <a:r>
              <a:rPr kumimoji="1" lang="en-US" altLang="ja-JP" b="1" dirty="0" smtClean="0"/>
              <a:t>, </a:t>
            </a:r>
            <a:r>
              <a:rPr lang="en-US" altLang="ja-JP" b="1" dirty="0" smtClean="0"/>
              <a:t>Systems Optimization Laboratory</a:t>
            </a:r>
            <a:r>
              <a:rPr kumimoji="1" lang="es-PE" altLang="ja-JP" b="1" dirty="0" smtClean="0"/>
              <a:t>	</a:t>
            </a:r>
            <a:endParaRPr kumimoji="1" lang="es-PE" altLang="ja-JP" dirty="0" smtClean="0"/>
          </a:p>
          <a:p>
            <a:pPr algn="ctr"/>
            <a:r>
              <a:rPr kumimoji="1" lang="es-PE" altLang="ja-JP" dirty="0" smtClean="0">
                <a:latin typeface="Bookman Old Style" charset="0"/>
                <a:ea typeface="Bookman Old Style" charset="0"/>
                <a:cs typeface="Bookman Old Style" charset="0"/>
              </a:rPr>
              <a:t>mollinetti</a:t>
            </a:r>
            <a:r>
              <a:rPr kumimoji="1" lang="en-US" altLang="ja-JP" dirty="0" smtClean="0">
                <a:latin typeface="Bookman Old Style" charset="0"/>
                <a:ea typeface="Bookman Old Style" charset="0"/>
                <a:cs typeface="Bookman Old Style" charset="0"/>
              </a:rPr>
              <a:t>@</a:t>
            </a:r>
            <a:r>
              <a:rPr kumimoji="1" lang="en-US" altLang="ja-JP" dirty="0" err="1" smtClean="0">
                <a:latin typeface="Bookman Old Style" charset="0"/>
                <a:ea typeface="Bookman Old Style" charset="0"/>
                <a:cs typeface="Bookman Old Style" charset="0"/>
              </a:rPr>
              <a:t>syou.cs.tsukuba.ac.jp</a:t>
            </a:r>
            <a:endParaRPr kumimoji="1" lang="es-PE" altLang="ja-JP" dirty="0" smtClean="0">
              <a:latin typeface="Bookman Old Style" charset="0"/>
              <a:ea typeface="Bookman Old Style" charset="0"/>
              <a:cs typeface="Bookman Old Style" charset="0"/>
            </a:endParaRPr>
          </a:p>
          <a:p>
            <a:endParaRPr kumimoji="1" lang="es-PE" altLang="ja-JP" dirty="0" smtClean="0"/>
          </a:p>
          <a:p>
            <a:endParaRPr kumimoji="1" lang="es-PE" altLang="ja-JP" b="1" dirty="0" smtClean="0"/>
          </a:p>
          <a:p>
            <a:r>
              <a:rPr kumimoji="1" lang="es-PE" altLang="ja-JP" dirty="0" smtClean="0"/>
              <a:t>	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sets </a:t>
            </a:r>
            <a:r>
              <a:rPr lang="mr-IN" dirty="0" smtClean="0"/>
              <a:t>–</a:t>
            </a:r>
            <a:r>
              <a:rPr lang="en-US" dirty="0" smtClean="0"/>
              <a:t> recap</a:t>
            </a:r>
          </a:p>
          <a:p>
            <a:r>
              <a:rPr lang="en-US" dirty="0">
                <a:solidFill>
                  <a:srgbClr val="FF0000"/>
                </a:solidFill>
              </a:rPr>
              <a:t>Categorical x </a:t>
            </a:r>
            <a:r>
              <a:rPr lang="en-US" dirty="0" smtClean="0">
                <a:solidFill>
                  <a:srgbClr val="FF0000"/>
                </a:solidFill>
              </a:rPr>
              <a:t>Numerical</a:t>
            </a:r>
          </a:p>
          <a:p>
            <a:r>
              <a:rPr lang="en-US" dirty="0" smtClean="0"/>
              <a:t>Sampling Distributions </a:t>
            </a:r>
          </a:p>
          <a:p>
            <a:r>
              <a:rPr lang="en-US" dirty="0" smtClean="0"/>
              <a:t>Point estimators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35453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Categorical x Numerical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take a look into the following variables of Heart dataset:</a:t>
            </a:r>
          </a:p>
          <a:p>
            <a:pPr lvl="1"/>
            <a:r>
              <a:rPr lang="en-US" dirty="0" smtClean="0"/>
              <a:t>Sex</a:t>
            </a:r>
          </a:p>
          <a:p>
            <a:pPr lvl="1"/>
            <a:r>
              <a:rPr lang="en-US" dirty="0" err="1" smtClean="0"/>
              <a:t>Cp</a:t>
            </a:r>
            <a:endParaRPr lang="en-US" dirty="0" smtClean="0"/>
          </a:p>
          <a:p>
            <a:pPr lvl="1"/>
            <a:r>
              <a:rPr lang="en-US" dirty="0" err="1" smtClean="0"/>
              <a:t>Oldpeak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4662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Categorical x Numerical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take a look into the following variables of Heart dataset: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3098800"/>
            <a:ext cx="9880600" cy="1625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4876800"/>
            <a:ext cx="98552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40329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Categorical x Numerical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take a look into the following variables of Heart dataset: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3573016"/>
            <a:ext cx="97409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28098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Categorical </a:t>
            </a:r>
            <a:r>
              <a:rPr lang="en-US" smtClean="0"/>
              <a:t>x Numerical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Oldpeak</a:t>
            </a:r>
            <a:r>
              <a:rPr lang="en-US" dirty="0" smtClean="0"/>
              <a:t> has decimal numbers</a:t>
            </a:r>
          </a:p>
          <a:p>
            <a:r>
              <a:rPr lang="en-US" dirty="0" smtClean="0"/>
              <a:t>Range: </a:t>
            </a:r>
            <a:r>
              <a:rPr lang="en-US" dirty="0" smtClean="0">
                <a:solidFill>
                  <a:schemeClr val="accent1"/>
                </a:solidFill>
              </a:rPr>
              <a:t>[0,4]</a:t>
            </a:r>
          </a:p>
          <a:p>
            <a:r>
              <a:rPr lang="en-US" dirty="0" smtClean="0"/>
              <a:t>Obviously it is a </a:t>
            </a:r>
            <a:r>
              <a:rPr lang="en-US" dirty="0" smtClean="0">
                <a:solidFill>
                  <a:srgbClr val="7030A0"/>
                </a:solidFill>
              </a:rPr>
              <a:t>numerical variable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11415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Categorical </a:t>
            </a:r>
            <a:r>
              <a:rPr lang="en-US" smtClean="0"/>
              <a:t>x Numerical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Sex</a:t>
            </a:r>
            <a:r>
              <a:rPr lang="en-US" dirty="0" smtClean="0"/>
              <a:t> and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Cp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vary little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Sex</a:t>
            </a:r>
            <a:r>
              <a:rPr lang="en-US" dirty="0" smtClean="0"/>
              <a:t>: {1,0} (Male or Female)</a:t>
            </a:r>
          </a:p>
          <a:p>
            <a:pPr lvl="1"/>
            <a:r>
              <a:rPr lang="en-US" dirty="0" err="1" smtClean="0">
                <a:solidFill>
                  <a:srgbClr val="7030A0"/>
                </a:solidFill>
              </a:rPr>
              <a:t>Cp</a:t>
            </a:r>
            <a:r>
              <a:rPr lang="en-US" dirty="0" smtClean="0"/>
              <a:t>: {1,2,3,4} (None, Mild, Medium, Strong}</a:t>
            </a:r>
          </a:p>
          <a:p>
            <a:r>
              <a:rPr lang="en-US" dirty="0" smtClean="0"/>
              <a:t>Even if they are represented as numbers they could be classes</a:t>
            </a:r>
          </a:p>
          <a:p>
            <a:r>
              <a:rPr lang="en-US" dirty="0" smtClean="0"/>
              <a:t>We call them as </a:t>
            </a:r>
            <a:r>
              <a:rPr lang="en-US" dirty="0" smtClean="0">
                <a:solidFill>
                  <a:srgbClr val="7030A0"/>
                </a:solidFill>
              </a:rPr>
              <a:t>categorical variables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02062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Categorical x Numerical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Categorical variables</a:t>
            </a:r>
            <a:r>
              <a:rPr lang="en-US" dirty="0" smtClean="0"/>
              <a:t> must be converted into </a:t>
            </a:r>
            <a:r>
              <a:rPr lang="en-US" dirty="0" smtClean="0">
                <a:solidFill>
                  <a:srgbClr val="7030A0"/>
                </a:solidFill>
              </a:rPr>
              <a:t>numerical variables</a:t>
            </a:r>
          </a:p>
          <a:p>
            <a:r>
              <a:rPr lang="en-US" dirty="0" smtClean="0"/>
              <a:t>Conversion: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One-hot </a:t>
            </a:r>
            <a:r>
              <a:rPr lang="en-US" dirty="0" smtClean="0">
                <a:solidFill>
                  <a:schemeClr val="bg2"/>
                </a:solidFill>
              </a:rPr>
              <a:t>(one number for each class)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Binary </a:t>
            </a:r>
            <a:r>
              <a:rPr lang="en-US" dirty="0" smtClean="0">
                <a:solidFill>
                  <a:schemeClr val="bg2"/>
                </a:solidFill>
              </a:rPr>
              <a:t>(Binary numbers, e.g., 1010, 0001)</a:t>
            </a:r>
          </a:p>
          <a:p>
            <a:pPr lvl="1"/>
            <a:r>
              <a:rPr lang="en-US" dirty="0" smtClean="0"/>
              <a:t>Clusters </a:t>
            </a:r>
            <a:r>
              <a:rPr lang="en-US" dirty="0" smtClean="0">
                <a:solidFill>
                  <a:schemeClr val="bg2"/>
                </a:solidFill>
              </a:rPr>
              <a:t>(groupings of similar classes)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Interval </a:t>
            </a:r>
            <a:r>
              <a:rPr lang="en-US" dirty="0" smtClean="0">
                <a:solidFill>
                  <a:schemeClr val="bg2"/>
                </a:solidFill>
              </a:rPr>
              <a:t>(Real number interval)</a:t>
            </a:r>
          </a:p>
          <a:p>
            <a:endParaRPr lang="en-US" dirty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Depends on the number of categories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85410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x Numerical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do this in R?</a:t>
            </a:r>
          </a:p>
          <a:p>
            <a:r>
              <a:rPr lang="en-US" dirty="0" smtClean="0"/>
              <a:t>R provides a built-in one-hot encoding function</a:t>
            </a:r>
          </a:p>
          <a:p>
            <a:r>
              <a:rPr lang="en-US" dirty="0" smtClean="0"/>
              <a:t>Run the following: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               We’re converting the </a:t>
            </a:r>
            <a:r>
              <a:rPr lang="en-US" sz="1800" dirty="0" err="1" smtClean="0">
                <a:solidFill>
                  <a:srgbClr val="FF0000"/>
                </a:solidFill>
              </a:rPr>
              <a:t>cp</a:t>
            </a:r>
            <a:r>
              <a:rPr lang="en-US" sz="1800" dirty="0" smtClean="0">
                <a:solidFill>
                  <a:srgbClr val="FF0000"/>
                </a:solidFill>
              </a:rPr>
              <a:t> column and saving it to another variable called ‘</a:t>
            </a:r>
            <a:r>
              <a:rPr lang="en-US" sz="1800" dirty="0" err="1" smtClean="0">
                <a:solidFill>
                  <a:srgbClr val="FF0000"/>
                </a:solidFill>
              </a:rPr>
              <a:t>cp</a:t>
            </a:r>
            <a:r>
              <a:rPr lang="en-US" sz="1800" dirty="0" smtClean="0">
                <a:solidFill>
                  <a:srgbClr val="FF0000"/>
                </a:solidFill>
              </a:rPr>
              <a:t>’</a:t>
            </a:r>
            <a:endParaRPr lang="en-US" sz="1800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960" y="3429000"/>
            <a:ext cx="23622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83004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x Numerical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828800"/>
            <a:ext cx="8915400" cy="4038600"/>
          </a:xfrm>
        </p:spPr>
        <p:txBody>
          <a:bodyPr/>
          <a:lstStyle/>
          <a:p>
            <a:r>
              <a:rPr lang="en-US" dirty="0" smtClean="0"/>
              <a:t>Now let’s </a:t>
            </a:r>
            <a:r>
              <a:rPr lang="en-US" dirty="0" smtClean="0"/>
              <a:t>compare the plots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982" y="2698545"/>
            <a:ext cx="4183360" cy="34570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28" y="2852936"/>
            <a:ext cx="3440286" cy="28430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2721318"/>
            <a:ext cx="2946400" cy="279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212" y="2759418"/>
            <a:ext cx="23749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4339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sets </a:t>
            </a:r>
            <a:r>
              <a:rPr lang="mr-IN" dirty="0" smtClean="0"/>
              <a:t>–</a:t>
            </a:r>
            <a:r>
              <a:rPr lang="en-US" dirty="0" smtClean="0"/>
              <a:t> recap</a:t>
            </a:r>
          </a:p>
          <a:p>
            <a:r>
              <a:rPr lang="en-US" dirty="0"/>
              <a:t>Categorical x </a:t>
            </a:r>
            <a:r>
              <a:rPr lang="en-US" dirty="0" smtClean="0"/>
              <a:t>Numerical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Sampling distributions </a:t>
            </a:r>
          </a:p>
          <a:p>
            <a:r>
              <a:rPr lang="en-US" dirty="0" smtClean="0"/>
              <a:t>Point estimators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1235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sets </a:t>
            </a:r>
            <a:r>
              <a:rPr lang="mr-IN" dirty="0" smtClean="0"/>
              <a:t>–</a:t>
            </a:r>
            <a:r>
              <a:rPr lang="en-US" dirty="0" smtClean="0"/>
              <a:t> recap</a:t>
            </a:r>
          </a:p>
          <a:p>
            <a:r>
              <a:rPr lang="en-US" dirty="0"/>
              <a:t>Categorical x </a:t>
            </a:r>
            <a:r>
              <a:rPr lang="en-US" dirty="0" smtClean="0"/>
              <a:t>Numerical</a:t>
            </a:r>
          </a:p>
          <a:p>
            <a:r>
              <a:rPr lang="en-US" dirty="0" smtClean="0"/>
              <a:t>Sampling Distributions </a:t>
            </a:r>
          </a:p>
          <a:p>
            <a:r>
              <a:rPr lang="en-US" dirty="0" smtClean="0"/>
              <a:t>Point estimators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528928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Randomly sampling from a population results in </a:t>
            </a:r>
            <a:r>
              <a:rPr lang="en-US" dirty="0" smtClean="0">
                <a:solidFill>
                  <a:srgbClr val="7030A0"/>
                </a:solidFill>
              </a:rPr>
              <a:t>random variables</a:t>
            </a:r>
            <a:r>
              <a:rPr lang="en-US" dirty="0" smtClean="0"/>
              <a:t>. </a:t>
            </a:r>
            <a:r>
              <a:rPr lang="en-US" dirty="0" smtClean="0">
                <a:solidFill>
                  <a:srgbClr val="7030A0"/>
                </a:solidFill>
              </a:rPr>
              <a:t>Statistics</a:t>
            </a:r>
            <a:r>
              <a:rPr lang="en-US" dirty="0" smtClean="0"/>
              <a:t> of these variable are also random</a:t>
            </a:r>
          </a:p>
          <a:p>
            <a:r>
              <a:rPr lang="en-US" dirty="0" smtClean="0"/>
              <a:t>Being </a:t>
            </a:r>
            <a:r>
              <a:rPr lang="en-US" dirty="0"/>
              <a:t>random variables means that statistics also have their own probability distributions, called </a:t>
            </a:r>
            <a:r>
              <a:rPr lang="en-US" dirty="0">
                <a:solidFill>
                  <a:srgbClr val="7030A0"/>
                </a:solidFill>
              </a:rPr>
              <a:t>sampling </a:t>
            </a:r>
            <a:r>
              <a:rPr lang="en-US" dirty="0" smtClean="0">
                <a:solidFill>
                  <a:srgbClr val="7030A0"/>
                </a:solidFill>
              </a:rPr>
              <a:t>distributions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74976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Sampling Distributions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Consider a random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𝑋</m:t>
                    </m:r>
                  </m:oMath>
                </a14:m>
                <a:r>
                  <a:rPr lang="en-US" i="1" dirty="0" smtClean="0"/>
                  <a:t>, </a:t>
                </a:r>
                <a:r>
                  <a:rPr lang="en-US" dirty="0"/>
                  <a:t>distributed according to a </a:t>
                </a:r>
                <a:r>
                  <a:rPr lang="en-US" dirty="0" smtClean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𝑓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𝑋</m:t>
                    </m:r>
                    <m:r>
                      <a:rPr lang="en-US" b="0" i="1" smtClean="0">
                        <a:latin typeface="Cambria Math" charset="0"/>
                      </a:rPr>
                      <m:t>|</m:t>
                    </m:r>
                    <m:r>
                      <a:rPr lang="en-US" b="0" i="1" smtClean="0">
                        <a:latin typeface="Cambria Math" charset="0"/>
                      </a:rPr>
                      <m:t>𝜃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𝜃</m:t>
                    </m:r>
                  </m:oMath>
                </a14:m>
                <a:r>
                  <a:rPr lang="en-US" sz="2000" dirty="0" smtClean="0">
                    <a:solidFill>
                      <a:srgbClr val="FF0000"/>
                    </a:solidFill>
                  </a:rPr>
                  <a:t> is the 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distribution parameters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, e.g.,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FF0000"/>
                        </a:solidFill>
                        <a:latin typeface="Cambria Math" charset="0"/>
                      </a:rPr>
                      <m:t>𝜃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=(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𝜇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,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𝜎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FF0000"/>
                    </a:solidFill>
                  </a:rPr>
                  <a:t> for normal 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distribution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𝑓</m:t>
                    </m:r>
                  </m:oMath>
                </a14:m>
                <a:r>
                  <a:rPr lang="en-US" sz="2000" dirty="0" smtClean="0">
                    <a:solidFill>
                      <a:srgbClr val="FF0000"/>
                    </a:solidFill>
                  </a:rPr>
                  <a:t> is the 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probability density function 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(PDF)</a:t>
                </a:r>
                <a:endParaRPr lang="en-US" sz="2000" dirty="0" smtClean="0">
                  <a:solidFill>
                    <a:srgbClr val="FF0000"/>
                  </a:solidFill>
                </a:endParaRPr>
              </a:p>
              <a:p>
                <a:r>
                  <a:rPr lang="en-US" dirty="0" smtClean="0"/>
                  <a:t>We obtain random samples drawn </a:t>
                </a:r>
                <a:r>
                  <a:rPr lang="en-US" dirty="0" smtClean="0"/>
                  <a:t>from         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𝜃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: </a:t>
                </a:r>
                <a:r>
                  <a:rPr lang="en-US" b="1" dirty="0">
                    <a:solidFill>
                      <a:srgbClr val="FF0000"/>
                    </a:solidFill>
                  </a:rPr>
                  <a:t>x </a:t>
                </a:r>
                <a:r>
                  <a:rPr lang="en-US" dirty="0">
                    <a:solidFill>
                      <a:srgbClr val="FF0000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{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 . . . , 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en-US" i="1" dirty="0">
                        <a:solidFill>
                          <a:srgbClr val="FF0000"/>
                        </a:solidFill>
                        <a:latin typeface="Cambria Math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89" t="-2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715419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Sampling Distributions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kinds of random distributions. </a:t>
            </a:r>
            <a:r>
              <a:rPr lang="en-US" dirty="0"/>
              <a:t>M</a:t>
            </a:r>
            <a:r>
              <a:rPr lang="en-US" dirty="0" smtClean="0"/>
              <a:t>ost common in the medical field are: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Normal distribution (common anywhere)</a:t>
            </a:r>
          </a:p>
          <a:p>
            <a:pPr lvl="1"/>
            <a:r>
              <a:rPr lang="en-US" dirty="0" smtClean="0">
                <a:solidFill>
                  <a:schemeClr val="bg2"/>
                </a:solidFill>
              </a:rPr>
              <a:t>Chi-squared distribution (time series, intervals</a:t>
            </a:r>
            <a:r>
              <a:rPr lang="en-US" dirty="0" smtClean="0">
                <a:solidFill>
                  <a:schemeClr val="bg2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bg2"/>
                </a:solidFill>
              </a:rPr>
              <a:t>t Distribution (similar to normal, longer tails)</a:t>
            </a:r>
            <a:endParaRPr lang="en-US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894518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Distributions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 smtClean="0"/>
                  <a:t>Normal (Gaussian)</a:t>
                </a:r>
              </a:p>
              <a:p>
                <a:pPr lvl="1"/>
                <a:r>
                  <a:rPr lang="en-US" sz="2400" dirty="0" smtClean="0">
                    <a:solidFill>
                      <a:srgbClr val="FF0000"/>
                    </a:solidFill>
                  </a:rPr>
                  <a:t>Parameters</a:t>
                </a:r>
                <a:r>
                  <a:rPr lang="en-US" sz="2400" dirty="0" smtClean="0"/>
                  <a:t>: mean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𝜇</m:t>
                    </m:r>
                  </m:oMath>
                </a14:m>
                <a:r>
                  <a:rPr lang="en-US" sz="2400" dirty="0" smtClean="0"/>
                  <a:t> , standard deviation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𝜎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200" dirty="0" smtClean="0"/>
              </a:p>
              <a:p>
                <a:r>
                  <a:rPr lang="en-US" sz="2800" dirty="0" smtClean="0"/>
                  <a:t>Present in any field of study</a:t>
                </a:r>
              </a:p>
              <a:p>
                <a:r>
                  <a:rPr lang="en-US" sz="2800" dirty="0" smtClean="0">
                    <a:solidFill>
                      <a:srgbClr val="7030A0"/>
                    </a:solidFill>
                  </a:rPr>
                  <a:t>Central Theorem*</a:t>
                </a:r>
              </a:p>
              <a:p>
                <a:r>
                  <a:rPr lang="en-US" sz="2800" dirty="0" smtClean="0">
                    <a:solidFill>
                      <a:srgbClr val="FF0000"/>
                    </a:solidFill>
                  </a:rPr>
                  <a:t>Majority of Hypothesis tests assume normality</a:t>
                </a:r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84" t="-1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712" y="4584700"/>
            <a:ext cx="3568700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65055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Sampling Distributions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Univariate </a:t>
                </a:r>
                <a:r>
                  <a:rPr lang="en-US" dirty="0" smtClean="0"/>
                  <a:t>and </a:t>
                </a:r>
                <a:r>
                  <a:rPr lang="en-US" dirty="0" smtClean="0"/>
                  <a:t>Multivariate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Univariate: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𝒩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sz="1400" b="1" dirty="0" smtClean="0">
                    <a:solidFill>
                      <a:srgbClr val="FF0000"/>
                    </a:solidFill>
                  </a:rPr>
                  <a:t>(scalar, scalar)</a:t>
                </a:r>
              </a:p>
              <a:p>
                <a:pPr lvl="1"/>
                <a:endParaRPr lang="en-US" sz="1400" b="1" dirty="0">
                  <a:solidFill>
                    <a:srgbClr val="FF0000"/>
                  </a:solidFill>
                </a:endParaRPr>
              </a:p>
              <a:p>
                <a:pPr lvl="1"/>
                <a:endParaRPr lang="en-US" sz="1400" b="1" dirty="0" smtClean="0">
                  <a:solidFill>
                    <a:srgbClr val="FF0000"/>
                  </a:solidFill>
                </a:endParaRPr>
              </a:p>
              <a:p>
                <a:pPr lvl="1"/>
                <a:endParaRPr lang="en-US" sz="1400" b="1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dirty="0" smtClean="0"/>
                  <a:t>Multivariate: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𝒩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</m:t>
                    </m:r>
                    <m:sSup>
                      <m:sSupPr>
                        <m:ctrlPr>
                          <a:rPr lang="en-US" b="0" i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Σ</m:t>
                        </m:r>
                      </m:e>
                      <m:sup>
                        <m:r>
                          <a:rPr lang="en-US" b="0" i="0" smtClean="0">
                            <a:latin typeface="Cambria Math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sz="1400" b="1" dirty="0" smtClean="0">
                    <a:solidFill>
                      <a:srgbClr val="FF0000"/>
                    </a:solidFill>
                  </a:rPr>
                  <a:t>(vector, matrix)</a:t>
                </a:r>
                <a:endParaRPr lang="en-US" sz="1400" b="1" dirty="0">
                  <a:solidFill>
                    <a:srgbClr val="FF0000"/>
                  </a:solidFill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89" t="-2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3284984"/>
            <a:ext cx="2463800" cy="279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4578350"/>
            <a:ext cx="7581900" cy="5969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632520" y="6126595"/>
                <a:ext cx="61926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 smtClean="0">
                    <a:solidFill>
                      <a:srgbClr val="FF0000"/>
                    </a:solidFill>
                  </a:rPr>
                  <a:t>*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charset="0"/>
                      </a:rPr>
                      <m:t>Σ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is called 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Covariance Matrix</a:t>
                </a:r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20" y="6126595"/>
                <a:ext cx="6192688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88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5402178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Distributions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 smtClean="0"/>
                  <a:t>Chi-Squared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𝜒</m:t>
                        </m:r>
                      </m:e>
                      <m:sup>
                        <m:r>
                          <a:rPr lang="en-US" sz="28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800" dirty="0" smtClean="0"/>
              </a:p>
              <a:p>
                <a:pPr lvl="1"/>
                <a:r>
                  <a:rPr lang="en-US" sz="2400" dirty="0">
                    <a:solidFill>
                      <a:srgbClr val="FF0000"/>
                    </a:solidFill>
                  </a:rPr>
                  <a:t>Parameters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sz="2400" dirty="0" smtClean="0"/>
                  <a:t> degrees of freedom</a:t>
                </a:r>
                <a:endParaRPr lang="en-US" sz="2800" dirty="0"/>
              </a:p>
              <a:p>
                <a:r>
                  <a:rPr lang="en-US" sz="2800" dirty="0"/>
                  <a:t>C</a:t>
                </a:r>
                <a:r>
                  <a:rPr lang="en-US" sz="2800" dirty="0" smtClean="0"/>
                  <a:t>hi-square test for goodness of fit.</a:t>
                </a:r>
              </a:p>
              <a:p>
                <a:r>
                  <a:rPr lang="en-US" sz="2800" dirty="0"/>
                  <a:t>T</a:t>
                </a:r>
                <a:r>
                  <a:rPr lang="en-US" sz="2800" dirty="0" smtClean="0"/>
                  <a:t>est of </a:t>
                </a:r>
                <a:r>
                  <a:rPr lang="en-US" sz="2800" dirty="0" smtClean="0">
                    <a:solidFill>
                      <a:srgbClr val="7030A0"/>
                    </a:solidFill>
                  </a:rPr>
                  <a:t>independence</a:t>
                </a:r>
                <a:r>
                  <a:rPr lang="en-US" sz="2800" dirty="0" smtClean="0"/>
                  <a:t> of two criteria of classification of </a:t>
                </a:r>
                <a:r>
                  <a:rPr lang="en-US" sz="2800" dirty="0" smtClean="0">
                    <a:solidFill>
                      <a:srgbClr val="7030A0"/>
                    </a:solidFill>
                  </a:rPr>
                  <a:t>qualitative data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84" t="-1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792" y="4509120"/>
            <a:ext cx="3013174" cy="225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577597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 Distribution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Parameters</a:t>
                </a:r>
                <a:r>
                  <a:rPr lang="en-US" dirty="0"/>
                  <a:t>: mean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charset="0"/>
                      </a:rPr>
                      <m:t>𝜇</m:t>
                    </m:r>
                  </m:oMath>
                </a14:m>
                <a:r>
                  <a:rPr lang="en-US" dirty="0"/>
                  <a:t> , </a:t>
                </a:r>
                <a:r>
                  <a:rPr lang="en-US" dirty="0" smtClean="0"/>
                  <a:t>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600" dirty="0"/>
              </a:p>
              <a:p>
                <a:r>
                  <a:rPr lang="en-US" dirty="0" smtClean="0"/>
                  <a:t>A random variable will follow a t-distribution with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charset="0"/>
                      </a:rPr>
                      <m:t>𝑛</m:t>
                    </m:r>
                    <m:r>
                      <a:rPr lang="en-US" b="0" i="1" dirty="0" smtClean="0">
                        <a:latin typeface="Cambria Math" charset="0"/>
                      </a:rPr>
                      <m:t>−1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degrees of freedom</a:t>
                </a:r>
              </a:p>
              <a:p>
                <a:endParaRPr lang="en-US" dirty="0">
                  <a:solidFill>
                    <a:srgbClr val="7030A0"/>
                  </a:solidFill>
                </a:endParaRPr>
              </a:p>
              <a:p>
                <a:endParaRPr lang="en-US" dirty="0" smtClean="0">
                  <a:solidFill>
                    <a:srgbClr val="7030A0"/>
                  </a:solidFill>
                </a:endParaRPr>
              </a:p>
              <a:p>
                <a:endParaRPr lang="en-US" dirty="0" smtClean="0">
                  <a:solidFill>
                    <a:srgbClr val="7030A0"/>
                  </a:solidFill>
                </a:endParaRP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89" t="-2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512840" y="4509120"/>
                <a:ext cx="2191533" cy="910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𝑇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𝜇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𝑆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/</m:t>
                          </m:r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2840" y="4509120"/>
                <a:ext cx="2191533" cy="9103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7125677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Symmetric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7030A0"/>
                </a:solidFill>
              </a:rPr>
              <a:t>unimodal</a:t>
            </a:r>
            <a:r>
              <a:rPr lang="en-US" dirty="0" smtClean="0"/>
              <a:t>, similar to the normal distribution but with </a:t>
            </a:r>
            <a:r>
              <a:rPr lang="en-US" dirty="0" smtClean="0">
                <a:solidFill>
                  <a:srgbClr val="7030A0"/>
                </a:solidFill>
              </a:rPr>
              <a:t>heavier tails 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3284984"/>
            <a:ext cx="77089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81500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sets </a:t>
            </a:r>
            <a:r>
              <a:rPr lang="mr-IN" dirty="0" smtClean="0"/>
              <a:t>–</a:t>
            </a:r>
            <a:r>
              <a:rPr lang="en-US" dirty="0" smtClean="0"/>
              <a:t> recap</a:t>
            </a:r>
          </a:p>
          <a:p>
            <a:r>
              <a:rPr lang="en-US" dirty="0"/>
              <a:t>Categorical x </a:t>
            </a:r>
            <a:r>
              <a:rPr lang="en-US" dirty="0" smtClean="0"/>
              <a:t>Numerical</a:t>
            </a:r>
          </a:p>
          <a:p>
            <a:r>
              <a:rPr lang="en-US" dirty="0" smtClean="0"/>
              <a:t>Sampling distributions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Point estimators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09431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Estimators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Looking at the Heart Dataset, do you think it properly characterizes a given </a:t>
            </a:r>
            <a:r>
              <a:rPr lang="en-US" dirty="0" smtClean="0">
                <a:solidFill>
                  <a:srgbClr val="7030A0"/>
                </a:solidFill>
              </a:rPr>
              <a:t>population</a:t>
            </a:r>
            <a:r>
              <a:rPr lang="en-US" dirty="0" smtClean="0"/>
              <a:t>?</a:t>
            </a:r>
          </a:p>
          <a:p>
            <a:r>
              <a:rPr lang="en-US" dirty="0" smtClean="0"/>
              <a:t>Is it a suitable </a:t>
            </a:r>
            <a:r>
              <a:rPr lang="en-US" dirty="0" smtClean="0">
                <a:solidFill>
                  <a:srgbClr val="7030A0"/>
                </a:solidFill>
              </a:rPr>
              <a:t>sample</a:t>
            </a:r>
            <a:r>
              <a:rPr lang="en-US" dirty="0" smtClean="0"/>
              <a:t>?</a:t>
            </a:r>
          </a:p>
          <a:p>
            <a:r>
              <a:rPr lang="en-US" dirty="0"/>
              <a:t>A</a:t>
            </a:r>
            <a:r>
              <a:rPr lang="en-US" dirty="0" smtClean="0"/>
              <a:t>ny empty entry in a given </a:t>
            </a:r>
            <a:r>
              <a:rPr lang="en-US" dirty="0" smtClean="0">
                <a:solidFill>
                  <a:srgbClr val="7030A0"/>
                </a:solidFill>
              </a:rPr>
              <a:t>observation?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846" y="4437112"/>
            <a:ext cx="3763888" cy="225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2786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Data sets </a:t>
            </a:r>
            <a:r>
              <a:rPr lang="mr-IN" dirty="0" smtClean="0">
                <a:solidFill>
                  <a:srgbClr val="FF0000"/>
                </a:solidFill>
              </a:rPr>
              <a:t>–</a:t>
            </a:r>
            <a:r>
              <a:rPr lang="en-US" dirty="0" smtClean="0">
                <a:solidFill>
                  <a:srgbClr val="FF0000"/>
                </a:solidFill>
              </a:rPr>
              <a:t> recap</a:t>
            </a:r>
          </a:p>
          <a:p>
            <a:r>
              <a:rPr lang="en-US" dirty="0"/>
              <a:t>Categorical x </a:t>
            </a:r>
            <a:r>
              <a:rPr lang="en-US" dirty="0" smtClean="0"/>
              <a:t>Numerical</a:t>
            </a:r>
          </a:p>
          <a:p>
            <a:r>
              <a:rPr lang="en-US" dirty="0" smtClean="0"/>
              <a:t>Sampling Distributions </a:t>
            </a:r>
          </a:p>
          <a:p>
            <a:r>
              <a:rPr lang="en-US" dirty="0" smtClean="0"/>
              <a:t>Point estimators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5202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Estimators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What are 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point estimators</a:t>
                </a:r>
                <a:r>
                  <a:rPr lang="en-US" dirty="0" smtClean="0"/>
                  <a:t>?</a:t>
                </a:r>
              </a:p>
              <a:p>
                <a:pPr lvl="1"/>
                <a:r>
                  <a:rPr lang="en-US" dirty="0" smtClean="0"/>
                  <a:t>Estimated value of </a:t>
                </a:r>
                <a:r>
                  <a:rPr lang="en-US" dirty="0">
                    <a:solidFill>
                      <a:srgbClr val="7030A0"/>
                    </a:solidFill>
                  </a:rPr>
                  <a:t>maximum plausibility</a:t>
                </a:r>
                <a:r>
                  <a:rPr lang="en-US" dirty="0" smtClean="0"/>
                  <a:t> for a given </a:t>
                </a:r>
                <a:r>
                  <a:rPr lang="en-US" dirty="0">
                    <a:solidFill>
                      <a:srgbClr val="7030A0"/>
                    </a:solidFill>
                  </a:rPr>
                  <a:t>population parameter </a:t>
                </a:r>
                <a:r>
                  <a:rPr lang="en-US" dirty="0" err="1" smtClean="0">
                    <a:solidFill>
                      <a:srgbClr val="7030A0"/>
                    </a:solidFill>
                  </a:rPr>
                  <a:t>θ</a:t>
                </a:r>
                <a:endParaRPr lang="en-US" dirty="0" smtClean="0"/>
              </a:p>
              <a:p>
                <a:pPr marL="342900" lvl="1" indent="-342900"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</a:pPr>
                <a:r>
                  <a:rPr lang="en-US" dirty="0" smtClean="0"/>
                  <a:t>A </a:t>
                </a:r>
                <a:r>
                  <a:rPr lang="en-US" dirty="0"/>
                  <a:t>given function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Θ</m:t>
                        </m:r>
                      </m:e>
                    </m:acc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h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1" i="1" smtClean="0">
                        <a:latin typeface="Cambria Math" charset="0"/>
                      </a:rPr>
                      <m:t>𝒙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called a </a:t>
                </a:r>
                <a:r>
                  <a:rPr lang="en-US" dirty="0">
                    <a:solidFill>
                      <a:srgbClr val="7030A0"/>
                    </a:solidFill>
                  </a:rPr>
                  <a:t>point estimator </a:t>
                </a:r>
                <a:r>
                  <a:rPr lang="en-US" dirty="0"/>
                  <a:t>of the parameter </a:t>
                </a:r>
                <a:r>
                  <a:rPr lang="en-US" dirty="0" err="1" smtClean="0">
                    <a:solidFill>
                      <a:srgbClr val="7030A0"/>
                    </a:solidFill>
                  </a:rPr>
                  <a:t>θ</a:t>
                </a:r>
                <a:r>
                  <a:rPr lang="en-US" dirty="0" smtClean="0"/>
                  <a:t>, </a:t>
                </a:r>
                <a:r>
                  <a:rPr lang="en-US" dirty="0"/>
                  <a:t>and a value returned by this function for a given sample is referred to as a </a:t>
                </a:r>
                <a:r>
                  <a:rPr lang="en-US" dirty="0">
                    <a:solidFill>
                      <a:srgbClr val="7030A0"/>
                    </a:solidFill>
                  </a:rPr>
                  <a:t>point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of the parameter. 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89" t="-2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3581353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Estimators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two kinds: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Unbiased </a:t>
            </a:r>
            <a:r>
              <a:rPr lang="en-US" dirty="0" smtClean="0">
                <a:solidFill>
                  <a:srgbClr val="7030A0"/>
                </a:solidFill>
              </a:rPr>
              <a:t>Estimator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Lie close to the real value of the real population 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Minimum variance*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7030A0"/>
                </a:solidFill>
              </a:rPr>
              <a:t>Biased Estimator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Introduce some bias related to the real value of the real population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783192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Estimators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of unbiased estimators</a:t>
            </a:r>
            <a:r>
              <a:rPr lang="en-US" baseline="30000" dirty="0" smtClean="0">
                <a:solidFill>
                  <a:srgbClr val="FF0000"/>
                </a:solidFill>
              </a:rPr>
              <a:t>1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Mean</a:t>
            </a:r>
          </a:p>
          <a:p>
            <a:pPr lvl="1"/>
            <a:r>
              <a:rPr lang="en-US" dirty="0" smtClean="0"/>
              <a:t>Standard Error</a:t>
            </a:r>
          </a:p>
          <a:p>
            <a:pPr lvl="1"/>
            <a:r>
              <a:rPr lang="en-US" dirty="0" smtClean="0"/>
              <a:t>Variance</a:t>
            </a:r>
          </a:p>
          <a:p>
            <a:r>
              <a:rPr lang="en-US" dirty="0" smtClean="0"/>
              <a:t>Example of biased estimators</a:t>
            </a:r>
          </a:p>
          <a:p>
            <a:pPr lvl="1"/>
            <a:r>
              <a:rPr lang="en-US" dirty="0" smtClean="0"/>
              <a:t>Standard Deviation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472" y="6453336"/>
            <a:ext cx="6048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30000" dirty="0" smtClean="0">
                <a:solidFill>
                  <a:srgbClr val="FF0000"/>
                </a:solidFill>
              </a:rPr>
              <a:t>1</a:t>
            </a:r>
            <a:r>
              <a:rPr lang="en-US" sz="1200" dirty="0" smtClean="0">
                <a:solidFill>
                  <a:srgbClr val="FF0000"/>
                </a:solidFill>
              </a:rPr>
              <a:t>Estimators of </a:t>
            </a:r>
            <a:r>
              <a:rPr lang="en-US" sz="1200" dirty="0" err="1" smtClean="0">
                <a:solidFill>
                  <a:srgbClr val="FF0000"/>
                </a:solidFill>
              </a:rPr>
              <a:t>gaussian</a:t>
            </a:r>
            <a:r>
              <a:rPr lang="en-US" sz="1200" dirty="0" smtClean="0">
                <a:solidFill>
                  <a:srgbClr val="FF0000"/>
                </a:solidFill>
              </a:rPr>
              <a:t> Distributions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899471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85814" y="2899825"/>
            <a:ext cx="6919714" cy="646331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ja-JP" sz="3600" dirty="0" smtClean="0"/>
              <a:t>Datasets, Estimators</a:t>
            </a:r>
            <a:r>
              <a:rPr lang="en-US" altLang="ja-JP" sz="3600" smtClean="0"/>
              <a:t>, Intervals</a:t>
            </a:r>
            <a:endParaRPr lang="ja-JP" altLang="en-US" sz="3500" dirty="0">
              <a:ea typeface="ＭＳ Ｐゴシック" charset="-128"/>
            </a:endParaRPr>
          </a:p>
        </p:txBody>
      </p:sp>
      <p:pic>
        <p:nvPicPr>
          <p:cNvPr id="35846" name="Picture 6" descr="E:\Henry\Downloads\logo.gif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360" y="101278"/>
            <a:ext cx="1568050" cy="156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920552" y="4509120"/>
            <a:ext cx="89854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s-PE" altLang="ja-JP" dirty="0"/>
              <a:t>Marco </a:t>
            </a:r>
            <a:r>
              <a:rPr kumimoji="1" lang="es-PE" altLang="ja-JP" dirty="0" smtClean="0"/>
              <a:t>Antonio Florenzano Mollinetti</a:t>
            </a:r>
            <a:r>
              <a:rPr kumimoji="1" lang="es-PE" altLang="ja-JP" baseline="30000" dirty="0" smtClean="0"/>
              <a:t>1</a:t>
            </a:r>
            <a:r>
              <a:rPr kumimoji="1" lang="es-PE" altLang="ja-JP" dirty="0" smtClean="0"/>
              <a:t> </a:t>
            </a:r>
          </a:p>
          <a:p>
            <a:pPr algn="ctr"/>
            <a:r>
              <a:rPr kumimoji="1" lang="es-PE" altLang="ja-JP" baseline="30000" dirty="0" smtClean="0"/>
              <a:t>1</a:t>
            </a:r>
            <a:r>
              <a:rPr kumimoji="1" lang="es-PE" altLang="ja-JP" b="1" dirty="0" smtClean="0"/>
              <a:t>University of Tsukuba</a:t>
            </a:r>
            <a:r>
              <a:rPr kumimoji="1" lang="en-US" altLang="ja-JP" b="1" dirty="0" smtClean="0"/>
              <a:t>, </a:t>
            </a:r>
            <a:r>
              <a:rPr lang="en-US" altLang="ja-JP" b="1" dirty="0" smtClean="0"/>
              <a:t>Systems Optimization Laboratory</a:t>
            </a:r>
            <a:r>
              <a:rPr kumimoji="1" lang="es-PE" altLang="ja-JP" b="1" dirty="0" smtClean="0"/>
              <a:t>	</a:t>
            </a:r>
            <a:endParaRPr kumimoji="1" lang="es-PE" altLang="ja-JP" dirty="0" smtClean="0"/>
          </a:p>
          <a:p>
            <a:pPr algn="ctr"/>
            <a:r>
              <a:rPr kumimoji="1" lang="es-PE" altLang="ja-JP" dirty="0" smtClean="0">
                <a:latin typeface="Bookman Old Style" charset="0"/>
                <a:ea typeface="Bookman Old Style" charset="0"/>
                <a:cs typeface="Bookman Old Style" charset="0"/>
              </a:rPr>
              <a:t>mollinetti</a:t>
            </a:r>
            <a:r>
              <a:rPr kumimoji="1" lang="en-US" altLang="ja-JP" dirty="0" smtClean="0">
                <a:latin typeface="Bookman Old Style" charset="0"/>
                <a:ea typeface="Bookman Old Style" charset="0"/>
                <a:cs typeface="Bookman Old Style" charset="0"/>
              </a:rPr>
              <a:t>@</a:t>
            </a:r>
            <a:r>
              <a:rPr kumimoji="1" lang="en-US" altLang="ja-JP" dirty="0" err="1" smtClean="0">
                <a:latin typeface="Bookman Old Style" charset="0"/>
                <a:ea typeface="Bookman Old Style" charset="0"/>
                <a:cs typeface="Bookman Old Style" charset="0"/>
              </a:rPr>
              <a:t>syou.cs.tsukuba.ac.jp</a:t>
            </a:r>
            <a:endParaRPr kumimoji="1" lang="es-PE" altLang="ja-JP" dirty="0" smtClean="0">
              <a:latin typeface="Bookman Old Style" charset="0"/>
              <a:ea typeface="Bookman Old Style" charset="0"/>
              <a:cs typeface="Bookman Old Style" charset="0"/>
            </a:endParaRPr>
          </a:p>
          <a:p>
            <a:endParaRPr kumimoji="1" lang="es-PE" altLang="ja-JP" dirty="0" smtClean="0"/>
          </a:p>
          <a:p>
            <a:endParaRPr kumimoji="1" lang="es-PE" altLang="ja-JP" b="1" dirty="0" smtClean="0"/>
          </a:p>
          <a:p>
            <a:r>
              <a:rPr kumimoji="1" lang="es-PE" altLang="ja-JP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916968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sets -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Brief recap on Data set manipulation</a:t>
            </a:r>
          </a:p>
          <a:p>
            <a:r>
              <a:rPr lang="en-US" dirty="0" smtClean="0"/>
              <a:t>We’ll use our </a:t>
            </a:r>
            <a:r>
              <a:rPr lang="en-US" dirty="0" smtClean="0">
                <a:solidFill>
                  <a:schemeClr val="accent1"/>
                </a:solidFill>
              </a:rPr>
              <a:t>common functions </a:t>
            </a:r>
            <a:r>
              <a:rPr lang="en-US" dirty="0" smtClean="0"/>
              <a:t>and a few extras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Heart</a:t>
            </a:r>
            <a:r>
              <a:rPr lang="en-US" dirty="0" smtClean="0"/>
              <a:t> disease Dataset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77382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sets -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the folder where the Heart Dataset is saved</a:t>
            </a:r>
          </a:p>
          <a:p>
            <a:pPr lvl="1"/>
            <a:r>
              <a:rPr lang="en-US" sz="1600" dirty="0" smtClean="0">
                <a:solidFill>
                  <a:srgbClr val="FF0000"/>
                </a:solidFill>
              </a:rPr>
              <a:t>Don’t forget to set as working directory!!!</a:t>
            </a:r>
          </a:p>
          <a:p>
            <a:pPr lvl="1"/>
            <a:endParaRPr lang="en-US" sz="1600" dirty="0">
              <a:solidFill>
                <a:srgbClr val="FF0000"/>
              </a:solidFill>
            </a:endParaRPr>
          </a:p>
          <a:p>
            <a:pPr lvl="1"/>
            <a:endParaRPr lang="en-US" sz="1600" dirty="0" smtClean="0">
              <a:solidFill>
                <a:srgbClr val="FF0000"/>
              </a:solidFill>
            </a:endParaRPr>
          </a:p>
          <a:p>
            <a:pPr lvl="1"/>
            <a:endParaRPr lang="en-US" sz="1600" dirty="0">
              <a:solidFill>
                <a:srgbClr val="FF0000"/>
              </a:solidFill>
            </a:endParaRPr>
          </a:p>
          <a:p>
            <a:pPr lvl="1"/>
            <a:endParaRPr lang="en-US" sz="1600" dirty="0" smtClean="0">
              <a:solidFill>
                <a:srgbClr val="FF0000"/>
              </a:solidFill>
            </a:endParaRPr>
          </a:p>
          <a:p>
            <a:pPr lvl="1"/>
            <a:endParaRPr lang="en-US" sz="1600" dirty="0">
              <a:solidFill>
                <a:srgbClr val="FF0000"/>
              </a:solidFill>
            </a:endParaRPr>
          </a:p>
          <a:p>
            <a:pPr lvl="1"/>
            <a:endParaRPr lang="en-US" sz="1600" dirty="0" smtClean="0">
              <a:solidFill>
                <a:srgbClr val="FF0000"/>
              </a:solidFill>
            </a:endParaRPr>
          </a:p>
          <a:p>
            <a:pPr lvl="1"/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Run the following code: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3501008"/>
            <a:ext cx="9093200" cy="1485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080" y="5613400"/>
            <a:ext cx="28829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40951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sets -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run some common functions to check our Dataset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550" y="3140968"/>
            <a:ext cx="54229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22363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sets -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Results of our scripts: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2780928"/>
            <a:ext cx="1193800" cy="469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3326656"/>
            <a:ext cx="7391400" cy="723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3967634"/>
            <a:ext cx="9113912" cy="292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59237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sets - Recap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0" y="1801997"/>
            <a:ext cx="7212947" cy="38862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25" y="5949280"/>
            <a:ext cx="18542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7800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sets - Recap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2" y="1988840"/>
            <a:ext cx="8915400" cy="192442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2" y="4092626"/>
            <a:ext cx="1587500" cy="495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26" y="4767291"/>
            <a:ext cx="72644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662573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False"/>
  <p:tag name="BRANCHTO" val="0"/>
</p:tagLst>
</file>

<file path=ppt/theme/theme1.xml><?xml version="1.0" encoding="utf-8"?>
<a:theme xmlns:a="http://schemas.openxmlformats.org/drawingml/2006/main" name="Grant proposal">
  <a:themeElements>
    <a:clrScheme name="FRProposa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FRPropos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FRProposa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Proposa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Proposa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Proposa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Proposa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Proposa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Proposa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RProposa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RProposa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RProposa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RProposa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RProposa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26247</TotalTime>
  <Words>845</Words>
  <Application>Microsoft Macintosh PowerPoint</Application>
  <PresentationFormat>A4 Paper (210x297 mm)</PresentationFormat>
  <Paragraphs>164</Paragraphs>
  <Slides>33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 Black</vt:lpstr>
      <vt:lpstr>Bookman Old Style</vt:lpstr>
      <vt:lpstr>Cambria Math</vt:lpstr>
      <vt:lpstr>ＭＳ Ｐゴシック</vt:lpstr>
      <vt:lpstr>Times New Roman</vt:lpstr>
      <vt:lpstr>Wingdings</vt:lpstr>
      <vt:lpstr>Arial</vt:lpstr>
      <vt:lpstr>Grant proposal</vt:lpstr>
      <vt:lpstr>Datasets, Estimators, Intervals</vt:lpstr>
      <vt:lpstr>Agenda</vt:lpstr>
      <vt:lpstr>PowerPoint Presentation</vt:lpstr>
      <vt:lpstr>Data sets - Recap</vt:lpstr>
      <vt:lpstr>Data sets - Recap</vt:lpstr>
      <vt:lpstr>Data sets - Recap</vt:lpstr>
      <vt:lpstr>Data sets - Recap</vt:lpstr>
      <vt:lpstr>Data sets - Recap</vt:lpstr>
      <vt:lpstr>Data sets - Recap</vt:lpstr>
      <vt:lpstr>PowerPoint Presentation</vt:lpstr>
      <vt:lpstr>Categorical x Numerical</vt:lpstr>
      <vt:lpstr>Categorical x Numerical</vt:lpstr>
      <vt:lpstr>Categorical x Numerical</vt:lpstr>
      <vt:lpstr>Categorical x Numerical</vt:lpstr>
      <vt:lpstr>Categorical x Numerical</vt:lpstr>
      <vt:lpstr>Categorical x Numerical</vt:lpstr>
      <vt:lpstr>Categorical x Numerical</vt:lpstr>
      <vt:lpstr>Categorical x Numerical</vt:lpstr>
      <vt:lpstr>PowerPoint Presentation</vt:lpstr>
      <vt:lpstr>Sampling Distributions</vt:lpstr>
      <vt:lpstr>Sampling Distributions</vt:lpstr>
      <vt:lpstr>Sampling Distributions</vt:lpstr>
      <vt:lpstr>Sampling Distributions</vt:lpstr>
      <vt:lpstr>Sampling Distributions</vt:lpstr>
      <vt:lpstr>Sampling Distributions</vt:lpstr>
      <vt:lpstr>Sampling Distributions</vt:lpstr>
      <vt:lpstr>Sampling Distributions</vt:lpstr>
      <vt:lpstr>PowerPoint Presentation</vt:lpstr>
      <vt:lpstr>Point Estimators</vt:lpstr>
      <vt:lpstr>Point Estimators</vt:lpstr>
      <vt:lpstr>Point Estimators</vt:lpstr>
      <vt:lpstr>Point Estimators</vt:lpstr>
      <vt:lpstr>Datasets, Estimators, Intervals</vt:lpstr>
    </vt:vector>
  </TitlesOfParts>
  <Company>UNITCOM PC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Topic Presentation</dc:title>
  <dc:creator>Henry</dc:creator>
  <cp:lastModifiedBy>Marco Mollinetti</cp:lastModifiedBy>
  <cp:revision>1426</cp:revision>
  <cp:lastPrinted>2018-01-26T03:05:52Z</cp:lastPrinted>
  <dcterms:created xsi:type="dcterms:W3CDTF">2012-06-03T07:03:05Z</dcterms:created>
  <dcterms:modified xsi:type="dcterms:W3CDTF">2019-09-26T02:58:54Z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TC060891601041</vt:lpwstr>
  </property>
</Properties>
</file>