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634" r:id="rId3"/>
    <p:sldId id="661" r:id="rId4"/>
    <p:sldId id="662" r:id="rId5"/>
    <p:sldId id="663" r:id="rId6"/>
    <p:sldId id="664" r:id="rId7"/>
    <p:sldId id="665" r:id="rId8"/>
    <p:sldId id="660" r:id="rId9"/>
  </p:sldIdLst>
  <p:sldSz cx="9906000" cy="6858000" type="A4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33"/>
    <a:srgbClr val="6600FF"/>
    <a:srgbClr val="009999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3739" autoAdjust="0"/>
  </p:normalViewPr>
  <p:slideViewPr>
    <p:cSldViewPr>
      <p:cViewPr>
        <p:scale>
          <a:sx n="123" d="100"/>
          <a:sy n="123" d="100"/>
        </p:scale>
        <p:origin x="656" y="-10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375EA03-F25F-4515-9E54-076615FBD7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10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2E13D21-0B26-4117-89F3-87EE82AAEDB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25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3D21-0B26-4117-89F3-87EE82AAEDBB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849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B05A-BEFB-48FA-8140-0AB5CD9C2061}" type="slidenum">
              <a:rPr lang="ja-JP" altLang="en-US"/>
              <a:pPr/>
              <a:t>8</a:t>
            </a:fld>
            <a:endParaRPr lang="en-US" altLang="ja-JP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ja-JP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BC9126-F621-43E2-AC7F-88C003D0A4C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2E7AE-54EB-49A1-91A2-E45DF5DF763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42788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5F675-FC14-4D98-BF94-8065F34B54B7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41140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6D8859E4-E61C-4041-80A4-E1CEEEB6719C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8979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ー 3"/>
          <p:cNvSpPr>
            <a:spLocks noGrp="1"/>
          </p:cNvSpPr>
          <p:nvPr>
            <p:ph type="clipArt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D791763-F213-4A32-BD4D-838AE91E10C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5169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タイトル、クリップ アート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クリップアート プレースホルダー 2"/>
          <p:cNvSpPr>
            <a:spLocks noGrp="1"/>
          </p:cNvSpPr>
          <p:nvPr>
            <p:ph type="clipArt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r>
              <a:rPr lang="ja-JP" altLang="en-US" smtClean="0"/>
              <a:t>アイコンをクリックしてクリップ アートを追加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CBFF80EC-30E9-402D-B014-22A770A5625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9829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751C28-B69E-4BCD-A4BF-5C64C60C1519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7241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B90E2-436B-4454-904C-1DCF5BB0A08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53015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A9141-47AD-43D2-A7CB-D8943036BF4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14148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1B8-FAAF-4805-A9A9-0136E2068C0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58746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600CE-ED83-4250-B62D-90CD39BF7254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9950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D6AA45-55C4-4432-B88B-3780D57C195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5152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F39018-B526-4E6C-ADCB-9900AF1BD41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4093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369FA0-A12E-4157-8BBC-B38CD52B4D02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081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0B84246-C38E-4F52-9A2C-C0437EB3245E}" type="slidenum">
              <a:rPr lang="ja-JP" altLang="en-US"/>
              <a:pPr/>
              <a:t>‹#›</a:t>
            </a:fld>
            <a:endParaRPr lang="en-US" altLang="ja-JP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 sz="2400">
                <a:latin typeface="Times New Roman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Hypothesis Testing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Inference for One sample</a:t>
            </a:r>
          </a:p>
          <a:p>
            <a:r>
              <a:rPr lang="en-US" dirty="0" smtClean="0"/>
              <a:t>Statistical Inference for Two samples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89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Intervals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Statistical intervals</a:t>
            </a:r>
            <a:r>
              <a:rPr lang="en-US" sz="2800" dirty="0"/>
              <a:t> are important in quantifying the uncertainty associated to a given </a:t>
            </a:r>
            <a:r>
              <a:rPr lang="en-US" sz="2800" dirty="0" smtClean="0"/>
              <a:t>estimate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efine </a:t>
            </a:r>
            <a:r>
              <a:rPr lang="en-US" sz="2800" dirty="0"/>
              <a:t>regions that are likely to contain the true value of an estimated </a:t>
            </a:r>
            <a:r>
              <a:rPr lang="en-US" sz="2800" dirty="0" smtClean="0"/>
              <a:t>quantity</a:t>
            </a:r>
          </a:p>
          <a:p>
            <a:r>
              <a:rPr lang="en-US" sz="2800" dirty="0" smtClean="0"/>
              <a:t>Three of them*: </a:t>
            </a:r>
            <a:endParaRPr lang="en-US" sz="2800" dirty="0"/>
          </a:p>
          <a:p>
            <a:pPr lvl="1"/>
            <a:r>
              <a:rPr lang="en-US" sz="2400" dirty="0"/>
              <a:t>Confidence </a:t>
            </a:r>
            <a:r>
              <a:rPr lang="en-US" sz="2400" dirty="0" smtClean="0"/>
              <a:t>intervals</a:t>
            </a:r>
            <a:r>
              <a:rPr lang="en-US" sz="2400" dirty="0"/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(bound </a:t>
            </a:r>
            <a:r>
              <a:rPr lang="en-US" sz="1800" dirty="0" err="1" smtClean="0">
                <a:solidFill>
                  <a:schemeClr val="accent1"/>
                </a:solidFill>
              </a:rPr>
              <a:t>distrib</a:t>
            </a:r>
            <a:r>
              <a:rPr lang="en-US" sz="1800" dirty="0" smtClean="0">
                <a:solidFill>
                  <a:schemeClr val="accent1"/>
                </a:solidFill>
              </a:rPr>
              <a:t>. </a:t>
            </a:r>
            <a:r>
              <a:rPr lang="en-US" sz="1800" dirty="0">
                <a:solidFill>
                  <a:schemeClr val="accent1"/>
                </a:solidFill>
              </a:rPr>
              <a:t>p</a:t>
            </a:r>
            <a:r>
              <a:rPr lang="en-US" sz="1800" dirty="0" smtClean="0">
                <a:solidFill>
                  <a:schemeClr val="accent1"/>
                </a:solidFill>
              </a:rPr>
              <a:t>arameters)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Tolerance </a:t>
            </a:r>
            <a:r>
              <a:rPr lang="en-US" sz="2400" dirty="0"/>
              <a:t>intervals; </a:t>
            </a:r>
            <a:r>
              <a:rPr lang="en-US" sz="1800" dirty="0" smtClean="0">
                <a:solidFill>
                  <a:schemeClr val="accent1"/>
                </a:solidFill>
              </a:rPr>
              <a:t>(bound selected proportion of </a:t>
            </a:r>
            <a:r>
              <a:rPr lang="en-US" sz="1800" dirty="0" err="1" smtClean="0">
                <a:solidFill>
                  <a:schemeClr val="accent1"/>
                </a:solidFill>
              </a:rPr>
              <a:t>distrib</a:t>
            </a:r>
            <a:r>
              <a:rPr lang="en-US" sz="1800" dirty="0" smtClean="0">
                <a:solidFill>
                  <a:schemeClr val="accent1"/>
                </a:solidFill>
              </a:rPr>
              <a:t>.)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Prediction </a:t>
            </a:r>
            <a:r>
              <a:rPr lang="en-US" sz="2400" dirty="0"/>
              <a:t>intervals</a:t>
            </a:r>
            <a:r>
              <a:rPr lang="en-US" sz="2400" dirty="0" smtClean="0"/>
              <a:t>; </a:t>
            </a:r>
            <a:r>
              <a:rPr lang="en-US" sz="1800" dirty="0" smtClean="0">
                <a:solidFill>
                  <a:schemeClr val="accent1"/>
                </a:solidFill>
              </a:rPr>
              <a:t>(bound future observations)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93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Intervals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Example</a:t>
                </a:r>
                <a:r>
                  <a:rPr lang="en-US" dirty="0"/>
                  <a:t>: Measuring the blood pressure of patients, we expect </a:t>
                </a:r>
                <a:r>
                  <a:rPr lang="en-US" dirty="0" smtClean="0"/>
                  <a:t>results </a:t>
                </a:r>
                <a:r>
                  <a:rPr lang="en-US" dirty="0"/>
                  <a:t>to be around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120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(maximum)</a:t>
                </a:r>
                <a:r>
                  <a:rPr lang="en-US" dirty="0" smtClean="0"/>
                  <a:t> </a:t>
                </a:r>
                <a:r>
                  <a:rPr lang="en-US" dirty="0"/>
                  <a:t>with a standard deviation of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units</a:t>
                </a:r>
                <a:r>
                  <a:rPr lang="en-US" dirty="0"/>
                  <a:t>. Assume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normality of data</a:t>
                </a:r>
                <a:r>
                  <a:rPr lang="en-US" dirty="0" smtClean="0"/>
                  <a:t>. </a:t>
                </a:r>
                <a:endParaRPr lang="en-US" dirty="0"/>
              </a:p>
              <a:p>
                <a:r>
                  <a:rPr lang="en-US" dirty="0"/>
                  <a:t>Obtaining a </a:t>
                </a:r>
                <a:r>
                  <a:rPr lang="en-US" dirty="0">
                    <a:solidFill>
                      <a:srgbClr val="7030A0"/>
                    </a:solidFill>
                  </a:rPr>
                  <a:t>sample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=30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observations yields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11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9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.5</m:t>
                    </m:r>
                  </m:oMath>
                </a14:m>
                <a:r>
                  <a:rPr lang="en-US" dirty="0"/>
                  <a:t>. It is very likely that this value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exactly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the true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but we are </a:t>
                </a:r>
                <a:r>
                  <a:rPr lang="en-US" dirty="0" smtClean="0"/>
                  <a:t>unable to </a:t>
                </a:r>
                <a:r>
                  <a:rPr lang="en-US" dirty="0"/>
                  <a:t>quantify how much uncertainty there is in this estimate.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 b="-22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2109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Intervals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Tolerance interval:</a:t>
            </a:r>
          </a:p>
          <a:p>
            <a:pPr lvl="1"/>
            <a:r>
              <a:rPr lang="en-US" i="1" dirty="0"/>
              <a:t>A tolerance interval is an </a:t>
            </a:r>
            <a:r>
              <a:rPr lang="en-US" dirty="0">
                <a:solidFill>
                  <a:srgbClr val="7030A0"/>
                </a:solidFill>
              </a:rPr>
              <a:t>enclosure</a:t>
            </a:r>
            <a:r>
              <a:rPr lang="en-US" b="1" i="1" dirty="0"/>
              <a:t> </a:t>
            </a:r>
            <a:r>
              <a:rPr lang="en-US" i="1" dirty="0"/>
              <a:t>interval for a specified </a:t>
            </a:r>
            <a:r>
              <a:rPr lang="en-US" b="1" dirty="0">
                <a:solidFill>
                  <a:srgbClr val="7030A0"/>
                </a:solidFill>
              </a:rPr>
              <a:t>proportion of the sampled </a:t>
            </a:r>
            <a:r>
              <a:rPr lang="en-US" b="1" dirty="0" smtClean="0">
                <a:solidFill>
                  <a:srgbClr val="7030A0"/>
                </a:solidFill>
              </a:rPr>
              <a:t>population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3429000"/>
            <a:ext cx="4176464" cy="32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85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Intervals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Confidence intervals: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interval that contains the </a:t>
                </a:r>
                <a:r>
                  <a:rPr lang="en-US" dirty="0">
                    <a:solidFill>
                      <a:srgbClr val="7030A0"/>
                    </a:solidFill>
                  </a:rPr>
                  <a:t>true value of a given population parameter</a:t>
                </a:r>
                <a:r>
                  <a:rPr lang="en-US" dirty="0"/>
                  <a:t> with a confidence level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100(1−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)”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confidence interval we talk when we do any statistical test for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hypothesis testing</a:t>
                </a:r>
              </a:p>
              <a:p>
                <a:pPr lvl="1"/>
                <a:r>
                  <a:rPr lang="en-US" dirty="0" smtClean="0"/>
                  <a:t>Directly associated with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p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-values 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646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Intervals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The method used to derive the interval has a </a:t>
            </a:r>
            <a:r>
              <a:rPr lang="en-US" dirty="0">
                <a:solidFill>
                  <a:srgbClr val="7030A0"/>
                </a:solidFill>
              </a:rPr>
              <a:t>hit rate of 95%</a:t>
            </a:r>
            <a:r>
              <a:rPr lang="en-US" dirty="0"/>
              <a:t>” - i.e., the interval generated has a </a:t>
            </a:r>
            <a:r>
              <a:rPr lang="en-US" dirty="0">
                <a:solidFill>
                  <a:srgbClr val="FF0000"/>
                </a:solidFill>
              </a:rPr>
              <a:t>95% </a:t>
            </a:r>
            <a:r>
              <a:rPr lang="en-US">
                <a:solidFill>
                  <a:srgbClr val="FF0000"/>
                </a:solidFill>
              </a:rPr>
              <a:t>chance </a:t>
            </a:r>
            <a:r>
              <a:rPr lang="en-US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‘capturing’ the true population parameter</a:t>
            </a:r>
            <a:r>
              <a:rPr lang="en-US" dirty="0"/>
              <a:t>.”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99% vs. 95%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44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5814" y="2899825"/>
            <a:ext cx="6919714" cy="646331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ja-JP" sz="3600" dirty="0" smtClean="0"/>
              <a:t>Hypothesis Testing</a:t>
            </a:r>
            <a:endParaRPr lang="ja-JP" altLang="en-US" sz="3500" dirty="0">
              <a:ea typeface="ＭＳ Ｐゴシック" charset="-128"/>
            </a:endParaRPr>
          </a:p>
        </p:txBody>
      </p:sp>
      <p:pic>
        <p:nvPicPr>
          <p:cNvPr id="35846" name="Picture 6" descr="E:\Henry\Downloads\logo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101278"/>
            <a:ext cx="1568050" cy="15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20552" y="4509120"/>
            <a:ext cx="89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PE" altLang="ja-JP" dirty="0"/>
              <a:t>Marco </a:t>
            </a:r>
            <a:r>
              <a:rPr kumimoji="1" lang="es-PE" altLang="ja-JP" dirty="0" smtClean="0"/>
              <a:t>Antonio Florenzano Mollinetti</a:t>
            </a:r>
            <a:r>
              <a:rPr kumimoji="1" lang="es-PE" altLang="ja-JP" baseline="30000" dirty="0" smtClean="0"/>
              <a:t>1</a:t>
            </a:r>
            <a:r>
              <a:rPr kumimoji="1" lang="es-PE" altLang="ja-JP" dirty="0" smtClean="0"/>
              <a:t> </a:t>
            </a:r>
          </a:p>
          <a:p>
            <a:pPr algn="ctr"/>
            <a:r>
              <a:rPr kumimoji="1" lang="es-PE" altLang="ja-JP" baseline="30000" dirty="0" smtClean="0"/>
              <a:t>1</a:t>
            </a:r>
            <a:r>
              <a:rPr kumimoji="1" lang="es-PE" altLang="ja-JP" b="1" dirty="0" smtClean="0"/>
              <a:t>University of Tsukuba</a:t>
            </a:r>
            <a:r>
              <a:rPr kumimoji="1" lang="en-US" altLang="ja-JP" b="1" dirty="0" smtClean="0"/>
              <a:t>, </a:t>
            </a:r>
            <a:r>
              <a:rPr lang="en-US" altLang="ja-JP" b="1" dirty="0" smtClean="0"/>
              <a:t>Systems Optimization Laboratory</a:t>
            </a:r>
            <a:r>
              <a:rPr kumimoji="1" lang="es-PE" altLang="ja-JP" b="1" dirty="0" smtClean="0"/>
              <a:t>	</a:t>
            </a:r>
            <a:endParaRPr kumimoji="1" lang="es-PE" altLang="ja-JP" dirty="0" smtClean="0"/>
          </a:p>
          <a:p>
            <a:pPr algn="ctr"/>
            <a:r>
              <a:rPr kumimoji="1" lang="es-PE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mollinetti</a:t>
            </a:r>
            <a:r>
              <a:rPr kumimoji="1" lang="en-US" altLang="ja-JP" dirty="0" smtClean="0">
                <a:latin typeface="Bookman Old Style" charset="0"/>
                <a:ea typeface="Bookman Old Style" charset="0"/>
                <a:cs typeface="Bookman Old Style" charset="0"/>
              </a:rPr>
              <a:t>@</a:t>
            </a:r>
            <a:r>
              <a:rPr kumimoji="1" lang="en-US" altLang="ja-JP" dirty="0" err="1" smtClean="0">
                <a:latin typeface="Bookman Old Style" charset="0"/>
                <a:ea typeface="Bookman Old Style" charset="0"/>
                <a:cs typeface="Bookman Old Style" charset="0"/>
              </a:rPr>
              <a:t>syou.cs.tsukuba.ac.jp</a:t>
            </a:r>
            <a:endParaRPr kumimoji="1" lang="es-PE" altLang="ja-JP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endParaRPr kumimoji="1" lang="es-PE" altLang="ja-JP" dirty="0" smtClean="0"/>
          </a:p>
          <a:p>
            <a:endParaRPr kumimoji="1" lang="es-PE" altLang="ja-JP" b="1" dirty="0" smtClean="0"/>
          </a:p>
          <a:p>
            <a:r>
              <a:rPr kumimoji="1" lang="es-PE" altLang="ja-JP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0278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Grant proposal">
  <a:themeElements>
    <a:clrScheme name="FRProposa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R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FRProposa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Proposa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Proposa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38486</TotalTime>
  <Words>285</Words>
  <Application>Microsoft Macintosh PowerPoint</Application>
  <PresentationFormat>A4 Paper (210x297 mm)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Black</vt:lpstr>
      <vt:lpstr>Bookman Old Style</vt:lpstr>
      <vt:lpstr>Cambria Math</vt:lpstr>
      <vt:lpstr>ＭＳ Ｐゴシック</vt:lpstr>
      <vt:lpstr>Times New Roman</vt:lpstr>
      <vt:lpstr>Wingdings</vt:lpstr>
      <vt:lpstr>Arial</vt:lpstr>
      <vt:lpstr>Grant proposal</vt:lpstr>
      <vt:lpstr>Hypothesis Testing</vt:lpstr>
      <vt:lpstr>Agenda</vt:lpstr>
      <vt:lpstr>Statistical Intervals</vt:lpstr>
      <vt:lpstr>Statistical Intervals</vt:lpstr>
      <vt:lpstr>Statistical Intervals</vt:lpstr>
      <vt:lpstr>Statistical Intervals</vt:lpstr>
      <vt:lpstr>Statistical Intervals</vt:lpstr>
      <vt:lpstr>Hypothesis Testing</vt:lpstr>
    </vt:vector>
  </TitlesOfParts>
  <Company>UNITCOM PC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 Presentation</dc:title>
  <dc:creator>Henry</dc:creator>
  <cp:lastModifiedBy>Marco Mollinetti</cp:lastModifiedBy>
  <cp:revision>1427</cp:revision>
  <cp:lastPrinted>2018-01-26T03:05:52Z</cp:lastPrinted>
  <dcterms:created xsi:type="dcterms:W3CDTF">2012-06-03T07:03:05Z</dcterms:created>
  <dcterms:modified xsi:type="dcterms:W3CDTF">2019-09-26T02:30:16Z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TC060891601041</vt:lpwstr>
  </property>
</Properties>
</file>