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64" r:id="rId2"/>
    <p:sldId id="634" r:id="rId3"/>
    <p:sldId id="657" r:id="rId4"/>
    <p:sldId id="635" r:id="rId5"/>
    <p:sldId id="607" r:id="rId6"/>
    <p:sldId id="609" r:id="rId7"/>
    <p:sldId id="610" r:id="rId8"/>
    <p:sldId id="611" r:id="rId9"/>
    <p:sldId id="612" r:id="rId10"/>
    <p:sldId id="613" r:id="rId11"/>
    <p:sldId id="636" r:id="rId12"/>
    <p:sldId id="639" r:id="rId13"/>
    <p:sldId id="642" r:id="rId14"/>
    <p:sldId id="643" r:id="rId15"/>
    <p:sldId id="644" r:id="rId16"/>
    <p:sldId id="640" r:id="rId17"/>
    <p:sldId id="641" r:id="rId18"/>
    <p:sldId id="645" r:id="rId19"/>
    <p:sldId id="646" r:id="rId20"/>
    <p:sldId id="658" r:id="rId21"/>
    <p:sldId id="659" r:id="rId22"/>
    <p:sldId id="660" r:id="rId23"/>
    <p:sldId id="637" r:id="rId24"/>
    <p:sldId id="649" r:id="rId25"/>
    <p:sldId id="650" r:id="rId26"/>
    <p:sldId id="651" r:id="rId27"/>
    <p:sldId id="652" r:id="rId28"/>
    <p:sldId id="653" r:id="rId29"/>
    <p:sldId id="654" r:id="rId30"/>
    <p:sldId id="655" r:id="rId31"/>
    <p:sldId id="656" r:id="rId32"/>
    <p:sldId id="638" r:id="rId33"/>
    <p:sldId id="625" r:id="rId34"/>
    <p:sldId id="626" r:id="rId35"/>
    <p:sldId id="627" r:id="rId36"/>
    <p:sldId id="628" r:id="rId37"/>
    <p:sldId id="648" r:id="rId38"/>
  </p:sldIdLst>
  <p:sldSz cx="9906000" cy="6858000" type="A4"/>
  <p:notesSz cx="6858000" cy="9144000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33"/>
    <a:srgbClr val="6600FF"/>
    <a:srgbClr val="009999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1" autoAdjust="0"/>
    <p:restoredTop sz="93739" autoAdjust="0"/>
  </p:normalViewPr>
  <p:slideViewPr>
    <p:cSldViewPr>
      <p:cViewPr>
        <p:scale>
          <a:sx n="123" d="100"/>
          <a:sy n="123" d="100"/>
        </p:scale>
        <p:origin x="352" y="-1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C375EA03-F25F-4515-9E54-076615FBD7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10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2E13D21-0B26-4117-89F3-87EE82AAEDB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325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443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970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37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30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849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673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460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5869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945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155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866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09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BC9126-F621-43E2-AC7F-88C003D0A4C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82E7AE-54EB-49A1-91A2-E45DF5DF763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42788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5F675-FC14-4D98-BF94-8065F34B54B7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41140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6D8859E4-E61C-4041-80A4-E1CEEEB6719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8979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ー 3"/>
          <p:cNvSpPr>
            <a:spLocks noGrp="1"/>
          </p:cNvSpPr>
          <p:nvPr>
            <p:ph type="clipArt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D791763-F213-4A32-BD4D-838AE91E10C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85169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タイトル、クリップ アート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クリップアート プレースホルダー 2"/>
          <p:cNvSpPr>
            <a:spLocks noGrp="1"/>
          </p:cNvSpPr>
          <p:nvPr>
            <p:ph type="clipArt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BFF80EC-30E9-402D-B014-22A770A5625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982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751C28-B69E-4BCD-A4BF-5C64C60C151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7241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B90E2-436B-4454-904C-1DCF5BB0A08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53015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A9141-47AD-43D2-A7CB-D8943036BF4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14148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A31B8-FAAF-4805-A9A9-0136E2068C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58746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600CE-ED83-4250-B62D-90CD39BF725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19950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6AA45-55C4-4432-B88B-3780D57C195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5152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F39018-B526-4E6C-ADCB-9900AF1BD41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4093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369FA0-A12E-4157-8BBC-B38CD52B4D02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081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0B84246-C38E-4F52-9A2C-C0437EB3245E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Relationship Id="rId3" Type="http://schemas.openxmlformats.org/officeDocument/2006/relationships/image" Target="../media/image23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llinetti/Statistics-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Datasets, Estimators, Intervals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88840"/>
            <a:ext cx="8915400" cy="19244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092626"/>
            <a:ext cx="15875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" y="4767291"/>
            <a:ext cx="7264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2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</a:t>
            </a:r>
            <a:r>
              <a:rPr lang="mr-IN" dirty="0" smtClean="0"/>
              <a:t>–</a:t>
            </a:r>
            <a:r>
              <a:rPr lang="en-US" dirty="0" smtClean="0"/>
              <a:t> recap</a:t>
            </a:r>
          </a:p>
          <a:p>
            <a:r>
              <a:rPr lang="en-US" dirty="0">
                <a:solidFill>
                  <a:srgbClr val="FF0000"/>
                </a:solidFill>
              </a:rPr>
              <a:t>Categorical x </a:t>
            </a:r>
            <a:r>
              <a:rPr lang="en-US" dirty="0" smtClean="0">
                <a:solidFill>
                  <a:srgbClr val="FF0000"/>
                </a:solidFill>
              </a:rPr>
              <a:t>Numerical</a:t>
            </a:r>
          </a:p>
          <a:p>
            <a:r>
              <a:rPr lang="en-US" dirty="0" smtClean="0"/>
              <a:t>Sampling Distributions </a:t>
            </a:r>
          </a:p>
          <a:p>
            <a:r>
              <a:rPr lang="en-US" dirty="0" smtClean="0"/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54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x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into the following variables of Heart dataset: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err="1" smtClean="0"/>
              <a:t>Cp</a:t>
            </a:r>
            <a:endParaRPr lang="en-US" dirty="0" smtClean="0"/>
          </a:p>
          <a:p>
            <a:pPr lvl="1"/>
            <a:r>
              <a:rPr lang="en-US" dirty="0" err="1" smtClean="0"/>
              <a:t>Oldpeak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6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x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into the following variables of Heart dataset: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098800"/>
            <a:ext cx="9880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876800"/>
            <a:ext cx="98552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03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x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into the following variables of Heart dataset: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573016"/>
            <a:ext cx="9740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0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</a:t>
            </a:r>
            <a:r>
              <a:rPr lang="en-US" smtClean="0"/>
              <a:t>x Numerical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Oldpeak</a:t>
            </a:r>
            <a:r>
              <a:rPr lang="en-US" dirty="0" smtClean="0"/>
              <a:t> has decimal numbers</a:t>
            </a:r>
          </a:p>
          <a:p>
            <a:r>
              <a:rPr lang="en-US" dirty="0" smtClean="0"/>
              <a:t>Range: </a:t>
            </a:r>
            <a:r>
              <a:rPr lang="en-US" dirty="0" smtClean="0">
                <a:solidFill>
                  <a:schemeClr val="accent1"/>
                </a:solidFill>
              </a:rPr>
              <a:t>[0,4]</a:t>
            </a:r>
          </a:p>
          <a:p>
            <a:r>
              <a:rPr lang="en-US" dirty="0" smtClean="0"/>
              <a:t>Obviously it is a </a:t>
            </a:r>
            <a:r>
              <a:rPr lang="en-US" dirty="0" smtClean="0">
                <a:solidFill>
                  <a:srgbClr val="7030A0"/>
                </a:solidFill>
              </a:rPr>
              <a:t>numerical variable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14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</a:t>
            </a:r>
            <a:r>
              <a:rPr lang="en-US" smtClean="0"/>
              <a:t>x Numerical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Sex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vary little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Sex</a:t>
            </a:r>
            <a:r>
              <a:rPr lang="en-US" dirty="0" smtClean="0"/>
              <a:t>: {1,0} (Male or Female)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Cp</a:t>
            </a:r>
            <a:r>
              <a:rPr lang="en-US" dirty="0" smtClean="0"/>
              <a:t>: {1,2,3,4} (None, Mild, Medium, Strong}</a:t>
            </a:r>
          </a:p>
          <a:p>
            <a:r>
              <a:rPr lang="en-US" dirty="0" smtClean="0"/>
              <a:t>Even if they are represented as numbers they could be classes</a:t>
            </a:r>
          </a:p>
          <a:p>
            <a:r>
              <a:rPr lang="en-US" dirty="0" smtClean="0"/>
              <a:t>We call them as </a:t>
            </a:r>
            <a:r>
              <a:rPr lang="en-US" dirty="0" smtClean="0">
                <a:solidFill>
                  <a:srgbClr val="7030A0"/>
                </a:solidFill>
              </a:rPr>
              <a:t>categorical variables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20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x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Categorical variables</a:t>
            </a:r>
            <a:r>
              <a:rPr lang="en-US" dirty="0" smtClean="0"/>
              <a:t> must be converted into </a:t>
            </a:r>
            <a:r>
              <a:rPr lang="en-US" dirty="0" smtClean="0">
                <a:solidFill>
                  <a:srgbClr val="7030A0"/>
                </a:solidFill>
              </a:rPr>
              <a:t>numerical variables</a:t>
            </a:r>
          </a:p>
          <a:p>
            <a:r>
              <a:rPr lang="en-US" dirty="0" smtClean="0"/>
              <a:t>Conversion: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One-hot </a:t>
            </a:r>
            <a:r>
              <a:rPr lang="en-US" dirty="0" smtClean="0">
                <a:solidFill>
                  <a:schemeClr val="bg2"/>
                </a:solidFill>
              </a:rPr>
              <a:t>(one number for each class)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Binary </a:t>
            </a:r>
            <a:r>
              <a:rPr lang="en-US" dirty="0" smtClean="0">
                <a:solidFill>
                  <a:schemeClr val="bg2"/>
                </a:solidFill>
              </a:rPr>
              <a:t>(Binary numbers, e.g., 1010, 0001)</a:t>
            </a:r>
          </a:p>
          <a:p>
            <a:pPr lvl="1"/>
            <a:r>
              <a:rPr lang="en-US" dirty="0" smtClean="0"/>
              <a:t>Clusters </a:t>
            </a:r>
            <a:r>
              <a:rPr lang="en-US" dirty="0" smtClean="0">
                <a:solidFill>
                  <a:schemeClr val="bg2"/>
                </a:solidFill>
              </a:rPr>
              <a:t>(groupings of similar classes)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Interval </a:t>
            </a:r>
            <a:r>
              <a:rPr lang="en-US" dirty="0" smtClean="0">
                <a:solidFill>
                  <a:schemeClr val="bg2"/>
                </a:solidFill>
              </a:rPr>
              <a:t>(Real number interval)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Depends on the number of categories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54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x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do this in R?</a:t>
            </a:r>
          </a:p>
          <a:p>
            <a:r>
              <a:rPr lang="en-US" dirty="0" smtClean="0"/>
              <a:t>R provides a built-in one-hot encoding function</a:t>
            </a:r>
          </a:p>
          <a:p>
            <a:r>
              <a:rPr lang="en-US" dirty="0" smtClean="0"/>
              <a:t>Run the following: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   We’re converting the </a:t>
            </a:r>
            <a:r>
              <a:rPr lang="en-US" sz="1800" dirty="0" err="1" smtClean="0">
                <a:solidFill>
                  <a:srgbClr val="FF0000"/>
                </a:solidFill>
              </a:rPr>
              <a:t>cp</a:t>
            </a:r>
            <a:r>
              <a:rPr lang="en-US" sz="1800" dirty="0" smtClean="0">
                <a:solidFill>
                  <a:srgbClr val="FF0000"/>
                </a:solidFill>
              </a:rPr>
              <a:t> column and saving it to another variable called ‘</a:t>
            </a:r>
            <a:r>
              <a:rPr lang="en-US" sz="1800" dirty="0" err="1" smtClean="0">
                <a:solidFill>
                  <a:srgbClr val="FF0000"/>
                </a:solidFill>
              </a:rPr>
              <a:t>cp</a:t>
            </a:r>
            <a:r>
              <a:rPr lang="en-US" sz="1800" dirty="0" smtClean="0">
                <a:solidFill>
                  <a:srgbClr val="FF0000"/>
                </a:solidFill>
              </a:rPr>
              <a:t>’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3429000"/>
            <a:ext cx="23622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0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x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8800"/>
            <a:ext cx="8915400" cy="4038600"/>
          </a:xfrm>
        </p:spPr>
        <p:txBody>
          <a:bodyPr/>
          <a:lstStyle/>
          <a:p>
            <a:r>
              <a:rPr lang="en-US" dirty="0" smtClean="0"/>
              <a:t>Now let’s compare the 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982" y="2698545"/>
            <a:ext cx="4183360" cy="345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2852936"/>
            <a:ext cx="3440286" cy="2843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721318"/>
            <a:ext cx="29464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2" y="2759418"/>
            <a:ext cx="2374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3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</a:t>
            </a:r>
            <a:r>
              <a:rPr lang="mr-IN" dirty="0" smtClean="0"/>
              <a:t>–</a:t>
            </a:r>
            <a:r>
              <a:rPr lang="en-US" dirty="0" smtClean="0"/>
              <a:t> recap</a:t>
            </a:r>
          </a:p>
          <a:p>
            <a:r>
              <a:rPr lang="en-US" dirty="0"/>
              <a:t>Categorical x </a:t>
            </a:r>
            <a:r>
              <a:rPr lang="en-US" dirty="0" smtClean="0"/>
              <a:t>Numerical</a:t>
            </a:r>
          </a:p>
          <a:p>
            <a:r>
              <a:rPr lang="en-US" dirty="0" smtClean="0"/>
              <a:t>Sampling Distributions </a:t>
            </a:r>
          </a:p>
          <a:p>
            <a:r>
              <a:rPr lang="en-US" dirty="0" smtClean="0"/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28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x Numerical pt.2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Nelder-mead.txt</a:t>
            </a:r>
            <a:r>
              <a:rPr lang="en-US" dirty="0" smtClean="0"/>
              <a:t> dataset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our common dataset functions</a:t>
            </a:r>
          </a:p>
          <a:p>
            <a:pPr lvl="1"/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996952"/>
            <a:ext cx="661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18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Categorical x Numerical pt.2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check the dimension and </a:t>
            </a:r>
            <a:r>
              <a:rPr lang="en-US" dirty="0" err="1" smtClean="0"/>
              <a:t>method_start</a:t>
            </a:r>
            <a:r>
              <a:rPr lang="en-US" dirty="0" smtClean="0"/>
              <a:t> columns of the dataset</a:t>
            </a:r>
            <a:endParaRPr lang="en-US" dirty="0"/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unique() </a:t>
            </a: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4293096"/>
            <a:ext cx="9537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537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Categorical x Numerical pt.2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variables are categorical?</a:t>
            </a:r>
          </a:p>
          <a:p>
            <a:r>
              <a:rPr lang="en-US" dirty="0" smtClean="0"/>
              <a:t>Which are numerical?</a:t>
            </a:r>
          </a:p>
          <a:p>
            <a:r>
              <a:rPr lang="en-US" dirty="0" smtClean="0"/>
              <a:t>Which variables should I plot?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84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</a:t>
            </a:r>
            <a:r>
              <a:rPr lang="mr-IN" dirty="0" smtClean="0"/>
              <a:t>–</a:t>
            </a:r>
            <a:r>
              <a:rPr lang="en-US" dirty="0" smtClean="0"/>
              <a:t> recap</a:t>
            </a:r>
          </a:p>
          <a:p>
            <a:r>
              <a:rPr lang="en-US" dirty="0"/>
              <a:t>Categorical x </a:t>
            </a:r>
            <a:r>
              <a:rPr lang="en-US" dirty="0" smtClean="0"/>
              <a:t>Numerical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Sampling distributions </a:t>
            </a:r>
          </a:p>
          <a:p>
            <a:r>
              <a:rPr lang="en-US" dirty="0" smtClean="0"/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2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sampling from a population results in </a:t>
            </a:r>
            <a:r>
              <a:rPr lang="en-US" dirty="0" smtClean="0">
                <a:solidFill>
                  <a:srgbClr val="7030A0"/>
                </a:solidFill>
              </a:rPr>
              <a:t>random variables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7030A0"/>
                </a:solidFill>
              </a:rPr>
              <a:t>Statistics</a:t>
            </a:r>
            <a:r>
              <a:rPr lang="en-US" dirty="0" smtClean="0"/>
              <a:t> of these variable are also random</a:t>
            </a:r>
          </a:p>
          <a:p>
            <a:r>
              <a:rPr lang="en-US" dirty="0" smtClean="0"/>
              <a:t>Being </a:t>
            </a:r>
            <a:r>
              <a:rPr lang="en-US" dirty="0"/>
              <a:t>random variables means that statistics also have their own probability distributions, called </a:t>
            </a:r>
            <a:r>
              <a:rPr lang="en-US" dirty="0">
                <a:solidFill>
                  <a:srgbClr val="7030A0"/>
                </a:solidFill>
              </a:rPr>
              <a:t>sampling </a:t>
            </a:r>
            <a:r>
              <a:rPr lang="en-US" dirty="0" smtClean="0">
                <a:solidFill>
                  <a:srgbClr val="7030A0"/>
                </a:solidFill>
              </a:rPr>
              <a:t>distributions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49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/>
                  <a:t>distributed according to a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is 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distribution parameters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, e.g.,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for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is 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probability density function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(PDF)</a:t>
                </a:r>
              </a:p>
              <a:p>
                <a:r>
                  <a:rPr lang="en-US" dirty="0" smtClean="0"/>
                  <a:t>We obtain random samples drawn from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: </a:t>
                </a:r>
                <a:r>
                  <a:rPr lang="en-US" b="1" dirty="0">
                    <a:solidFill>
                      <a:srgbClr val="FF0000"/>
                    </a:solidFill>
                  </a:rPr>
                  <a:t>x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 . . . 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154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kinds of random distributions. </a:t>
            </a:r>
            <a:r>
              <a:rPr lang="en-US" dirty="0"/>
              <a:t>M</a:t>
            </a:r>
            <a:r>
              <a:rPr lang="en-US" dirty="0" smtClean="0"/>
              <a:t>ost common in the medical field are: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Normal distribution (common anywhere)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Chi-squared distribution (time series, intervals)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t Distribution (similar to normal, longer tails)</a:t>
            </a:r>
          </a:p>
        </p:txBody>
      </p:sp>
    </p:spTree>
    <p:extLst>
      <p:ext uri="{BB962C8B-B14F-4D97-AF65-F5344CB8AC3E}">
        <p14:creationId xmlns:p14="http://schemas.microsoft.com/office/powerpoint/2010/main" val="1327894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Normal (Gaussian)</a:t>
                </a:r>
              </a:p>
              <a:p>
                <a:pPr lvl="1"/>
                <a:r>
                  <a:rPr lang="en-US" sz="2400" dirty="0" smtClean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 smtClean="0"/>
                  <a:t>: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, standard deviation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r>
                  <a:rPr lang="en-US" sz="2800" dirty="0" smtClean="0"/>
                  <a:t>Present in any field of study</a:t>
                </a:r>
              </a:p>
              <a:p>
                <a:r>
                  <a:rPr lang="en-US" sz="2800" dirty="0" smtClean="0">
                    <a:solidFill>
                      <a:srgbClr val="7030A0"/>
                    </a:solidFill>
                  </a:rPr>
                  <a:t>Central Theorem*</a:t>
                </a:r>
              </a:p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Majority of Hypothesis tests assume normality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12" y="4584700"/>
            <a:ext cx="3568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5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Univariate and Multivariate</a:t>
                </a:r>
              </a:p>
              <a:p>
                <a:pPr lvl="1"/>
                <a:r>
                  <a:rPr lang="en-US" dirty="0" smtClean="0"/>
                  <a:t>Univariate: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(scalar, scalar)</a:t>
                </a:r>
              </a:p>
              <a:p>
                <a:pPr lvl="1"/>
                <a:endParaRPr lang="en-US" sz="1400" b="1" dirty="0">
                  <a:solidFill>
                    <a:srgbClr val="FF0000"/>
                  </a:solidFill>
                </a:endParaRPr>
              </a:p>
              <a:p>
                <a:pPr lvl="1"/>
                <a:endParaRPr lang="en-US" sz="1400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sz="14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Multivariate: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(vector, matrix)</a:t>
                </a:r>
                <a:endParaRPr lang="en-US" sz="1400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284984"/>
            <a:ext cx="2463800" cy="27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578350"/>
            <a:ext cx="7581900" cy="59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2520" y="6126595"/>
                <a:ext cx="619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called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Covariance Matrix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6126595"/>
                <a:ext cx="619268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402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Chi-Squared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lvl="1"/>
                <a:r>
                  <a:rPr lang="en-US" sz="2400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degrees of freedom</a:t>
                </a:r>
                <a:endParaRPr lang="en-US" sz="2800" dirty="0"/>
              </a:p>
              <a:p>
                <a:r>
                  <a:rPr lang="en-US" sz="2800" dirty="0"/>
                  <a:t>C</a:t>
                </a:r>
                <a:r>
                  <a:rPr lang="en-US" sz="2800" dirty="0" smtClean="0"/>
                  <a:t>hi-square test for goodness of fit.</a:t>
                </a:r>
              </a:p>
              <a:p>
                <a:r>
                  <a:rPr lang="en-US" sz="2800" dirty="0"/>
                  <a:t>T</a:t>
                </a:r>
                <a:r>
                  <a:rPr lang="en-US" sz="2800" dirty="0" smtClean="0"/>
                  <a:t>est of 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independence</a:t>
                </a:r>
                <a:r>
                  <a:rPr lang="en-US" sz="2800" dirty="0" smtClean="0"/>
                  <a:t> of two criteria of classification of 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qualitative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84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4509120"/>
            <a:ext cx="3013174" cy="22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7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</a:t>
            </a:r>
            <a:r>
              <a:rPr lang="en-US" dirty="0" err="1" smtClean="0"/>
              <a:t>github</a:t>
            </a:r>
            <a:r>
              <a:rPr lang="en-US" dirty="0" smtClean="0"/>
              <a:t> repo: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/Mollinetti/Statistics-R</a:t>
            </a:r>
            <a:endParaRPr lang="en-US" dirty="0" smtClean="0"/>
          </a:p>
          <a:p>
            <a:r>
              <a:rPr lang="en-US" dirty="0" smtClean="0"/>
              <a:t>Download the script for this class! (in the </a:t>
            </a:r>
            <a:r>
              <a:rPr lang="en-US" dirty="0"/>
              <a:t>‘</a:t>
            </a:r>
            <a:r>
              <a:rPr lang="en-US" dirty="0" smtClean="0"/>
              <a:t>scripts’ folder class_2!)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74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 Distribution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dirty="0"/>
                  <a:t>: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, </a:t>
                </a: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:r>
                  <a:rPr lang="en-US" dirty="0" smtClean="0"/>
                  <a:t>A random variable will follow a t-distribution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𝑛</m:t>
                    </m:r>
                    <m:r>
                      <a:rPr lang="en-US" b="0" i="1" dirty="0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degrees of freedom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 smtClean="0">
                  <a:solidFill>
                    <a:srgbClr val="7030A0"/>
                  </a:solidFill>
                </a:endParaRPr>
              </a:p>
              <a:p>
                <a:endParaRPr lang="en-US" dirty="0" smtClean="0">
                  <a:solidFill>
                    <a:srgbClr val="7030A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12840" y="4509120"/>
                <a:ext cx="2191533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509120"/>
                <a:ext cx="2191533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25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Symmetric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unimodal</a:t>
            </a:r>
            <a:r>
              <a:rPr lang="en-US" dirty="0" smtClean="0"/>
              <a:t>, similar to the normal distribution but with </a:t>
            </a:r>
            <a:r>
              <a:rPr lang="en-US" dirty="0" smtClean="0">
                <a:solidFill>
                  <a:srgbClr val="7030A0"/>
                </a:solidFill>
              </a:rPr>
              <a:t>heavier tails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284984"/>
            <a:ext cx="7708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1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</a:t>
            </a:r>
            <a:r>
              <a:rPr lang="mr-IN" dirty="0" smtClean="0"/>
              <a:t>–</a:t>
            </a:r>
            <a:r>
              <a:rPr lang="en-US" dirty="0" smtClean="0"/>
              <a:t> recap</a:t>
            </a:r>
          </a:p>
          <a:p>
            <a:r>
              <a:rPr lang="en-US" dirty="0"/>
              <a:t>Categorical x </a:t>
            </a:r>
            <a:r>
              <a:rPr lang="en-US" dirty="0" smtClean="0"/>
              <a:t>Numerical</a:t>
            </a:r>
          </a:p>
          <a:p>
            <a:r>
              <a:rPr lang="en-US" dirty="0" smtClean="0"/>
              <a:t>Sampling distributions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the Heart Dataset, do you think it properly characterizes a given </a:t>
            </a:r>
            <a:r>
              <a:rPr lang="en-US" dirty="0" smtClean="0">
                <a:solidFill>
                  <a:srgbClr val="7030A0"/>
                </a:solidFill>
              </a:rPr>
              <a:t>population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it a suitable </a:t>
            </a:r>
            <a:r>
              <a:rPr lang="en-US" dirty="0" smtClean="0">
                <a:solidFill>
                  <a:srgbClr val="7030A0"/>
                </a:solidFill>
              </a:rPr>
              <a:t>sample</a:t>
            </a:r>
            <a:r>
              <a:rPr lang="en-US" dirty="0" smtClean="0"/>
              <a:t>?</a:t>
            </a:r>
          </a:p>
          <a:p>
            <a:r>
              <a:rPr lang="en-US" dirty="0"/>
              <a:t>A</a:t>
            </a:r>
            <a:r>
              <a:rPr lang="en-US" dirty="0" smtClean="0"/>
              <a:t>ny empty entry in a given </a:t>
            </a:r>
            <a:r>
              <a:rPr lang="en-US" dirty="0" smtClean="0">
                <a:solidFill>
                  <a:srgbClr val="7030A0"/>
                </a:solidFill>
              </a:rPr>
              <a:t>observation?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46" y="4437112"/>
            <a:ext cx="3763888" cy="225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are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point estimators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Estimated value of </a:t>
                </a:r>
                <a:r>
                  <a:rPr lang="en-US" dirty="0">
                    <a:solidFill>
                      <a:srgbClr val="7030A0"/>
                    </a:solidFill>
                  </a:rPr>
                  <a:t>maximum plausibility</a:t>
                </a:r>
                <a:r>
                  <a:rPr lang="en-US" dirty="0" smtClean="0"/>
                  <a:t> for a given </a:t>
                </a:r>
                <a:r>
                  <a:rPr lang="en-US" dirty="0">
                    <a:solidFill>
                      <a:srgbClr val="7030A0"/>
                    </a:solidFill>
                  </a:rPr>
                  <a:t>population parameter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θ</a:t>
                </a:r>
                <a:endParaRPr lang="en-US" dirty="0" smtClean="0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r>
                  <a:rPr lang="en-US" dirty="0" smtClean="0"/>
                  <a:t>A </a:t>
                </a:r>
                <a:r>
                  <a:rPr lang="en-US" dirty="0"/>
                  <a:t>given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called a </a:t>
                </a:r>
                <a:r>
                  <a:rPr lang="en-US" dirty="0">
                    <a:solidFill>
                      <a:srgbClr val="7030A0"/>
                    </a:solidFill>
                  </a:rPr>
                  <a:t>point estimator </a:t>
                </a:r>
                <a:r>
                  <a:rPr lang="en-US" dirty="0"/>
                  <a:t>of the parameter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θ</a:t>
                </a:r>
                <a:r>
                  <a:rPr lang="en-US" dirty="0" smtClean="0"/>
                  <a:t>, </a:t>
                </a:r>
                <a:r>
                  <a:rPr lang="en-US" dirty="0"/>
                  <a:t>and a value returned by this function for a given sample is referred to as a </a:t>
                </a:r>
                <a:r>
                  <a:rPr lang="en-US" dirty="0">
                    <a:solidFill>
                      <a:srgbClr val="7030A0"/>
                    </a:solidFill>
                  </a:rPr>
                  <a:t>point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the parameter.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581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kinds: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Unbiased </a:t>
            </a:r>
            <a:r>
              <a:rPr lang="en-US" dirty="0" smtClean="0">
                <a:solidFill>
                  <a:srgbClr val="7030A0"/>
                </a:solidFill>
              </a:rPr>
              <a:t>Estimator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Lie close to the real value of the real population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Minimum variance*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Biased Estimator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Introduce some bias related to the real value of the real population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83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unbiased estimators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Mean</a:t>
            </a:r>
          </a:p>
          <a:p>
            <a:pPr lvl="1"/>
            <a:r>
              <a:rPr lang="en-US" dirty="0" smtClean="0"/>
              <a:t>Standard Error</a:t>
            </a:r>
          </a:p>
          <a:p>
            <a:pPr lvl="1"/>
            <a:r>
              <a:rPr lang="en-US" dirty="0" smtClean="0"/>
              <a:t>Variance</a:t>
            </a:r>
          </a:p>
          <a:p>
            <a:r>
              <a:rPr lang="en-US" dirty="0" smtClean="0"/>
              <a:t>Example of biased estimators</a:t>
            </a:r>
          </a:p>
          <a:p>
            <a:pPr lvl="1"/>
            <a:r>
              <a:rPr lang="en-US" dirty="0" smtClean="0"/>
              <a:t>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472" y="6453336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Estimators of </a:t>
            </a:r>
            <a:r>
              <a:rPr lang="en-US" sz="1200" dirty="0" err="1" smtClean="0">
                <a:solidFill>
                  <a:srgbClr val="FF0000"/>
                </a:solidFill>
              </a:rPr>
              <a:t>gaussian</a:t>
            </a:r>
            <a:r>
              <a:rPr lang="en-US" sz="1200" dirty="0" smtClean="0">
                <a:solidFill>
                  <a:srgbClr val="FF0000"/>
                </a:solidFill>
              </a:rPr>
              <a:t> Distributions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99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Datasets, Estimators</a:t>
            </a:r>
            <a:r>
              <a:rPr lang="en-US" altLang="ja-JP" sz="3600" smtClean="0"/>
              <a:t>, Intervals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1696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sets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recap</a:t>
            </a:r>
          </a:p>
          <a:p>
            <a:r>
              <a:rPr lang="en-US" dirty="0"/>
              <a:t>Categorical x </a:t>
            </a:r>
            <a:r>
              <a:rPr lang="en-US" dirty="0" smtClean="0"/>
              <a:t>Numerical</a:t>
            </a:r>
          </a:p>
          <a:p>
            <a:r>
              <a:rPr lang="en-US" dirty="0" smtClean="0"/>
              <a:t>Sampling Distributions </a:t>
            </a:r>
          </a:p>
          <a:p>
            <a:r>
              <a:rPr lang="en-US" dirty="0" smtClean="0"/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recap on Data set manipulation</a:t>
            </a:r>
          </a:p>
          <a:p>
            <a:r>
              <a:rPr lang="en-US" dirty="0" smtClean="0"/>
              <a:t>We’ll use our </a:t>
            </a:r>
            <a:r>
              <a:rPr lang="en-US" dirty="0" smtClean="0">
                <a:solidFill>
                  <a:schemeClr val="accent1"/>
                </a:solidFill>
              </a:rPr>
              <a:t>common functions </a:t>
            </a:r>
            <a:r>
              <a:rPr lang="en-US" dirty="0" smtClean="0"/>
              <a:t>and a few extras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Heart</a:t>
            </a:r>
            <a:r>
              <a:rPr lang="en-US" dirty="0" smtClean="0"/>
              <a:t> disease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3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folder where the Heart Dataset is saved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Don’t forget to set as working directory!!!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Run the following code: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501008"/>
            <a:ext cx="909320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5613400"/>
            <a:ext cx="2882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9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some common functions to check our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3140968"/>
            <a:ext cx="5422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23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of our scripts: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780928"/>
            <a:ext cx="11938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326656"/>
            <a:ext cx="73914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967634"/>
            <a:ext cx="9113912" cy="29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92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01997"/>
            <a:ext cx="7212947" cy="3886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5" y="5949280"/>
            <a:ext cx="1854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8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Grant proposal">
  <a:themeElements>
    <a:clrScheme name="FRProposa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FR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FRProposa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26741</TotalTime>
  <Words>930</Words>
  <Application>Microsoft Macintosh PowerPoint</Application>
  <PresentationFormat>A4 Paper (210x297 mm)</PresentationFormat>
  <Paragraphs>186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Black</vt:lpstr>
      <vt:lpstr>Bookman Old Style</vt:lpstr>
      <vt:lpstr>Cambria Math</vt:lpstr>
      <vt:lpstr>ＭＳ Ｐゴシック</vt:lpstr>
      <vt:lpstr>Times New Roman</vt:lpstr>
      <vt:lpstr>Wingdings</vt:lpstr>
      <vt:lpstr>Arial</vt:lpstr>
      <vt:lpstr>Grant proposal</vt:lpstr>
      <vt:lpstr>Datasets, Estimators, Intervals</vt:lpstr>
      <vt:lpstr>Agenda</vt:lpstr>
      <vt:lpstr>Before we Begin</vt:lpstr>
      <vt:lpstr>PowerPoint Presentation</vt:lpstr>
      <vt:lpstr>Data sets - Recap</vt:lpstr>
      <vt:lpstr>Data sets - Recap</vt:lpstr>
      <vt:lpstr>Data sets - Recap</vt:lpstr>
      <vt:lpstr>Data sets - Recap</vt:lpstr>
      <vt:lpstr>Data sets - Recap</vt:lpstr>
      <vt:lpstr>Data sets - Recap</vt:lpstr>
      <vt:lpstr>PowerPoint Presentation</vt:lpstr>
      <vt:lpstr>Categorical x Numerical</vt:lpstr>
      <vt:lpstr>Categorical x Numerical</vt:lpstr>
      <vt:lpstr>Categorical x Numerical</vt:lpstr>
      <vt:lpstr>Categorical x Numerical</vt:lpstr>
      <vt:lpstr>Categorical x Numerical</vt:lpstr>
      <vt:lpstr>Categorical x Numerical</vt:lpstr>
      <vt:lpstr>Categorical x Numerical</vt:lpstr>
      <vt:lpstr>Categorical x Numerical</vt:lpstr>
      <vt:lpstr>Categorical x Numerical pt.2</vt:lpstr>
      <vt:lpstr>Categorical x Numerical pt.2</vt:lpstr>
      <vt:lpstr>Categorical x Numerical pt.2</vt:lpstr>
      <vt:lpstr>PowerPoint Presentation</vt:lpstr>
      <vt:lpstr>Sampling Distributions</vt:lpstr>
      <vt:lpstr>Sampling Distributions</vt:lpstr>
      <vt:lpstr>Sampling Distributions</vt:lpstr>
      <vt:lpstr>Sampling Distributions</vt:lpstr>
      <vt:lpstr>Sampling Distributions</vt:lpstr>
      <vt:lpstr>Sampling Distributions</vt:lpstr>
      <vt:lpstr>Sampling Distributions</vt:lpstr>
      <vt:lpstr>Sampling Distributions</vt:lpstr>
      <vt:lpstr>PowerPoint Presentation</vt:lpstr>
      <vt:lpstr>Point Estimators</vt:lpstr>
      <vt:lpstr>Point Estimators</vt:lpstr>
      <vt:lpstr>Point Estimators</vt:lpstr>
      <vt:lpstr>Point Estimators</vt:lpstr>
      <vt:lpstr>Datasets, Estimators, Intervals</vt:lpstr>
    </vt:vector>
  </TitlesOfParts>
  <Company>UNITCOM PC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 Presentation</dc:title>
  <dc:creator>Henry</dc:creator>
  <cp:lastModifiedBy>Marco Mollinetti</cp:lastModifiedBy>
  <cp:revision>1430</cp:revision>
  <cp:lastPrinted>2018-01-26T03:05:52Z</cp:lastPrinted>
  <dcterms:created xsi:type="dcterms:W3CDTF">2012-06-03T07:03:05Z</dcterms:created>
  <dcterms:modified xsi:type="dcterms:W3CDTF">2019-10-24T20:15:56Z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TC060891601041</vt:lpwstr>
  </property>
</Properties>
</file>