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4" r:id="rId4"/>
    <p:sldId id="291" r:id="rId5"/>
    <p:sldId id="286" r:id="rId6"/>
    <p:sldId id="287" r:id="rId7"/>
    <p:sldId id="288" r:id="rId8"/>
    <p:sldId id="289" r:id="rId9"/>
    <p:sldId id="292" r:id="rId10"/>
    <p:sldId id="293" r:id="rId11"/>
    <p:sldId id="295" r:id="rId12"/>
    <p:sldId id="290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0106"/>
    <a:srgbClr val="B79C71"/>
    <a:srgbClr val="F1EDE4"/>
    <a:srgbClr val="528894"/>
    <a:srgbClr val="307487"/>
    <a:srgbClr val="0F5869"/>
    <a:srgbClr val="C25340"/>
    <a:srgbClr val="3C85E6"/>
    <a:srgbClr val="F66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4" y="84"/>
      </p:cViewPr>
      <p:guideLst>
        <p:guide orient="horz" pos="220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楷体" panose="02010609060101010101" charset="-122"/>
                <a:ea typeface="楷体" panose="02010609060101010101" charset="-122"/>
              </a:rPr>
              <a:t>2019/10/29</a:t>
            </a:fld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楷体" panose="02010609060101010101" charset="-122"/>
                <a:ea typeface="楷体" panose="02010609060101010101" charset="-122"/>
              </a:rPr>
              <a:t>‹#›</a:t>
            </a:fld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楷体" panose="02010609060101010101" charset="-122"/>
        <a:ea typeface="楷体" panose="0201060906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楷体" panose="02010609060101010101" charset="-122"/>
        <a:ea typeface="楷体" panose="0201060906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楷体" panose="02010609060101010101" charset="-122"/>
        <a:ea typeface="楷体" panose="0201060906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楷体" panose="02010609060101010101" charset="-122"/>
        <a:ea typeface="楷体" panose="0201060906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楷体" panose="02010609060101010101" charset="-122"/>
        <a:ea typeface="楷体" panose="0201060906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guochao2019_05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4F4F4">
                  <a:alpha val="100000"/>
                </a:srgbClr>
              </a:clrFrom>
              <a:clrTo>
                <a:srgbClr val="F4F4F4">
                  <a:alpha val="100000"/>
                  <a:alpha val="0"/>
                </a:srgbClr>
              </a:clrTo>
            </a:clrChange>
          </a:blip>
          <a:srcRect l="10907" t="56737" r="46880" b="13816"/>
          <a:stretch>
            <a:fillRect/>
          </a:stretch>
        </p:blipFill>
        <p:spPr>
          <a:xfrm>
            <a:off x="33020" y="3912235"/>
            <a:ext cx="3015615" cy="294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charset="-122"/>
            </a:endParaRPr>
          </a:p>
        </p:txBody>
      </p:sp>
      <p:pic>
        <p:nvPicPr>
          <p:cNvPr id="20" name="图片 19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t="20828" r="4740" b="55747"/>
          <a:stretch>
            <a:fillRect/>
          </a:stretch>
        </p:blipFill>
        <p:spPr>
          <a:xfrm>
            <a:off x="-12700" y="3810"/>
            <a:ext cx="4930775" cy="1998345"/>
          </a:xfrm>
          <a:prstGeom prst="rect">
            <a:avLst/>
          </a:prstGeom>
        </p:spPr>
      </p:pic>
      <p:pic>
        <p:nvPicPr>
          <p:cNvPr id="8" name="图片 7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9036050" y="4962525"/>
            <a:ext cx="2080895" cy="1200150"/>
          </a:xfrm>
          <a:prstGeom prst="rect">
            <a:avLst/>
          </a:prstGeom>
        </p:spPr>
      </p:pic>
      <p:pic>
        <p:nvPicPr>
          <p:cNvPr id="9" name="图片 8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2056130" y="3971925"/>
            <a:ext cx="2080895" cy="1200150"/>
          </a:xfrm>
          <a:prstGeom prst="rect">
            <a:avLst/>
          </a:prstGeom>
        </p:spPr>
      </p:pic>
      <p:pic>
        <p:nvPicPr>
          <p:cNvPr id="10" name="图片 9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8879205" y="1125855"/>
            <a:ext cx="2080895" cy="1200150"/>
          </a:xfrm>
          <a:prstGeom prst="rect">
            <a:avLst/>
          </a:prstGeom>
        </p:spPr>
      </p:pic>
      <p:pic>
        <p:nvPicPr>
          <p:cNvPr id="11" name="图片 10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5507990" y="2002155"/>
            <a:ext cx="1518920" cy="87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楷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charset="-122"/>
            </a:endParaRPr>
          </a:p>
        </p:txBody>
      </p:sp>
      <p:pic>
        <p:nvPicPr>
          <p:cNvPr id="20" name="图片 19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t="20828" r="4740" b="55747"/>
          <a:stretch>
            <a:fillRect/>
          </a:stretch>
        </p:blipFill>
        <p:spPr>
          <a:xfrm>
            <a:off x="-12700" y="3810"/>
            <a:ext cx="4930775" cy="1998345"/>
          </a:xfrm>
          <a:prstGeom prst="rect">
            <a:avLst/>
          </a:prstGeom>
        </p:spPr>
      </p:pic>
      <p:pic>
        <p:nvPicPr>
          <p:cNvPr id="8" name="图片 7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9036050" y="4962525"/>
            <a:ext cx="2080895" cy="1200150"/>
          </a:xfrm>
          <a:prstGeom prst="rect">
            <a:avLst/>
          </a:prstGeom>
        </p:spPr>
      </p:pic>
      <p:pic>
        <p:nvPicPr>
          <p:cNvPr id="9" name="图片 8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2056130" y="3971925"/>
            <a:ext cx="2080895" cy="1200150"/>
          </a:xfrm>
          <a:prstGeom prst="rect">
            <a:avLst/>
          </a:prstGeom>
        </p:spPr>
      </p:pic>
      <p:pic>
        <p:nvPicPr>
          <p:cNvPr id="10" name="图片 9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8879205" y="1125855"/>
            <a:ext cx="2080895" cy="1200150"/>
          </a:xfrm>
          <a:prstGeom prst="rect">
            <a:avLst/>
          </a:prstGeom>
        </p:spPr>
      </p:pic>
      <p:pic>
        <p:nvPicPr>
          <p:cNvPr id="11" name="图片 10" descr="16pic_2997913_b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9E7D8">
                  <a:alpha val="100000"/>
                </a:srgbClr>
              </a:clrFrom>
              <a:clrTo>
                <a:srgbClr val="E9E7D8">
                  <a:alpha val="100000"/>
                  <a:alpha val="0"/>
                </a:srgbClr>
              </a:clrTo>
            </a:clrChange>
          </a:blip>
          <a:srcRect l="38405" t="25579" r="26041" b="61982"/>
          <a:stretch>
            <a:fillRect/>
          </a:stretch>
        </p:blipFill>
        <p:spPr>
          <a:xfrm>
            <a:off x="5507990" y="2002155"/>
            <a:ext cx="1518920" cy="87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楷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818890" y="1151890"/>
            <a:ext cx="4553585" cy="4553585"/>
          </a:xfrm>
          <a:prstGeom prst="ellipse">
            <a:avLst/>
          </a:prstGeom>
          <a:solidFill>
            <a:schemeClr val="bg1"/>
          </a:solidFill>
          <a:ln w="66675" cmpd="sng">
            <a:gradFill>
              <a:gsLst>
                <a:gs pos="88000">
                  <a:srgbClr val="DFD1B9">
                    <a:alpha val="100000"/>
                  </a:srgbClr>
                </a:gs>
                <a:gs pos="77000">
                  <a:srgbClr val="CAB696">
                    <a:alpha val="100000"/>
                  </a:srgbClr>
                </a:gs>
                <a:gs pos="0">
                  <a:srgbClr val="9F804F"/>
                </a:gs>
                <a:gs pos="53000">
                  <a:srgbClr val="F4ECDC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61155" y="1921641"/>
            <a:ext cx="4429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B79C71"/>
                </a:solidFill>
                <a:latin typeface="+mj-lt"/>
                <a:ea typeface="楷体" panose="02010609060101010101" charset="-122"/>
              </a:rPr>
              <a:t>Spark</a:t>
            </a:r>
          </a:p>
          <a:p>
            <a:r>
              <a:rPr lang="en-US" altLang="zh-CN" sz="6600" dirty="0">
                <a:solidFill>
                  <a:srgbClr val="B79C71"/>
                </a:solidFill>
                <a:latin typeface="+mj-lt"/>
                <a:ea typeface="楷体" panose="02010609060101010101" charset="-122"/>
              </a:rPr>
              <a:t>Streaming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63085" y="6090285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小组成员：焦立群、黄泽鹏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73905" y="4178935"/>
            <a:ext cx="3044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知乎用户职业与地域分布分析</a:t>
            </a:r>
          </a:p>
        </p:txBody>
      </p:sp>
      <p:pic>
        <p:nvPicPr>
          <p:cNvPr id="17" name="图片 16" descr="guochao2019_05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6400" t="25785" r="26862" b="28821"/>
          <a:stretch>
            <a:fillRect/>
          </a:stretch>
        </p:blipFill>
        <p:spPr>
          <a:xfrm rot="2220000">
            <a:off x="6866255" y="785495"/>
            <a:ext cx="1369060" cy="1393825"/>
          </a:xfrm>
          <a:prstGeom prst="rect">
            <a:avLst/>
          </a:prstGeom>
        </p:spPr>
      </p:pic>
      <p:pic>
        <p:nvPicPr>
          <p:cNvPr id="30" name="图片 29" descr="20170810084656_128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0632" t="52912" r="-211"/>
          <a:stretch>
            <a:fillRect/>
          </a:stretch>
        </p:blipFill>
        <p:spPr>
          <a:xfrm flipH="1">
            <a:off x="7679690" y="2320854"/>
            <a:ext cx="2225040" cy="1584960"/>
          </a:xfrm>
          <a:prstGeom prst="rect">
            <a:avLst/>
          </a:prstGeom>
        </p:spPr>
      </p:pic>
      <p:pic>
        <p:nvPicPr>
          <p:cNvPr id="31" name="图片 30" descr="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886" b="50013"/>
          <a:stretch>
            <a:fillRect/>
          </a:stretch>
        </p:blipFill>
        <p:spPr>
          <a:xfrm rot="20580000">
            <a:off x="3477260" y="1042670"/>
            <a:ext cx="1776095" cy="1243330"/>
          </a:xfrm>
          <a:prstGeom prst="rect">
            <a:avLst/>
          </a:prstGeom>
        </p:spPr>
      </p:pic>
      <p:pic>
        <p:nvPicPr>
          <p:cNvPr id="32" name="图片 31" descr="20180110170644_83741"/>
          <p:cNvPicPr>
            <a:picLocks noChangeAspect="1"/>
          </p:cNvPicPr>
          <p:nvPr/>
        </p:nvPicPr>
        <p:blipFill>
          <a:blip r:embed="rId7">
            <a:clrChange>
              <a:clrFrom>
                <a:srgbClr val="FBFFFF">
                  <a:alpha val="100000"/>
                </a:srgbClr>
              </a:clrFrom>
              <a:clrTo>
                <a:srgbClr val="FBFFFF">
                  <a:alpha val="100000"/>
                  <a:alpha val="0"/>
                </a:srgbClr>
              </a:clrTo>
            </a:clrChange>
          </a:blip>
          <a:srcRect l="73722" t="15368" r="669" b="59474"/>
          <a:stretch>
            <a:fillRect/>
          </a:stretch>
        </p:blipFill>
        <p:spPr>
          <a:xfrm>
            <a:off x="1969135" y="672465"/>
            <a:ext cx="1508125" cy="1111250"/>
          </a:xfrm>
          <a:prstGeom prst="rect">
            <a:avLst/>
          </a:prstGeom>
        </p:spPr>
      </p:pic>
      <p:pic>
        <p:nvPicPr>
          <p:cNvPr id="33" name="图片 32" descr="20180110170644_8374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3722" t="15368" r="669" b="59474"/>
          <a:stretch>
            <a:fillRect/>
          </a:stretch>
        </p:blipFill>
        <p:spPr>
          <a:xfrm>
            <a:off x="2311400" y="4037965"/>
            <a:ext cx="1508125" cy="1111250"/>
          </a:xfrm>
          <a:prstGeom prst="rect">
            <a:avLst/>
          </a:prstGeom>
        </p:spPr>
      </p:pic>
      <p:pic>
        <p:nvPicPr>
          <p:cNvPr id="34" name="图片 33" descr="20180110170644_8374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3722" t="15368" r="669" b="59474"/>
          <a:stretch>
            <a:fillRect/>
          </a:stretch>
        </p:blipFill>
        <p:spPr>
          <a:xfrm rot="8340000">
            <a:off x="9437370" y="313690"/>
            <a:ext cx="1508125" cy="1111250"/>
          </a:xfrm>
          <a:prstGeom prst="rect">
            <a:avLst/>
          </a:prstGeom>
        </p:spPr>
      </p:pic>
      <p:pic>
        <p:nvPicPr>
          <p:cNvPr id="16" name="图片 15" descr="guochao2019_05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6400" t="25785" r="26862" b="28821"/>
          <a:stretch>
            <a:fillRect/>
          </a:stretch>
        </p:blipFill>
        <p:spPr>
          <a:xfrm rot="2220000">
            <a:off x="7948295" y="622300"/>
            <a:ext cx="2047875" cy="2084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402" y="1390242"/>
            <a:ext cx="215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B79C71"/>
                </a:solidFill>
              </a:rPr>
              <a:t>监听计算结果文件</a:t>
            </a: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58DEAEE2-BAAD-DA4E-87FC-2EA4023B061F}"/>
              </a:ext>
            </a:extLst>
          </p:cNvPr>
          <p:cNvSpPr txBox="1"/>
          <p:nvPr/>
        </p:nvSpPr>
        <p:spPr>
          <a:xfrm>
            <a:off x="3411020" y="640715"/>
            <a:ext cx="606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监听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HDFS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/cloud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 下的文件，当文件更新时读取文件内容传到本地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93CA4-A522-B747-B191-FA881117B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20" y="1990406"/>
            <a:ext cx="6574303" cy="4122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75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402" y="1667241"/>
            <a:ext cx="215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B79C71"/>
                </a:solidFill>
              </a:rPr>
              <a:t>结果展示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C002-484C-4549-A7F1-E488F4BB0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29000"/>
            <a:ext cx="5475459" cy="3330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3F784-FD47-A84B-B0AA-E3902E077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68" y="98855"/>
            <a:ext cx="6647178" cy="4042778"/>
          </a:xfrm>
          <a:prstGeom prst="rect">
            <a:avLst/>
          </a:prstGeom>
        </p:spPr>
      </p:pic>
      <p:sp>
        <p:nvSpPr>
          <p:cNvPr id="8" name="文本框 13">
            <a:extLst>
              <a:ext uri="{FF2B5EF4-FFF2-40B4-BE49-F238E27FC236}">
                <a16:creationId xmlns:a16="http://schemas.microsoft.com/office/drawing/2014/main" id="{646741AE-5398-D84B-A0F5-ACD05C4DDE38}"/>
              </a:ext>
            </a:extLst>
          </p:cNvPr>
          <p:cNvSpPr txBox="1"/>
          <p:nvPr/>
        </p:nvSpPr>
        <p:spPr>
          <a:xfrm>
            <a:off x="4653249" y="98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 dirty="0">
                <a:latin typeface="+mn-ea"/>
                <a:cs typeface="+mn-ea"/>
              </a:rPr>
              <a:t>职业</a:t>
            </a:r>
            <a:endParaRPr lang="en-US" altLang="zh-CN" sz="2400" dirty="0">
              <a:latin typeface="+mn-ea"/>
              <a:cs typeface="+mn-ea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68CAF875-5357-9A4E-B40F-019188F8DC2B}"/>
              </a:ext>
            </a:extLst>
          </p:cNvPr>
          <p:cNvSpPr txBox="1"/>
          <p:nvPr/>
        </p:nvSpPr>
        <p:spPr>
          <a:xfrm>
            <a:off x="3268583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 dirty="0">
                <a:latin typeface="+mn-ea"/>
                <a:cs typeface="+mn-ea"/>
              </a:rPr>
              <a:t>学校</a:t>
            </a:r>
            <a:endParaRPr lang="en-US" altLang="zh-CN" sz="2400" dirty="0">
              <a:latin typeface="+mn-ea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72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B79C71"/>
                </a:solidFill>
              </a:rP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85" y="1667510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rgbClr val="B79C71"/>
                </a:solidFill>
              </a:rPr>
              <a:t>数据来源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72080" y="311535"/>
            <a:ext cx="215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en-US" sz="2400" dirty="0">
                <a:latin typeface="+mn-ea"/>
                <a:cs typeface="+mn-ea"/>
              </a:rPr>
              <a:t>知乎 </a:t>
            </a:r>
            <a:r>
              <a:rPr lang="en-US" altLang="zh-CN" sz="2400" dirty="0">
                <a:latin typeface="+mn-ea"/>
                <a:cs typeface="+mn-ea"/>
              </a:rPr>
              <a:t>Web API</a:t>
            </a:r>
          </a:p>
        </p:txBody>
      </p:sp>
      <p:pic>
        <p:nvPicPr>
          <p:cNvPr id="15" name="图片 14" descr="ZH Web P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5" y="3561080"/>
            <a:ext cx="6021705" cy="29870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04465" y="2977515"/>
            <a:ext cx="237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知乎 Web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Page</a:t>
            </a:r>
          </a:p>
        </p:txBody>
      </p:sp>
      <p:pic>
        <p:nvPicPr>
          <p:cNvPr id="20" name="图片 19" descr="ZH Web A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805" y="355600"/>
            <a:ext cx="4877435" cy="4832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402" y="1667241"/>
            <a:ext cx="215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B79C71"/>
                </a:solidFill>
              </a:rPr>
              <a:t>需求描述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DD5054-C214-4022-B113-859BE497A3A5}"/>
              </a:ext>
            </a:extLst>
          </p:cNvPr>
          <p:cNvSpPr txBox="1"/>
          <p:nvPr/>
        </p:nvSpPr>
        <p:spPr>
          <a:xfrm>
            <a:off x="2978785" y="286304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800" dirty="0">
                <a:latin typeface="+mn-ea"/>
                <a:cs typeface="+mn-ea"/>
                <a:sym typeface="+mn-ea"/>
              </a:rPr>
              <a:t>根据模拟的流数据，</a:t>
            </a:r>
            <a:endParaRPr lang="en-US" altLang="zh-CN" sz="2800" dirty="0">
              <a:latin typeface="+mn-ea"/>
              <a:cs typeface="+mn-ea"/>
              <a:sym typeface="+mn-ea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800" dirty="0">
                <a:latin typeface="+mn-ea"/>
                <a:cs typeface="+mn-ea"/>
                <a:sym typeface="+mn-ea"/>
              </a:rPr>
              <a:t>实时统计知乎用户的毕业院校和行业分布</a:t>
            </a:r>
            <a:endParaRPr lang="en-US" altLang="zh-CN" sz="2800" dirty="0"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85" y="1667510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rgbClr val="B79C71"/>
                </a:solidFill>
              </a:rPr>
              <a:t>业务流程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52470" y="640715"/>
            <a:ext cx="7525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Python Spider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爬取知乎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Web Page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和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Web API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存储到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MongoDB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中</a:t>
            </a:r>
          </a:p>
          <a:p>
            <a:pPr marL="457200" indent="-457200" algn="l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数据从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MongoDB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模拟流到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HDFS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流数据文件夹</a:t>
            </a:r>
          </a:p>
          <a:p>
            <a:pPr marL="457200" indent="-457200" algn="l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+mn-ea"/>
                <a:cs typeface="+mn-ea"/>
                <a:sym typeface="+mn-ea"/>
              </a:rPr>
              <a:t>Spark Steaming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监听流数据文件夹并进行统计，将结果存至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HDFS</a:t>
            </a:r>
          </a:p>
          <a:p>
            <a:pPr marL="457200" indent="-457200" algn="l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监听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HDFS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上计算结果文件夹，读取数据并使用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Chart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展示结果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85" y="1667510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rgbClr val="B79C71"/>
                </a:solidFill>
              </a:rPr>
              <a:t>数据采集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52470" y="1190942"/>
            <a:ext cx="752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根据某一知乎大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V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获取关注列表，再递归生成关注列表，保存在本地</a:t>
            </a:r>
          </a:p>
        </p:txBody>
      </p:sp>
      <p:pic>
        <p:nvPicPr>
          <p:cNvPr id="3" name="图片 2" descr="ZHP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491865"/>
            <a:ext cx="5791200" cy="1995170"/>
          </a:xfrm>
          <a:prstGeom prst="rect">
            <a:avLst/>
          </a:prstGeom>
        </p:spPr>
      </p:pic>
      <p:pic>
        <p:nvPicPr>
          <p:cNvPr id="4" name="图片 3" descr="ZHPF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5642610"/>
            <a:ext cx="10058400" cy="1102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1095A-B938-4044-A848-2FAD306882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2" y="2903390"/>
            <a:ext cx="6012968" cy="2583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85" y="1667510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>
                <a:solidFill>
                  <a:srgbClr val="B79C71"/>
                </a:solidFill>
              </a:rPr>
              <a:t>数据采集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93214" y="730885"/>
            <a:ext cx="613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去重，根据 </a:t>
            </a:r>
            <a:r>
              <a:rPr lang="en-US" altLang="zh-CN" sz="2400" dirty="0" err="1">
                <a:latin typeface="+mn-ea"/>
                <a:cs typeface="+mn-ea"/>
                <a:sym typeface="+mn-ea"/>
              </a:rPr>
              <a:t>url_token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获取知乎用户信息</a:t>
            </a:r>
          </a:p>
        </p:txBody>
      </p:sp>
      <p:pic>
        <p:nvPicPr>
          <p:cNvPr id="6" name="图片 5" descr="ZHP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90" y="804452"/>
            <a:ext cx="2124710" cy="5873750"/>
          </a:xfrm>
          <a:prstGeom prst="rect">
            <a:avLst/>
          </a:prstGeom>
        </p:spPr>
      </p:pic>
      <p:pic>
        <p:nvPicPr>
          <p:cNvPr id="7" name="图片 6" descr="ZHPI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3614420"/>
            <a:ext cx="9216070" cy="3063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FBBF1-FDC6-974E-8D8E-613E71F00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4" y="1661178"/>
            <a:ext cx="4705564" cy="15824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096" y="1390242"/>
            <a:ext cx="2271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B79C71"/>
                </a:solidFill>
              </a:rPr>
              <a:t>MongoDB</a:t>
            </a:r>
            <a:r>
              <a:rPr lang="zh-CN" altLang="en-US" sz="3600" dirty="0">
                <a:solidFill>
                  <a:srgbClr val="B79C71"/>
                </a:solidFill>
              </a:rPr>
              <a:t>集群搭建</a:t>
            </a:r>
          </a:p>
        </p:txBody>
      </p:sp>
      <p:sp>
        <p:nvSpPr>
          <p:cNvPr id="8" name="文本框 15">
            <a:extLst>
              <a:ext uri="{FF2B5EF4-FFF2-40B4-BE49-F238E27FC236}">
                <a16:creationId xmlns:a16="http://schemas.microsoft.com/office/drawing/2014/main" id="{8DE3EA9D-31F9-9F45-B024-7E46CE99CB63}"/>
              </a:ext>
            </a:extLst>
          </p:cNvPr>
          <p:cNvSpPr txBox="1"/>
          <p:nvPr/>
        </p:nvSpPr>
        <p:spPr>
          <a:xfrm>
            <a:off x="3411020" y="405357"/>
            <a:ext cx="78494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sz="2800" dirty="0"/>
              <a:t>mongos </a:t>
            </a:r>
            <a:r>
              <a:rPr lang="zh-CN" altLang="en-US" sz="2800" dirty="0"/>
              <a:t>作为数据库集群请求的入口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sz="2800" dirty="0"/>
              <a:t>config server </a:t>
            </a:r>
            <a:r>
              <a:rPr lang="zh-CN" altLang="en-US" sz="2800" dirty="0"/>
              <a:t>存储所有数据库元信息（路由、分片）的配置</a:t>
            </a:r>
            <a:endParaRPr lang="en-US" altLang="zh-CN" sz="2800" dirty="0"/>
          </a:p>
          <a:p>
            <a:pPr marL="457200" indent="-4572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sz="2800" dirty="0"/>
              <a:t>shard </a:t>
            </a:r>
            <a:r>
              <a:rPr lang="zh-CN" altLang="en-US" sz="2800" dirty="0"/>
              <a:t>将数据库拆分，将其分散在不同的机器</a:t>
            </a:r>
            <a:endParaRPr lang="zh-CN" altLang="en-US" sz="2800" dirty="0">
              <a:latin typeface="+mn-ea"/>
              <a:cs typeface="+mn-ea"/>
              <a:sym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68C43-A98E-1943-8AA8-0D29252ED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20" y="2375127"/>
            <a:ext cx="5537771" cy="43399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77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85" y="1667510"/>
            <a:ext cx="215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B79C71"/>
                </a:solidFill>
              </a:rPr>
              <a:t>数据展示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11020" y="640715"/>
            <a:ext cx="606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用户信息存储到 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MongoDB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 集群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A37F4-8DBF-3642-927C-5BE3A0C52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82" y="1231265"/>
            <a:ext cx="5267070" cy="1353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12A0D-C408-2B4A-9D52-1A58DA415B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65" y="2918465"/>
            <a:ext cx="9323513" cy="3789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67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400" y="640715"/>
            <a:ext cx="2699385" cy="2699385"/>
          </a:xfrm>
          <a:prstGeom prst="ellipse">
            <a:avLst/>
          </a:prstGeom>
          <a:noFill/>
          <a:ln w="34925">
            <a:solidFill>
              <a:srgbClr val="B79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402" y="1390242"/>
            <a:ext cx="215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B79C71"/>
                </a:solidFill>
              </a:rPr>
              <a:t>流数据模拟及计算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C7E66B-EF10-4535-A32A-E97D86DD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24" y="1990406"/>
            <a:ext cx="7386074" cy="4610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C7367D-BBE5-41F3-884F-A2B14B79D3BE}"/>
              </a:ext>
            </a:extLst>
          </p:cNvPr>
          <p:cNvSpPr txBox="1"/>
          <p:nvPr/>
        </p:nvSpPr>
        <p:spPr>
          <a:xfrm>
            <a:off x="3541324" y="1128632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800" dirty="0">
                <a:latin typeface="+mn-ea"/>
                <a:cs typeface="+mn-ea"/>
                <a:sym typeface="+mn-ea"/>
              </a:rPr>
              <a:t>Streaming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监听</a:t>
            </a:r>
            <a:r>
              <a:rPr lang="en-US" altLang="zh-CN" sz="2800" dirty="0">
                <a:latin typeface="+mn-ea"/>
                <a:cs typeface="+mn-ea"/>
                <a:sym typeface="+mn-ea"/>
              </a:rPr>
              <a:t>/</a:t>
            </a:r>
            <a:r>
              <a:rPr lang="en-US" altLang="zh-CN" sz="2800" dirty="0" err="1">
                <a:latin typeface="+mn-ea"/>
                <a:cs typeface="+mn-ea"/>
                <a:sym typeface="+mn-ea"/>
              </a:rPr>
              <a:t>streaminput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下的文件，实时统计</a:t>
            </a:r>
            <a:endParaRPr lang="en-US" altLang="zh-CN" sz="2800" dirty="0"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098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223</Words>
  <Application>Microsoft Office PowerPoint</Application>
  <PresentationFormat>宽屏</PresentationFormat>
  <Paragraphs>34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楷体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Molloh Chiao</cp:lastModifiedBy>
  <cp:revision>55</cp:revision>
  <dcterms:created xsi:type="dcterms:W3CDTF">2019-10-29T06:35:26Z</dcterms:created>
  <dcterms:modified xsi:type="dcterms:W3CDTF">2019-10-29T15:20:27Z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