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72" r:id="rId6"/>
    <p:sldId id="295" r:id="rId7"/>
    <p:sldId id="296" r:id="rId8"/>
    <p:sldId id="29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07E"/>
    <a:srgbClr val="C8DAD3"/>
    <a:srgbClr val="93B5B3"/>
    <a:srgbClr val="FF5C01"/>
    <a:srgbClr val="3A3A3A"/>
    <a:srgbClr val="F2F6F5"/>
    <a:srgbClr val="FFC000"/>
    <a:srgbClr val="181717"/>
    <a:srgbClr val="FFDE75"/>
    <a:srgbClr val="5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2430" autoAdjust="0"/>
  </p:normalViewPr>
  <p:slideViewPr>
    <p:cSldViewPr showGuides="1">
      <p:cViewPr varScale="1">
        <p:scale>
          <a:sx n="105" d="100"/>
          <a:sy n="105" d="100"/>
        </p:scale>
        <p:origin x="660" y="114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63900" y="1185930"/>
            <a:ext cx="5664200" cy="4486140"/>
            <a:chOff x="3505200" y="806440"/>
            <a:chExt cx="5664200" cy="4007285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2CC7C91-872C-4F33-92F5-592F00CD333C}"/>
                </a:ext>
              </a:extLst>
            </p:cNvPr>
            <p:cNvSpPr txBox="1"/>
            <p:nvPr/>
          </p:nvSpPr>
          <p:spPr>
            <a:xfrm>
              <a:off x="3505200" y="806440"/>
              <a:ext cx="5664200" cy="34640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4E697A"/>
                  </a:solidFill>
                  <a:latin typeface="+mj-lt"/>
                </a:rPr>
                <a:t>SPARK</a:t>
              </a:r>
            </a:p>
            <a:p>
              <a:pPr algn="ctr"/>
              <a:r>
                <a:rPr lang="en-US" altLang="zh-CN" sz="7200" dirty="0" err="1">
                  <a:solidFill>
                    <a:srgbClr val="4E697A"/>
                  </a:solidFill>
                  <a:latin typeface="+mj-lt"/>
                </a:rPr>
                <a:t>MLlib</a:t>
              </a:r>
              <a:endParaRPr lang="en-US" altLang="zh-CN" sz="7200" dirty="0">
                <a:solidFill>
                  <a:srgbClr val="4E697A"/>
                </a:solidFill>
                <a:latin typeface="+mj-lt"/>
              </a:endParaRPr>
            </a:p>
            <a:p>
              <a:pPr algn="ctr"/>
              <a:r>
                <a:rPr lang="en-US" altLang="zh-CN" sz="3600" dirty="0">
                  <a:solidFill>
                    <a:srgbClr val="4E697A"/>
                  </a:solidFill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——</a:t>
              </a:r>
            </a:p>
            <a:p>
              <a:pPr algn="ctr"/>
              <a:r>
                <a:rPr lang="zh-CN" altLang="en-US" sz="3600" dirty="0">
                  <a:solidFill>
                    <a:srgbClr val="4E697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知乎用户</a:t>
              </a:r>
              <a:endParaRPr lang="en-US" altLang="zh-CN" sz="3600" dirty="0">
                <a:solidFill>
                  <a:srgbClr val="4E697A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pPr algn="ctr"/>
              <a:r>
                <a:rPr lang="zh-CN" altLang="en-US" sz="3600" dirty="0">
                  <a:solidFill>
                    <a:srgbClr val="4E697A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关注</a:t>
              </a:r>
              <a:r>
                <a:rPr lang="zh-CN" altLang="en-US" sz="3600" dirty="0">
                  <a:solidFill>
                    <a:srgbClr val="4E697A"/>
                  </a:solidFill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问题推荐</a:t>
              </a:r>
              <a:endParaRPr lang="en-US" altLang="zh-CN" sz="3600" dirty="0">
                <a:solidFill>
                  <a:srgbClr val="4E697A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cxnSp>
          <p:nvCxnSpPr>
            <p:cNvPr id="15" name="Straight Connector 5">
              <a:extLst>
                <a:ext uri="{FF2B5EF4-FFF2-40B4-BE49-F238E27FC236}">
                  <a16:creationId xmlns:a16="http://schemas.microsoft.com/office/drawing/2014/main" id="{C9B0CBD8-6C79-49F0-BC96-F62C87195F9D}"/>
                </a:ext>
              </a:extLst>
            </p:cNvPr>
            <p:cNvCxnSpPr>
              <a:cxnSpLocks/>
            </p:cNvCxnSpPr>
            <p:nvPr/>
          </p:nvCxnSpPr>
          <p:spPr>
            <a:xfrm>
              <a:off x="5003800" y="4448475"/>
              <a:ext cx="2667000" cy="0"/>
            </a:xfrm>
            <a:prstGeom prst="line">
              <a:avLst/>
            </a:prstGeom>
            <a:ln w="28575">
              <a:solidFill>
                <a:srgbClr val="C8DA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4DC62499-0964-4B93-A3F9-C58FCC7FA301}"/>
                </a:ext>
              </a:extLst>
            </p:cNvPr>
            <p:cNvSpPr txBox="1"/>
            <p:nvPr/>
          </p:nvSpPr>
          <p:spPr>
            <a:xfrm>
              <a:off x="3594100" y="4536726"/>
              <a:ext cx="5486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latin typeface="Source Han Serif" panose="02020400000000000000" pitchFamily="18" charset="-122"/>
                  <a:ea typeface="Source Han Serif" panose="02020400000000000000" pitchFamily="18" charset="-122"/>
                </a:rPr>
                <a:t>小组成员：焦立群，黄泽鹏</a:t>
              </a:r>
              <a:endParaRPr lang="en-US" sz="2400" b="1" u="sng" dirty="0">
                <a:solidFill>
                  <a:schemeClr val="tx2">
                    <a:lumMod val="75000"/>
                  </a:schemeClr>
                </a:solidFill>
                <a:latin typeface="Source Han Serif" panose="02020400000000000000" pitchFamily="18" charset="-122"/>
                <a:ea typeface="Source Han Serif" panose="02020400000000000000" pitchFamily="18" charset="-122"/>
              </a:endParaRPr>
            </a:p>
          </p:txBody>
        </p:sp>
      </p:grp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68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05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ource Han Sans" panose="020B0500000000000000" pitchFamily="34" charset="-122"/>
                <a:ea typeface="Source Han Sans" panose="020B0500000000000000" pitchFamily="34" charset="-122"/>
                <a:cs typeface="Segoe UI" panose="020B0502040204020203" pitchFamily="34" charset="0"/>
              </a:rPr>
              <a:t>研究问题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2204963" y="4021536"/>
            <a:ext cx="7782074" cy="492444"/>
            <a:chOff x="7467599" y="2630501"/>
            <a:chExt cx="4282535" cy="492444"/>
          </a:xfrm>
        </p:grpSpPr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CF55EC6A-7334-4667-A9B0-7F9319CF15DC}"/>
                </a:ext>
              </a:extLst>
            </p:cNvPr>
            <p:cNvSpPr txBox="1"/>
            <p:nvPr/>
          </p:nvSpPr>
          <p:spPr>
            <a:xfrm>
              <a:off x="7629593" y="2630502"/>
              <a:ext cx="41205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思源黑体" panose="020B0500000000000000" pitchFamily="34" charset="-122"/>
                <a:buChar char="−"/>
              </a:pPr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针对用户兴趣推荐问题</a:t>
              </a:r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74ABD719-F946-44DB-A02C-C34EB3C5A260}"/>
                </a:ext>
              </a:extLst>
            </p:cNvPr>
            <p:cNvSpPr/>
            <p:nvPr/>
          </p:nvSpPr>
          <p:spPr>
            <a:xfrm>
              <a:off x="7467599" y="2630501"/>
              <a:ext cx="79851" cy="492444"/>
            </a:xfrm>
            <a:prstGeom prst="rect">
              <a:avLst/>
            </a:prstGeom>
            <a:solidFill>
              <a:srgbClr val="456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A0AC54-2D08-4F61-9ED9-472ABE636C33}"/>
              </a:ext>
            </a:extLst>
          </p:cNvPr>
          <p:cNvGrpSpPr/>
          <p:nvPr/>
        </p:nvGrpSpPr>
        <p:grpSpPr>
          <a:xfrm>
            <a:off x="2200124" y="2253487"/>
            <a:ext cx="7782076" cy="492444"/>
            <a:chOff x="7467598" y="2630501"/>
            <a:chExt cx="4282536" cy="492444"/>
          </a:xfrm>
        </p:grpSpPr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4B5BAC83-E6B4-4FF6-B737-21A2ED4D2150}"/>
                </a:ext>
              </a:extLst>
            </p:cNvPr>
            <p:cNvSpPr txBox="1"/>
            <p:nvPr/>
          </p:nvSpPr>
          <p:spPr>
            <a:xfrm>
              <a:off x="7629593" y="2630502"/>
              <a:ext cx="412054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用户感兴趣的问题？</a:t>
              </a:r>
            </a:p>
          </p:txBody>
        </p:sp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3956586C-5911-4058-913A-EAF4F56F2EED}"/>
                </a:ext>
              </a:extLst>
            </p:cNvPr>
            <p:cNvSpPr/>
            <p:nvPr/>
          </p:nvSpPr>
          <p:spPr>
            <a:xfrm>
              <a:off x="7467598" y="2630501"/>
              <a:ext cx="79851" cy="492444"/>
            </a:xfrm>
            <a:prstGeom prst="rect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3681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93B5B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451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ource Han Sans" panose="020B0500000000000000" pitchFamily="34" charset="-122"/>
                <a:ea typeface="Source Han Sans" panose="020B0500000000000000" pitchFamily="34" charset="-122"/>
                <a:cs typeface="Segoe UI" panose="020B0502040204020203" pitchFamily="34" charset="0"/>
              </a:rPr>
              <a:t>数据来源与获取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632861" y="1569967"/>
            <a:ext cx="4114800" cy="3369773"/>
            <a:chOff x="7433733" y="1806350"/>
            <a:chExt cx="4114800" cy="3369773"/>
          </a:xfrm>
        </p:grpSpPr>
        <p:sp>
          <p:nvSpPr>
            <p:cNvPr id="8" name="TextBox 40">
              <a:extLst>
                <a:ext uri="{FF2B5EF4-FFF2-40B4-BE49-F238E27FC236}">
                  <a16:creationId xmlns:a16="http://schemas.microsoft.com/office/drawing/2014/main" id="{CF55EC6A-7334-4667-A9B0-7F9319CF15DC}"/>
                </a:ext>
              </a:extLst>
            </p:cNvPr>
            <p:cNvSpPr txBox="1"/>
            <p:nvPr/>
          </p:nvSpPr>
          <p:spPr>
            <a:xfrm>
              <a:off x="7696200" y="2590800"/>
              <a:ext cx="3441614" cy="2585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通过知乎</a:t>
              </a:r>
              <a:r>
                <a:rPr lang="en-US" altLang="zh-CN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</a:rPr>
                <a:t>Web API</a:t>
              </a:r>
              <a:r>
                <a:rPr lang="zh-CN" altLang="en-US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</a:rPr>
                <a:t>和</a:t>
              </a:r>
              <a:r>
                <a:rPr lang="en-US" altLang="zh-CN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</a:rPr>
                <a:t>Web Page</a:t>
              </a:r>
              <a:r>
                <a:rPr lang="zh-CN" altLang="en-US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</a:rPr>
                <a:t>爬取知乎用户的点赞、收藏、关注、回答行为</a:t>
              </a:r>
              <a:endParaRPr lang="en-US" altLang="zh-CN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爬取问题列表以及相关问题的标签</a:t>
              </a:r>
              <a:endParaRPr lang="en-US" altLang="zh-CN" sz="2400" b="1" u="sng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pPr marL="342900" indent="-342900">
                <a:buFontTx/>
                <a:buChar char="-"/>
              </a:pPr>
              <a:endParaRPr lang="en-US" sz="2400" b="1" u="sng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74ABD719-F946-44DB-A02C-C34EB3C5A260}"/>
                </a:ext>
              </a:extLst>
            </p:cNvPr>
            <p:cNvSpPr/>
            <p:nvPr/>
          </p:nvSpPr>
          <p:spPr>
            <a:xfrm>
              <a:off x="7467600" y="2579637"/>
              <a:ext cx="102816" cy="2212708"/>
            </a:xfrm>
            <a:prstGeom prst="rect">
              <a:avLst/>
            </a:prstGeom>
            <a:solidFill>
              <a:srgbClr val="456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36">
              <a:extLst>
                <a:ext uri="{FF2B5EF4-FFF2-40B4-BE49-F238E27FC236}">
                  <a16:creationId xmlns:a16="http://schemas.microsoft.com/office/drawing/2014/main" id="{DDE283DF-1E8D-4729-821A-28D97DE9062E}"/>
                </a:ext>
              </a:extLst>
            </p:cNvPr>
            <p:cNvSpPr txBox="1"/>
            <p:nvPr/>
          </p:nvSpPr>
          <p:spPr>
            <a:xfrm>
              <a:off x="7433733" y="1806350"/>
              <a:ext cx="41148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600" b="1" dirty="0">
                  <a:solidFill>
                    <a:schemeClr val="tx2">
                      <a:lumMod val="75000"/>
                    </a:schemeClr>
                  </a:solidFill>
                  <a:latin typeface="Source Han Sans" panose="020B0500000000000000" pitchFamily="34" charset="-122"/>
                  <a:ea typeface="Source Han Sans" panose="020B0500000000000000" pitchFamily="34" charset="-122"/>
                  <a:cs typeface="Arial" panose="020B0604020202020204" pitchFamily="34" charset="0"/>
                </a:rPr>
                <a:t>知乎</a:t>
              </a:r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Source Han Sans" panose="020B0500000000000000" pitchFamily="34" charset="-122"/>
                  <a:ea typeface="Source Han Sans" panose="020B0500000000000000" pitchFamily="34" charset="-122"/>
                  <a:cs typeface="Arial" panose="020B0604020202020204" pitchFamily="34" charset="0"/>
                </a:rPr>
                <a:t> Spider</a:t>
              </a:r>
              <a:endParaRPr lang="en-US" sz="3600" b="1" dirty="0">
                <a:solidFill>
                  <a:schemeClr val="tx2">
                    <a:lumMod val="75000"/>
                  </a:schemeClr>
                </a:solidFill>
                <a:latin typeface="Source Han Sans" panose="020B0500000000000000" pitchFamily="34" charset="-122"/>
                <a:ea typeface="Source Han Sans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40">
            <a:extLst>
              <a:ext uri="{FF2B5EF4-FFF2-40B4-BE49-F238E27FC236}">
                <a16:creationId xmlns:a16="http://schemas.microsoft.com/office/drawing/2014/main" id="{9CADC72A-CD25-4B54-8D6D-246DE26A5185}"/>
              </a:ext>
            </a:extLst>
          </p:cNvPr>
          <p:cNvSpPr txBox="1"/>
          <p:nvPr/>
        </p:nvSpPr>
        <p:spPr>
          <a:xfrm>
            <a:off x="9676951" y="2784632"/>
            <a:ext cx="2150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rgbClr val="93B5B3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知乎问题</a:t>
            </a:r>
            <a:endParaRPr lang="en-US" sz="2400" b="1" u="sng" dirty="0">
              <a:solidFill>
                <a:srgbClr val="93B5B3"/>
              </a:solidFill>
              <a:latin typeface="Source Han Sans" panose="020B0500000000000000" pitchFamily="34" charset="-122"/>
              <a:ea typeface="Source Han Sans" panose="020B0500000000000000" pitchFamily="34" charset="-122"/>
            </a:endParaRP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8B29296C-EF26-422E-82AF-6291620283E1}"/>
              </a:ext>
            </a:extLst>
          </p:cNvPr>
          <p:cNvSpPr txBox="1"/>
          <p:nvPr/>
        </p:nvSpPr>
        <p:spPr>
          <a:xfrm>
            <a:off x="9676951" y="4749096"/>
            <a:ext cx="2150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rgbClr val="93B5B3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知乎用户动态</a:t>
            </a:r>
            <a:endParaRPr lang="en-US" sz="2400" b="1" u="sng" dirty="0">
              <a:solidFill>
                <a:srgbClr val="93B5B3"/>
              </a:solidFill>
              <a:latin typeface="Source Han Sans" panose="020B0500000000000000" pitchFamily="34" charset="-122"/>
              <a:ea typeface="Source Han Sans" panose="020B0500000000000000" pitchFamily="34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706669D-168F-4EB4-ACDC-4FAA8FACA719}"/>
              </a:ext>
            </a:extLst>
          </p:cNvPr>
          <p:cNvSpPr/>
          <p:nvPr/>
        </p:nvSpPr>
        <p:spPr>
          <a:xfrm>
            <a:off x="10075606" y="2251036"/>
            <a:ext cx="298917" cy="438112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C8BCDE1A-FE57-47E1-AD15-F26A945BF970}"/>
              </a:ext>
            </a:extLst>
          </p:cNvPr>
          <p:cNvSpPr/>
          <p:nvPr/>
        </p:nvSpPr>
        <p:spPr>
          <a:xfrm rot="16200000">
            <a:off x="9155620" y="4679498"/>
            <a:ext cx="298917" cy="438112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6030D-A544-45C5-BE09-4DB6C152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269727"/>
            <a:ext cx="6505575" cy="885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FA34A4-3B20-4468-903D-65C3DF69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726" y="3192915"/>
            <a:ext cx="34704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54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679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ource Han Sans" panose="020B0500000000000000" pitchFamily="34" charset="-122"/>
                <a:ea typeface="Source Han Sans" panose="020B0500000000000000" pitchFamily="34" charset="-122"/>
                <a:cs typeface="Segoe UI" panose="020B0502040204020203" pitchFamily="34" charset="0"/>
              </a:rPr>
              <a:t>数据预处理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5B89EA-3598-4FAD-A5A0-CF38F5BAB451}"/>
              </a:ext>
            </a:extLst>
          </p:cNvPr>
          <p:cNvGrpSpPr/>
          <p:nvPr/>
        </p:nvGrpSpPr>
        <p:grpSpPr>
          <a:xfrm>
            <a:off x="3047362" y="1625837"/>
            <a:ext cx="7656755" cy="467237"/>
            <a:chOff x="7467598" y="2630501"/>
            <a:chExt cx="4213571" cy="467237"/>
          </a:xfrm>
        </p:grpSpPr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5BEB8BD3-080B-4777-B3CC-E24BB4386273}"/>
                </a:ext>
              </a:extLst>
            </p:cNvPr>
            <p:cNvSpPr txBox="1"/>
            <p:nvPr/>
          </p:nvSpPr>
          <p:spPr>
            <a:xfrm>
              <a:off x="7560628" y="2671058"/>
              <a:ext cx="412054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如何衡量用户对一个问题的关注程度？</a:t>
              </a: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E711F1B0-B0C4-4102-9352-02B3ED89CA25}"/>
                </a:ext>
              </a:extLst>
            </p:cNvPr>
            <p:cNvSpPr/>
            <p:nvPr/>
          </p:nvSpPr>
          <p:spPr>
            <a:xfrm>
              <a:off x="7467598" y="2630501"/>
              <a:ext cx="46666" cy="467237"/>
            </a:xfrm>
            <a:prstGeom prst="rect">
              <a:avLst/>
            </a:prstGeom>
            <a:solidFill>
              <a:srgbClr val="456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13C71F-F8BE-4F9E-8FEA-6724EF82676D}"/>
              </a:ext>
            </a:extLst>
          </p:cNvPr>
          <p:cNvGrpSpPr/>
          <p:nvPr/>
        </p:nvGrpSpPr>
        <p:grpSpPr>
          <a:xfrm>
            <a:off x="3047362" y="2504875"/>
            <a:ext cx="6063198" cy="3215951"/>
            <a:chOff x="2928261" y="2470151"/>
            <a:chExt cx="6063198" cy="3215951"/>
          </a:xfrm>
        </p:grpSpPr>
        <p:sp>
          <p:nvSpPr>
            <p:cNvPr id="18" name="TextBox 40">
              <a:extLst>
                <a:ext uri="{FF2B5EF4-FFF2-40B4-BE49-F238E27FC236}">
                  <a16:creationId xmlns:a16="http://schemas.microsoft.com/office/drawing/2014/main" id="{D0BBA499-E5E7-449D-94A2-C244C61B5392}"/>
                </a:ext>
              </a:extLst>
            </p:cNvPr>
            <p:cNvSpPr txBox="1"/>
            <p:nvPr/>
          </p:nvSpPr>
          <p:spPr>
            <a:xfrm>
              <a:off x="2928261" y="3872503"/>
              <a:ext cx="339633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评价指标：</a:t>
              </a:r>
              <a:r>
                <a:rPr lang="zh-CN" altLang="en-US" sz="2800" dirty="0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十</a:t>
              </a:r>
              <a:r>
                <a:rPr lang="zh-CN" altLang="en-US" sz="28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分制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78AADD0E-ADE2-42E8-A88E-53F6E31B488A}"/>
                </a:ext>
              </a:extLst>
            </p:cNvPr>
            <p:cNvSpPr/>
            <p:nvPr/>
          </p:nvSpPr>
          <p:spPr>
            <a:xfrm>
              <a:off x="5948344" y="2598139"/>
              <a:ext cx="431954" cy="2979617"/>
            </a:xfrm>
            <a:prstGeom prst="leftBrace">
              <a:avLst/>
            </a:prstGeom>
            <a:ln w="19050">
              <a:solidFill>
                <a:srgbClr val="6370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40">
              <a:extLst>
                <a:ext uri="{FF2B5EF4-FFF2-40B4-BE49-F238E27FC236}">
                  <a16:creationId xmlns:a16="http://schemas.microsoft.com/office/drawing/2014/main" id="{3C3EF131-0E2F-42BC-9B26-4DE7409810D9}"/>
                </a:ext>
              </a:extLst>
            </p:cNvPr>
            <p:cNvSpPr txBox="1"/>
            <p:nvPr/>
          </p:nvSpPr>
          <p:spPr>
            <a:xfrm>
              <a:off x="6556246" y="2555162"/>
              <a:ext cx="21874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关注 </a:t>
              </a:r>
              <a:r>
                <a:rPr lang="en-US" altLang="zh-CN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5</a:t>
              </a:r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分</a:t>
              </a:r>
            </a:p>
          </p:txBody>
        </p:sp>
        <p:sp>
          <p:nvSpPr>
            <p:cNvPr id="3" name="加号 2">
              <a:extLst>
                <a:ext uri="{FF2B5EF4-FFF2-40B4-BE49-F238E27FC236}">
                  <a16:creationId xmlns:a16="http://schemas.microsoft.com/office/drawing/2014/main" id="{235095CB-DD5C-4535-BE91-9FD6545F34C2}"/>
                </a:ext>
              </a:extLst>
            </p:cNvPr>
            <p:cNvSpPr/>
            <p:nvPr/>
          </p:nvSpPr>
          <p:spPr>
            <a:xfrm>
              <a:off x="7334004" y="2470151"/>
              <a:ext cx="685800" cy="685800"/>
            </a:xfrm>
            <a:prstGeom prst="mathPlus">
              <a:avLst/>
            </a:prstGeom>
            <a:solidFill>
              <a:srgbClr val="93B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4D0D7FF4-7719-4CC8-B3B2-FF353E324160}"/>
                </a:ext>
              </a:extLst>
            </p:cNvPr>
            <p:cNvSpPr txBox="1"/>
            <p:nvPr/>
          </p:nvSpPr>
          <p:spPr>
            <a:xfrm>
              <a:off x="6553200" y="3429000"/>
              <a:ext cx="243825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回答 </a:t>
              </a:r>
              <a:r>
                <a:rPr lang="en-US" altLang="zh-CN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2.5</a:t>
              </a:r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分</a:t>
              </a:r>
            </a:p>
          </p:txBody>
        </p:sp>
        <p:sp>
          <p:nvSpPr>
            <p:cNvPr id="29" name="加号 28">
              <a:extLst>
                <a:ext uri="{FF2B5EF4-FFF2-40B4-BE49-F238E27FC236}">
                  <a16:creationId xmlns:a16="http://schemas.microsoft.com/office/drawing/2014/main" id="{62CAF2B6-1070-4D19-9ED4-FC8EEB9D4E4A}"/>
                </a:ext>
              </a:extLst>
            </p:cNvPr>
            <p:cNvSpPr/>
            <p:nvPr/>
          </p:nvSpPr>
          <p:spPr>
            <a:xfrm>
              <a:off x="7330959" y="3343989"/>
              <a:ext cx="685800" cy="685800"/>
            </a:xfrm>
            <a:prstGeom prst="mathPlus">
              <a:avLst/>
            </a:prstGeom>
            <a:solidFill>
              <a:srgbClr val="93B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40">
              <a:extLst>
                <a:ext uri="{FF2B5EF4-FFF2-40B4-BE49-F238E27FC236}">
                  <a16:creationId xmlns:a16="http://schemas.microsoft.com/office/drawing/2014/main" id="{6AE63D3A-ADAE-4C84-804D-4C616E10F96D}"/>
                </a:ext>
              </a:extLst>
            </p:cNvPr>
            <p:cNvSpPr txBox="1"/>
            <p:nvPr/>
          </p:nvSpPr>
          <p:spPr>
            <a:xfrm>
              <a:off x="6553200" y="4213503"/>
              <a:ext cx="24382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收藏 </a:t>
              </a:r>
              <a:r>
                <a:rPr lang="en-US" altLang="zh-CN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1.5</a:t>
              </a:r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分</a:t>
              </a:r>
            </a:p>
          </p:txBody>
        </p:sp>
        <p:sp>
          <p:nvSpPr>
            <p:cNvPr id="31" name="加号 30">
              <a:extLst>
                <a:ext uri="{FF2B5EF4-FFF2-40B4-BE49-F238E27FC236}">
                  <a16:creationId xmlns:a16="http://schemas.microsoft.com/office/drawing/2014/main" id="{D5CEEBBC-9093-452C-A42B-5CAFF0CD7CB9}"/>
                </a:ext>
              </a:extLst>
            </p:cNvPr>
            <p:cNvSpPr/>
            <p:nvPr/>
          </p:nvSpPr>
          <p:spPr>
            <a:xfrm>
              <a:off x="7330959" y="4116824"/>
              <a:ext cx="685800" cy="685800"/>
            </a:xfrm>
            <a:prstGeom prst="mathPlus">
              <a:avLst/>
            </a:prstGeom>
            <a:solidFill>
              <a:srgbClr val="93B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8071FAB8-5862-4A5B-BF76-EB06AA2ABFC8}"/>
                </a:ext>
              </a:extLst>
            </p:cNvPr>
            <p:cNvSpPr txBox="1"/>
            <p:nvPr/>
          </p:nvSpPr>
          <p:spPr>
            <a:xfrm>
              <a:off x="6553200" y="5085313"/>
              <a:ext cx="21874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点赞 </a:t>
              </a:r>
              <a:r>
                <a:rPr lang="en-US" altLang="zh-CN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      1</a:t>
              </a:r>
              <a:r>
                <a:rPr lang="zh-CN" altLang="en-US" sz="3200" dirty="0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分</a:t>
              </a:r>
            </a:p>
          </p:txBody>
        </p:sp>
        <p:sp>
          <p:nvSpPr>
            <p:cNvPr id="33" name="加号 32">
              <a:extLst>
                <a:ext uri="{FF2B5EF4-FFF2-40B4-BE49-F238E27FC236}">
                  <a16:creationId xmlns:a16="http://schemas.microsoft.com/office/drawing/2014/main" id="{055FD6F6-50FA-4176-8A4F-695FDDEF5BB0}"/>
                </a:ext>
              </a:extLst>
            </p:cNvPr>
            <p:cNvSpPr/>
            <p:nvPr/>
          </p:nvSpPr>
          <p:spPr>
            <a:xfrm>
              <a:off x="7330958" y="5000302"/>
              <a:ext cx="685800" cy="685800"/>
            </a:xfrm>
            <a:prstGeom prst="mathPlus">
              <a:avLst/>
            </a:prstGeom>
            <a:solidFill>
              <a:srgbClr val="93B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7392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5213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推荐算法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7DCF1851-8306-4702-9712-7580EB00499F}"/>
              </a:ext>
            </a:extLst>
          </p:cNvPr>
          <p:cNvSpPr txBox="1"/>
          <p:nvPr/>
        </p:nvSpPr>
        <p:spPr>
          <a:xfrm>
            <a:off x="1632861" y="2720431"/>
            <a:ext cx="2537775" cy="1596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迭代数量：</a:t>
            </a:r>
            <a:r>
              <a:rPr lang="en-US" altLang="zh-CN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正则因子：</a:t>
            </a:r>
            <a:r>
              <a:rPr lang="en-US" altLang="zh-CN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0.22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评分误差：</a:t>
            </a:r>
            <a:r>
              <a:rPr lang="en-US" altLang="zh-CN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0.99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0FC0D-6F96-4EF2-B926-7984CD95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519103"/>
            <a:ext cx="4524375" cy="1790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4CE968-C4AD-4607-913D-61961FF3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24205"/>
            <a:ext cx="3999178" cy="3607423"/>
          </a:xfrm>
          <a:prstGeom prst="rect">
            <a:avLst/>
          </a:prstGeom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EF62DBE3-1926-4952-9720-1A98538D0548}"/>
              </a:ext>
            </a:extLst>
          </p:cNvPr>
          <p:cNvSpPr txBox="1"/>
          <p:nvPr/>
        </p:nvSpPr>
        <p:spPr>
          <a:xfrm>
            <a:off x="8077200" y="1542269"/>
            <a:ext cx="2944470" cy="695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63707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迭代次数五下不同正则因子预测评分的均方根差，</a:t>
            </a:r>
            <a:r>
              <a:rPr lang="en-US" altLang="zh-CN" sz="1600" dirty="0">
                <a:solidFill>
                  <a:srgbClr val="63707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0.22</a:t>
            </a:r>
            <a:r>
              <a:rPr lang="zh-CN" altLang="en-US" sz="1600" dirty="0">
                <a:solidFill>
                  <a:srgbClr val="63707E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左右最小</a:t>
            </a:r>
            <a:endParaRPr lang="en-US" altLang="zh-CN" sz="1600" dirty="0">
              <a:solidFill>
                <a:srgbClr val="63707E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16D6B0-7807-4AA9-B7D5-DCE401F068E1}"/>
              </a:ext>
            </a:extLst>
          </p:cNvPr>
          <p:cNvGrpSpPr/>
          <p:nvPr/>
        </p:nvGrpSpPr>
        <p:grpSpPr>
          <a:xfrm>
            <a:off x="1632861" y="1593721"/>
            <a:ext cx="7656755" cy="1090950"/>
            <a:chOff x="1632861" y="1593721"/>
            <a:chExt cx="7656755" cy="109095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0F395A7-C68B-4A9A-A1DB-673682C0221B}"/>
                </a:ext>
              </a:extLst>
            </p:cNvPr>
            <p:cNvGrpSpPr/>
            <p:nvPr/>
          </p:nvGrpSpPr>
          <p:grpSpPr>
            <a:xfrm>
              <a:off x="1632861" y="1593721"/>
              <a:ext cx="7656755" cy="1090950"/>
              <a:chOff x="7467598" y="2630501"/>
              <a:chExt cx="4213571" cy="1090950"/>
            </a:xfrm>
          </p:grpSpPr>
          <p:sp>
            <p:nvSpPr>
              <p:cNvPr id="21" name="TextBox 40">
                <a:extLst>
                  <a:ext uri="{FF2B5EF4-FFF2-40B4-BE49-F238E27FC236}">
                    <a16:creationId xmlns:a16="http://schemas.microsoft.com/office/drawing/2014/main" id="{A3F05C44-411A-4C1D-8FB8-CC567C751D23}"/>
                  </a:ext>
                </a:extLst>
              </p:cNvPr>
              <p:cNvSpPr txBox="1"/>
              <p:nvPr/>
            </p:nvSpPr>
            <p:spPr>
              <a:xfrm>
                <a:off x="7560628" y="2671058"/>
                <a:ext cx="41205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63707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基于</a:t>
                </a:r>
                <a:r>
                  <a:rPr lang="en-US" altLang="zh-CN" sz="2400" dirty="0">
                    <a:solidFill>
                      <a:srgbClr val="63707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ALS </a:t>
                </a:r>
                <a:r>
                  <a:rPr lang="zh-CN" altLang="en-US" sz="2400" dirty="0">
                    <a:solidFill>
                      <a:srgbClr val="63707E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交替最小二乘法的协同推荐算法</a:t>
                </a:r>
              </a:p>
            </p:txBody>
          </p:sp>
          <p:sp>
            <p:nvSpPr>
              <p:cNvPr id="22" name="Rectangle 39">
                <a:extLst>
                  <a:ext uri="{FF2B5EF4-FFF2-40B4-BE49-F238E27FC236}">
                    <a16:creationId xmlns:a16="http://schemas.microsoft.com/office/drawing/2014/main" id="{47B98D87-4D4B-4AD2-9180-50AFC7AE0658}"/>
                  </a:ext>
                </a:extLst>
              </p:cNvPr>
              <p:cNvSpPr/>
              <p:nvPr/>
            </p:nvSpPr>
            <p:spPr>
              <a:xfrm>
                <a:off x="7467598" y="2630501"/>
                <a:ext cx="46666" cy="1090950"/>
              </a:xfrm>
              <a:prstGeom prst="rect">
                <a:avLst/>
              </a:prstGeom>
              <a:solidFill>
                <a:srgbClr val="C8DA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22D033-CABB-4143-B5E0-508F1CFAD83E}"/>
                </a:ext>
              </a:extLst>
            </p:cNvPr>
            <p:cNvSpPr/>
            <p:nvPr/>
          </p:nvSpPr>
          <p:spPr>
            <a:xfrm>
              <a:off x="1717661" y="2038340"/>
              <a:ext cx="45838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spark.ml.evaluation.RegressionEvaluator</a:t>
              </a:r>
              <a:endParaRPr lang="en-US" altLang="zh-CN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  <a:p>
              <a:r>
                <a:rPr lang="en-US" altLang="zh-CN" dirty="0" err="1">
                  <a:solidFill>
                    <a:srgbClr val="63707E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spark.ml.recommendation.ALS</a:t>
              </a:r>
              <a:endParaRPr lang="zh-CN" altLang="en-US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6463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05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几个例子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62D85315-228A-4EAB-A7D0-9334E2B7A9E7}"/>
              </a:ext>
            </a:extLst>
          </p:cNvPr>
          <p:cNvSpPr txBox="1"/>
          <p:nvPr/>
        </p:nvSpPr>
        <p:spPr>
          <a:xfrm>
            <a:off x="2743200" y="1371600"/>
            <a:ext cx="826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知乎用户：</a:t>
            </a:r>
            <a:r>
              <a:rPr lang="en-US" altLang="zh-CN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H2P</a:t>
            </a:r>
            <a:endParaRPr lang="en-US" sz="2400" dirty="0">
              <a:solidFill>
                <a:srgbClr val="63707E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37100-5F81-4F6B-8A9D-046407D7E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" t="7938" r="3814" b="12287"/>
          <a:stretch/>
        </p:blipFill>
        <p:spPr>
          <a:xfrm>
            <a:off x="6876082" y="304800"/>
            <a:ext cx="3733800" cy="1436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F8983-BCF5-4E12-B02E-4E323C747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6272" r="7607" b="7847"/>
          <a:stretch/>
        </p:blipFill>
        <p:spPr>
          <a:xfrm>
            <a:off x="1371600" y="1740932"/>
            <a:ext cx="9780581" cy="47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168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05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几个例子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62D85315-228A-4EAB-A7D0-9334E2B7A9E7}"/>
              </a:ext>
            </a:extLst>
          </p:cNvPr>
          <p:cNvSpPr txBox="1"/>
          <p:nvPr/>
        </p:nvSpPr>
        <p:spPr>
          <a:xfrm>
            <a:off x="2743200" y="1390805"/>
            <a:ext cx="826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知乎用户：阔落加冰</a:t>
            </a:r>
            <a:endParaRPr lang="en-US" sz="2400" dirty="0">
              <a:solidFill>
                <a:srgbClr val="63707E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92E720-E39A-459F-AC8B-16EC632F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65" y="245662"/>
            <a:ext cx="2952750" cy="1514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44ECBF-3FAA-453F-A78B-9BA4A8CD4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750" b="4312"/>
          <a:stretch/>
        </p:blipFill>
        <p:spPr>
          <a:xfrm>
            <a:off x="1632861" y="1761538"/>
            <a:ext cx="8991600" cy="48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454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4051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几个例子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C8DA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11/22/2019</a:t>
            </a:fld>
            <a:endParaRPr lang="en-US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62D85315-228A-4EAB-A7D0-9334E2B7A9E7}"/>
              </a:ext>
            </a:extLst>
          </p:cNvPr>
          <p:cNvSpPr txBox="1"/>
          <p:nvPr/>
        </p:nvSpPr>
        <p:spPr>
          <a:xfrm>
            <a:off x="2743200" y="1371600"/>
            <a:ext cx="82657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63707E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知乎用户：王云霄</a:t>
            </a:r>
            <a:endParaRPr lang="en-US" sz="2400" dirty="0">
              <a:solidFill>
                <a:srgbClr val="63707E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03774D-1655-4679-A105-CEB330F7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5507"/>
            <a:ext cx="3943350" cy="1495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D348A0-DAF5-4D36-8E7F-14FB35F6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47303"/>
            <a:ext cx="9829800" cy="4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31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22665" y="2777050"/>
            <a:ext cx="3946669" cy="1303901"/>
            <a:chOff x="4122665" y="2819400"/>
            <a:chExt cx="3946669" cy="13039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B0CBD8-6C79-49F0-BC96-F62C87195F9D}"/>
                </a:ext>
              </a:extLst>
            </p:cNvPr>
            <p:cNvCxnSpPr/>
            <p:nvPr/>
          </p:nvCxnSpPr>
          <p:spPr>
            <a:xfrm>
              <a:off x="4949498" y="3742730"/>
              <a:ext cx="2293003" cy="0"/>
            </a:xfrm>
            <a:prstGeom prst="line">
              <a:avLst/>
            </a:prstGeom>
            <a:ln w="28575">
              <a:solidFill>
                <a:srgbClr val="C8DA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675C7E-62E0-44C6-9365-0680DBCBCF33}"/>
                </a:ext>
              </a:extLst>
            </p:cNvPr>
            <p:cNvSpPr txBox="1"/>
            <p:nvPr/>
          </p:nvSpPr>
          <p:spPr>
            <a:xfrm>
              <a:off x="4122665" y="2819400"/>
              <a:ext cx="39466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spc="600" dirty="0">
                  <a:solidFill>
                    <a:srgbClr val="63707E"/>
                  </a:solidFill>
                  <a:latin typeface="Segoe UI Semibold" panose="020B0702040204020203" pitchFamily="34" charset="0"/>
                </a:rPr>
                <a:t>THANKS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429122" y="3753969"/>
              <a:ext cx="33432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spc="300" dirty="0">
                  <a:solidFill>
                    <a:srgbClr val="93B5B3"/>
                  </a:solidFill>
                  <a:latin typeface="+mj-lt"/>
                </a:rPr>
                <a:t>presented by J.LIQUN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0311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218</Words>
  <Application>Microsoft Office PowerPoint</Application>
  <PresentationFormat>宽屏</PresentationFormat>
  <Paragraphs>60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Source Han Sans</vt:lpstr>
      <vt:lpstr>Source Han Serif</vt:lpstr>
      <vt:lpstr>等线</vt:lpstr>
      <vt:lpstr>思源黑体</vt:lpstr>
      <vt:lpstr>思源宋体</vt:lpstr>
      <vt:lpstr>Arial</vt:lpstr>
      <vt:lpstr>Calibri</vt:lpstr>
      <vt:lpstr>Calibri Light</vt:lpstr>
      <vt:lpstr>Segoe UI</vt:lpstr>
      <vt:lpstr>Segoe UI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Rhofi</dc:creator>
  <cp:lastModifiedBy>Molloh Chiao</cp:lastModifiedBy>
  <cp:revision>171</cp:revision>
  <dcterms:created xsi:type="dcterms:W3CDTF">2018-07-17T06:47:50Z</dcterms:created>
  <dcterms:modified xsi:type="dcterms:W3CDTF">2019-11-22T14:48:40Z</dcterms:modified>
</cp:coreProperties>
</file>