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4"/>
  </p:sldMasterIdLst>
  <p:notesMasterIdLst>
    <p:notesMasterId r:id="rId43"/>
  </p:notesMasterIdLst>
  <p:sldIdLst>
    <p:sldId id="368" r:id="rId5"/>
    <p:sldId id="488" r:id="rId6"/>
    <p:sldId id="571" r:id="rId7"/>
    <p:sldId id="257" r:id="rId8"/>
    <p:sldId id="258" r:id="rId9"/>
    <p:sldId id="280" r:id="rId10"/>
    <p:sldId id="259" r:id="rId11"/>
    <p:sldId id="281" r:id="rId12"/>
    <p:sldId id="293" r:id="rId13"/>
    <p:sldId id="261" r:id="rId14"/>
    <p:sldId id="265" r:id="rId15"/>
    <p:sldId id="266" r:id="rId16"/>
    <p:sldId id="267" r:id="rId17"/>
    <p:sldId id="282" r:id="rId18"/>
    <p:sldId id="283" r:id="rId19"/>
    <p:sldId id="284" r:id="rId20"/>
    <p:sldId id="268" r:id="rId21"/>
    <p:sldId id="572" r:id="rId22"/>
    <p:sldId id="262" r:id="rId23"/>
    <p:sldId id="264" r:id="rId24"/>
    <p:sldId id="270" r:id="rId25"/>
    <p:sldId id="274" r:id="rId26"/>
    <p:sldId id="272" r:id="rId27"/>
    <p:sldId id="273" r:id="rId28"/>
    <p:sldId id="275" r:id="rId29"/>
    <p:sldId id="276" r:id="rId30"/>
    <p:sldId id="287" r:id="rId31"/>
    <p:sldId id="291" r:id="rId32"/>
    <p:sldId id="290" r:id="rId33"/>
    <p:sldId id="292" r:id="rId34"/>
    <p:sldId id="285" r:id="rId35"/>
    <p:sldId id="286" r:id="rId36"/>
    <p:sldId id="288" r:id="rId37"/>
    <p:sldId id="294" r:id="rId38"/>
    <p:sldId id="289" r:id="rId39"/>
    <p:sldId id="277" r:id="rId40"/>
    <p:sldId id="278" r:id="rId41"/>
    <p:sldId id="356" r:id="rId4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007651"/>
    <a:srgbClr val="0189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/>
    <p:restoredTop sz="89383" autoAdjust="0"/>
  </p:normalViewPr>
  <p:slideViewPr>
    <p:cSldViewPr snapToGrid="0" snapToObjects="1">
      <p:cViewPr varScale="1">
        <p:scale>
          <a:sx n="145" d="100"/>
          <a:sy n="145" d="100"/>
        </p:scale>
        <p:origin x="1398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unDraw</a:t>
            </a:r>
            <a:r>
              <a:rPr lang="en-US" dirty="0"/>
              <a:t> illustrations used on several slides - https://undraw.co/license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https://identityserver4.readthedocs.io/en/latest/topics/grant_types.html</a:t>
            </a:r>
          </a:p>
          <a:p>
            <a:r>
              <a:rPr lang="en-US" dirty="0"/>
              <a:t>https://identityserver4.readthedocs.io/en/latest/topics/reference_tokens.html</a:t>
            </a:r>
          </a:p>
          <a:p>
            <a:endParaRPr lang="en-US" dirty="0"/>
          </a:p>
          <a:p>
            <a:r>
              <a:rPr lang="en-US" dirty="0"/>
              <a:t>Reference tokens (instead of JWT)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https://identityserver.io/training/</a:t>
            </a:r>
          </a:p>
          <a:p>
            <a:endParaRPr lang="en-US" dirty="0"/>
          </a:p>
          <a:p>
            <a:r>
              <a:rPr lang="en-US" dirty="0"/>
              <a:t>PKCE = Proof Key for Code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Don’t trust external authentication providers to always return claims that you need – ask the user to fill in the data on first login – i.e. email, display name,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https://identityserver4.readthedocs.io/en/latest/topics/pop.html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https://identityserver4.readthedocs.io/en/latest/intro/big_picture.html </a:t>
            </a:r>
          </a:p>
          <a:p>
            <a:r>
              <a:rPr lang="en-US" dirty="0"/>
              <a:t>https://identityserver.io/training/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https://identityserver.io/training/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through:</a:t>
            </a:r>
          </a:p>
          <a:p>
            <a:pPr marL="171450" indent="-171450">
              <a:buFontTx/>
              <a:buChar char="-"/>
            </a:pPr>
            <a:r>
              <a:rPr lang="en-US" dirty="0"/>
              <a:t>OAuth history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OpenID history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DotNetOpenAuth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OpenID Connect, built upon OAuth 2.0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 validation through introspection endpoint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https://identityserver4.readthedocs.io/en/latest/intro/terminology.html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BED9E-78BD-4C4E-B037-F792E5B379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Identity resources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Claims about the user – user ID, name, email…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Named group of claims that can be requested with scope parameter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API resources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functionality client wants to access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Group of scopes – logical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9D4-0007-42C8-989E-6C9394ED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189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F554A-6833-4384-AB08-DFE2854A2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E5E5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4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4C56-3047-489B-A431-2D801CE1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D5069-7F5B-4C73-832E-2C862B58C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389B-4710-458E-9B16-93F637D8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F258-4EB8-42E1-BEA9-578DDFE1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0D5F-6070-4858-9162-2C02DAE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66B16-BFC0-4CAF-922A-BA45ABDF9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5E94B-A024-4190-AC85-DBAE54274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8B4D-9E8C-419E-B98E-16928F7D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08C5-46F4-41C9-A61E-078D83A0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7D82-9BCC-4346-B4BC-B2532FC2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500097" y="1285773"/>
            <a:ext cx="4286454" cy="4286454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4323622" y="884997"/>
            <a:ext cx="5088008" cy="5088006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-101600" y="-114752"/>
            <a:ext cx="6993911" cy="6515552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6607874" y="837990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5303181" y="5431896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347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" y="2621828"/>
            <a:ext cx="3564835" cy="4236173"/>
          </a:xfrm>
          <a:custGeom>
            <a:avLst/>
            <a:gdLst>
              <a:gd name="connsiteX0" fmla="*/ 1010321 w 3564835"/>
              <a:gd name="connsiteY0" fmla="*/ 0 h 4236173"/>
              <a:gd name="connsiteX1" fmla="*/ 3564835 w 3564835"/>
              <a:gd name="connsiteY1" fmla="*/ 2554514 h 4236173"/>
              <a:gd name="connsiteX2" fmla="*/ 2981508 w 3564835"/>
              <a:gd name="connsiteY2" fmla="*/ 4179422 h 4236173"/>
              <a:gd name="connsiteX3" fmla="*/ 2929929 w 3564835"/>
              <a:gd name="connsiteY3" fmla="*/ 4236173 h 4236173"/>
              <a:gd name="connsiteX4" fmla="*/ 0 w 3564835"/>
              <a:gd name="connsiteY4" fmla="*/ 4236173 h 4236173"/>
              <a:gd name="connsiteX5" fmla="*/ 0 w 3564835"/>
              <a:gd name="connsiteY5" fmla="*/ 208449 h 4236173"/>
              <a:gd name="connsiteX6" fmla="*/ 15989 w 3564835"/>
              <a:gd name="connsiteY6" fmla="*/ 200747 h 4236173"/>
              <a:gd name="connsiteX7" fmla="*/ 1010321 w 3564835"/>
              <a:gd name="connsiteY7" fmla="*/ 0 h 423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835" h="4236173">
                <a:moveTo>
                  <a:pt x="1010321" y="0"/>
                </a:moveTo>
                <a:cubicBezTo>
                  <a:pt x="2421140" y="0"/>
                  <a:pt x="3564835" y="1143695"/>
                  <a:pt x="3564835" y="2554514"/>
                </a:cubicBezTo>
                <a:cubicBezTo>
                  <a:pt x="3564835" y="3171748"/>
                  <a:pt x="3345925" y="3737852"/>
                  <a:pt x="2981508" y="4179422"/>
                </a:cubicBezTo>
                <a:lnTo>
                  <a:pt x="2929929" y="4236173"/>
                </a:lnTo>
                <a:lnTo>
                  <a:pt x="0" y="4236173"/>
                </a:lnTo>
                <a:lnTo>
                  <a:pt x="0" y="208449"/>
                </a:lnTo>
                <a:lnTo>
                  <a:pt x="15989" y="200747"/>
                </a:lnTo>
                <a:cubicBezTo>
                  <a:pt x="321607" y="71481"/>
                  <a:pt x="657617" y="0"/>
                  <a:pt x="1010321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1" y="2389412"/>
            <a:ext cx="4187371" cy="1783443"/>
          </a:xfrm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596572" y="471526"/>
            <a:ext cx="3006425" cy="914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900" b="0" i="1">
                <a:solidFill>
                  <a:schemeClr val="tx1">
                    <a:alpha val="7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645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D6C5-5B29-49DD-ADA5-76AC26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189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9131-3187-4BDD-A599-4CD819A8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F5177-8B88-4290-AF39-3667690974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126" y="6375138"/>
            <a:ext cx="1081674" cy="2704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AF5F-7D8E-4DF6-B740-A0BA349B8A1B}"/>
              </a:ext>
            </a:extLst>
          </p:cNvPr>
          <p:cNvSpPr txBox="1">
            <a:spLocks/>
          </p:cNvSpPr>
          <p:nvPr userDrawn="1"/>
        </p:nvSpPr>
        <p:spPr>
          <a:xfrm>
            <a:off x="838200" y="6375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330" rtl="0" eaLnBrk="1" latinLnBrk="0" hangingPunct="1">
              <a:defRPr sz="12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www.seavus.com</a:t>
            </a:r>
          </a:p>
        </p:txBody>
      </p:sp>
    </p:spTree>
    <p:extLst>
      <p:ext uri="{BB962C8B-B14F-4D97-AF65-F5344CB8AC3E}">
        <p14:creationId xmlns:p14="http://schemas.microsoft.com/office/powerpoint/2010/main" val="13451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B219-8A23-46B4-9059-20F1BAD8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189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B2CE0-6768-4D08-BCAE-7FEE62B2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9856B-3FED-4B3F-AD18-0636433F84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126" y="6375880"/>
            <a:ext cx="1081674" cy="2704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514F-F1E9-4EE5-9131-1DF0E5DD896C}"/>
              </a:ext>
            </a:extLst>
          </p:cNvPr>
          <p:cNvSpPr txBox="1">
            <a:spLocks/>
          </p:cNvSpPr>
          <p:nvPr userDrawn="1"/>
        </p:nvSpPr>
        <p:spPr>
          <a:xfrm>
            <a:off x="838200" y="6376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330" rtl="0" eaLnBrk="1" latinLnBrk="0" hangingPunct="1">
              <a:defRPr sz="12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www.seavus.com</a:t>
            </a:r>
          </a:p>
        </p:txBody>
      </p:sp>
    </p:spTree>
    <p:extLst>
      <p:ext uri="{BB962C8B-B14F-4D97-AF65-F5344CB8AC3E}">
        <p14:creationId xmlns:p14="http://schemas.microsoft.com/office/powerpoint/2010/main" val="39004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ED83-B10C-45AA-AF6A-06B6603D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EDFF-E33B-45DD-9137-757A544A5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8C93-5C5D-4E91-9C69-71E953B8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CE77C-A4EE-4E4A-9614-1850AD5F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BF6F-3B62-4E78-B88D-3F81437E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0B52-446D-4256-A699-0DCFE91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F929-D492-4375-9FDB-240B4AA1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E2C7-1F7F-4E21-B612-E4B739A7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61C2-2BF1-419F-8EEA-CFC8D30EE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9D9F-1BB1-4D86-91E0-7C2C2A84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58082-64CC-4F35-8DB9-8B3434A84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E3E37-5885-41E2-B54E-519083E1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6681E-68D3-485D-B816-77F3D7DB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AAD28-D7BA-46E3-9448-3233442D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0F1F-0E24-4FAA-8981-5560A3C3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51606-E0B3-49B5-8D9C-933844BE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978F-EA7D-4610-A14B-8DF3F60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B5EE4-2655-4E59-8D59-ED3643F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D100-2557-40D2-AA11-9B2B53C5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9C91-0555-4CDA-88F1-BF34E7AE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F2D62-CBF5-4F0A-A0BA-A7C1EF41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9E73-2282-4051-86E0-99EBA7B1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778-A600-4043-ACB5-ABC2F449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EE9A-03D1-4854-923E-AC8BCEEA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E63F-90F4-430D-9148-F15FA874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87909-C2A4-4F0F-9349-E1BEA346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0FB2-FBD6-45ED-B2B1-C787A78C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EE78-C407-4ED5-BEB4-4A16C6CC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55C78-BA39-4801-B426-0978389BF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FCD88-B262-4143-8DB9-E2E625E3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8CC9B-301E-4701-806D-E516A9F5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3C5E4-B923-4499-8629-0DD0C4127E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DD705-7ECF-4969-B8A1-D87A5ECA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0AAA2-371B-4DF9-A2E9-0328E4E4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27B-F816-4A0D-8F91-403BDCC6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CD97-EDA4-43A5-AC68-89D239F1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2791-0B54-48B9-892B-04264049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EC20-83C6-41DD-9C1C-B1EDE119A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679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www.seavus.com</a:t>
            </a:r>
          </a:p>
        </p:txBody>
      </p:sp>
    </p:spTree>
    <p:extLst>
      <p:ext uri="{BB962C8B-B14F-4D97-AF65-F5344CB8AC3E}">
        <p14:creationId xmlns:p14="http://schemas.microsoft.com/office/powerpoint/2010/main" val="6950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11" r:id="rId13"/>
    <p:sldLayoutId id="214748411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895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E5E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E5E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E5E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5E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5E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oauth-browser-based-apps-0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tools.ietf.org/html/rfc862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ww.identityserver.com/products/adminui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guafrommars/TheIdServer" TargetMode="External"/><Relationship Id="rId5" Type="http://schemas.openxmlformats.org/officeDocument/2006/relationships/hyperlink" Target="https://github.com/brunohbrito/JPProject.IdentityServer4.SSO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s://github.com/skoruba/IdentityServer4.Admin" TargetMode="External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okta.com/blog/2020/04/09/whats-new-with-oauth-and-oidc" TargetMode="External"/><Relationship Id="rId3" Type="http://schemas.openxmlformats.org/officeDocument/2006/relationships/hyperlink" Target="https://identityserver4.readthedocs.io/en/latest/" TargetMode="External"/><Relationship Id="rId7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hyperlink" Target="https://docs.microsoft.com/en-us/aspnet/core/security/authentication/identity?view=aspnetcore-3.1&amp;tabs=visual-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ntityserver.io/training/" TargetMode="External"/><Relationship Id="rId5" Type="http://schemas.openxmlformats.org/officeDocument/2006/relationships/hyperlink" Target="https://brockallen.com/" TargetMode="External"/><Relationship Id="rId4" Type="http://schemas.openxmlformats.org/officeDocument/2006/relationships/hyperlink" Target="https://leastprivilege.com/" TargetMode="External"/><Relationship Id="rId9" Type="http://schemas.openxmlformats.org/officeDocument/2006/relationships/hyperlink" Target="https://github.com/miroslavpopovic/auth-microservice-sample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4225378-94B0-7E40-B7F8-CB6AABC578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432" y="1457591"/>
            <a:ext cx="3965406" cy="3965406"/>
          </a:xfrm>
          <a:solidFill>
            <a:schemeClr val="accent2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8035" y="2427288"/>
            <a:ext cx="3522218" cy="1548271"/>
          </a:xfrm>
        </p:spPr>
        <p:txBody>
          <a:bodyPr/>
          <a:lstStyle/>
          <a:p>
            <a:pPr>
              <a:lnSpc>
                <a:spcPts val="3560"/>
              </a:lnSpc>
            </a:pPr>
            <a:r>
              <a:rPr lang="en-US" sz="3300" b="1" spc="0" dirty="0">
                <a:latin typeface="Arial" panose="020B0604020202020204" pitchFamily="34" charset="0"/>
                <a:cs typeface="Arial" panose="020B0604020202020204" pitchFamily="34" charset="0"/>
              </a:rPr>
              <a:t>Building an auth</a:t>
            </a:r>
            <a:br>
              <a:rPr lang="en-US" sz="3300" b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b="1" dirty="0"/>
              <a:t>microservice</a:t>
            </a:r>
            <a:endParaRPr lang="en-US" sz="3300" b="1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FBE53B-31E2-9246-8B08-263740720479}"/>
              </a:ext>
            </a:extLst>
          </p:cNvPr>
          <p:cNvSpPr/>
          <p:nvPr/>
        </p:nvSpPr>
        <p:spPr>
          <a:xfrm>
            <a:off x="5050101" y="1602644"/>
            <a:ext cx="3708391" cy="3708391"/>
          </a:xfrm>
          <a:prstGeom prst="ellipse">
            <a:avLst/>
          </a:prstGeom>
          <a:gradFill>
            <a:gsLst>
              <a:gs pos="0">
                <a:srgbClr val="007651"/>
              </a:gs>
              <a:gs pos="98000">
                <a:srgbClr val="018953">
                  <a:alpha val="8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1D79F-7836-4043-A8A3-4004AF325FA0}"/>
              </a:ext>
            </a:extLst>
          </p:cNvPr>
          <p:cNvSpPr/>
          <p:nvPr/>
        </p:nvSpPr>
        <p:spPr>
          <a:xfrm>
            <a:off x="1240077" y="789140"/>
            <a:ext cx="3407079" cy="81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43FB3A-6BE8-6B45-83D5-ADA5F5A1DDB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467" y="2395220"/>
            <a:ext cx="4324105" cy="19243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0" y="767845"/>
            <a:ext cx="1630129" cy="1659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B6071-925D-447D-AE1E-1D7ADE93B409}"/>
              </a:ext>
            </a:extLst>
          </p:cNvPr>
          <p:cNvSpPr txBox="1"/>
          <p:nvPr/>
        </p:nvSpPr>
        <p:spPr>
          <a:xfrm>
            <a:off x="528189" y="3757045"/>
            <a:ext cx="352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E5E5E"/>
                </a:solidFill>
              </a:rPr>
              <a:t>with ASP.NET Core Identity </a:t>
            </a:r>
            <a:br>
              <a:rPr lang="en-US" sz="2400" dirty="0">
                <a:solidFill>
                  <a:srgbClr val="5E5E5E"/>
                </a:solidFill>
              </a:rPr>
            </a:br>
            <a:r>
              <a:rPr lang="en-US" sz="2400" dirty="0">
                <a:solidFill>
                  <a:srgbClr val="5E5E5E"/>
                </a:solidFill>
              </a:rPr>
              <a:t>and IdentityServer4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FAB92-75E2-4739-BCF7-6B8A06C58805}"/>
              </a:ext>
            </a:extLst>
          </p:cNvPr>
          <p:cNvSpPr txBox="1"/>
          <p:nvPr/>
        </p:nvSpPr>
        <p:spPr>
          <a:xfrm>
            <a:off x="8060183" y="5112136"/>
            <a:ext cx="3708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5E5E5E"/>
                </a:solidFill>
              </a:rPr>
              <a:t>Miroslav Popovic</a:t>
            </a:r>
          </a:p>
          <a:p>
            <a:pPr algn="r"/>
            <a:r>
              <a:rPr lang="en-US" sz="2400" dirty="0">
                <a:solidFill>
                  <a:srgbClr val="5E5E5E"/>
                </a:solidFill>
              </a:rPr>
              <a:t>Technical Lead @Seavus</a:t>
            </a:r>
          </a:p>
          <a:p>
            <a:pPr algn="r"/>
            <a:r>
              <a:rPr lang="en-US" dirty="0">
                <a:solidFill>
                  <a:srgbClr val="5E5E5E"/>
                </a:solidFill>
              </a:rPr>
              <a:t>@miroslavpopovic</a:t>
            </a:r>
          </a:p>
          <a:p>
            <a:pPr algn="r"/>
            <a:r>
              <a:rPr lang="en-US" dirty="0">
                <a:solidFill>
                  <a:srgbClr val="5E5E5E"/>
                </a:solidFill>
              </a:rPr>
              <a:t>miroslavpopovic.com</a:t>
            </a:r>
          </a:p>
        </p:txBody>
      </p:sp>
    </p:spTree>
    <p:extLst>
      <p:ext uri="{BB962C8B-B14F-4D97-AF65-F5344CB8AC3E}">
        <p14:creationId xmlns:p14="http://schemas.microsoft.com/office/powerpoint/2010/main" val="38719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3E63-6F71-4ABA-B56B-BC98E8FB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IdentityServer4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D2EC-7DAE-4504-A722-78A880D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Protect your resources</a:t>
            </a:r>
          </a:p>
          <a:p>
            <a:pPr fontAlgn="ctr"/>
            <a:r>
              <a:rPr lang="en-US" dirty="0"/>
              <a:t>Authenticate users using a local account </a:t>
            </a:r>
            <a:br>
              <a:rPr lang="en-US" dirty="0"/>
            </a:br>
            <a:r>
              <a:rPr lang="en-US" dirty="0"/>
              <a:t>store or via an external identity provider</a:t>
            </a:r>
          </a:p>
          <a:p>
            <a:pPr fontAlgn="ctr"/>
            <a:r>
              <a:rPr lang="en-US" dirty="0"/>
              <a:t>Provide session management </a:t>
            </a:r>
            <a:br>
              <a:rPr lang="en-US" dirty="0"/>
            </a:br>
            <a:r>
              <a:rPr lang="en-US" dirty="0"/>
              <a:t>and single sign-on</a:t>
            </a:r>
          </a:p>
          <a:p>
            <a:pPr fontAlgn="ctr"/>
            <a:r>
              <a:rPr lang="en-US" dirty="0"/>
              <a:t>Manage and authenticate clients</a:t>
            </a:r>
          </a:p>
          <a:p>
            <a:pPr fontAlgn="ctr"/>
            <a:r>
              <a:rPr lang="en-US" dirty="0"/>
              <a:t>Issue identity and access tokens to clients</a:t>
            </a:r>
          </a:p>
          <a:p>
            <a:pPr fontAlgn="ctr"/>
            <a:r>
              <a:rPr lang="en-US" dirty="0"/>
              <a:t>Validate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38720-B726-4732-A733-CD69BFFF5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73" y="2509479"/>
            <a:ext cx="2714453" cy="18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CC9A-5766-4DEB-8DB4-29BD998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9F7C8-F622-4B5F-AB87-B42118764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51F73-68CA-4686-94A1-B2BD3758BA18}"/>
              </a:ext>
            </a:extLst>
          </p:cNvPr>
          <p:cNvGrpSpPr/>
          <p:nvPr/>
        </p:nvGrpSpPr>
        <p:grpSpPr>
          <a:xfrm>
            <a:off x="5516880" y="1562729"/>
            <a:ext cx="5830570" cy="3146753"/>
            <a:chOff x="5516880" y="688156"/>
            <a:chExt cx="6164654" cy="3547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3A8AC3-B116-4A9A-9D56-46394F1F2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880" y="768350"/>
              <a:ext cx="6164654" cy="34676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CAAA05-9C37-43F5-82C9-96726725A985}"/>
                </a:ext>
              </a:extLst>
            </p:cNvPr>
            <p:cNvSpPr txBox="1"/>
            <p:nvPr/>
          </p:nvSpPr>
          <p:spPr>
            <a:xfrm>
              <a:off x="8238770" y="688156"/>
              <a:ext cx="1707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1717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ASP.NET Core Identity</a:t>
              </a:r>
            </a:p>
            <a:p>
              <a:pPr algn="ctr"/>
              <a:r>
                <a:rPr lang="en-US" sz="1200" dirty="0">
                  <a:solidFill>
                    <a:srgbClr val="71717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+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9D1CA90-FBA4-4A52-985E-D2DE9B4F5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0" y="5700265"/>
            <a:ext cx="3829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C392-8056-40EF-9F71-73759401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7172-55C8-43B6-9546-412BC49D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resources</a:t>
            </a:r>
          </a:p>
          <a:p>
            <a:r>
              <a:rPr lang="en-US" dirty="0"/>
              <a:t>API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ABD6-1834-41C1-AAF4-C458379B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65" y="1251755"/>
            <a:ext cx="6531735" cy="43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Accesses to resources</a:t>
            </a:r>
          </a:p>
          <a:p>
            <a:r>
              <a:rPr lang="en-US" dirty="0"/>
              <a:t>Need to be authorized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3675D-8242-4D7A-B225-5ABF71AC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92" y="1253330"/>
            <a:ext cx="652700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Practically,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19FCC-67A1-444B-B9D9-0923E531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92" y="1253330"/>
            <a:ext cx="652700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Confirming </a:t>
            </a:r>
            <a:br>
              <a:rPr lang="en-US" dirty="0"/>
            </a:br>
            <a:r>
              <a:rPr lang="en-US" dirty="0"/>
              <a:t>user identity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21567-7E62-4F1C-8CED-886187ADF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44" y="1256048"/>
            <a:ext cx="6518856" cy="43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the access to</a:t>
            </a:r>
            <a:br>
              <a:rPr lang="en-US" dirty="0"/>
            </a:br>
            <a:r>
              <a:rPr lang="en-US" dirty="0"/>
              <a:t>a specific functionality</a:t>
            </a:r>
            <a:br>
              <a:rPr lang="en-US" dirty="0"/>
            </a:br>
            <a:r>
              <a:rPr lang="en-US" dirty="0"/>
              <a:t>or 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36FF2-F6F0-489E-B9AD-220604658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43" y="1253901"/>
            <a:ext cx="6525296" cy="43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3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600-654E-496C-BF2A-2C4BA14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53BB-B330-47F0-8F11-6E10D9D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Claim</a:t>
            </a:r>
          </a:p>
          <a:p>
            <a:pPr lvl="1"/>
            <a:r>
              <a:rPr lang="en-US" dirty="0"/>
              <a:t>One piece of information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Something you want to protect and client wants to access</a:t>
            </a:r>
          </a:p>
          <a:p>
            <a:r>
              <a:rPr lang="en-US" dirty="0"/>
              <a:t>Tokens</a:t>
            </a:r>
          </a:p>
          <a:p>
            <a:pPr lvl="1"/>
            <a:r>
              <a:rPr lang="en-US" dirty="0"/>
              <a:t>Access token, Identity Token, Refresh token</a:t>
            </a:r>
          </a:p>
          <a:p>
            <a:pPr lvl="1"/>
            <a:r>
              <a:rPr lang="en-US" dirty="0"/>
              <a:t>JWT </a:t>
            </a:r>
          </a:p>
          <a:p>
            <a:r>
              <a:rPr lang="en-US" dirty="0"/>
              <a:t>Grant types / flows</a:t>
            </a:r>
          </a:p>
          <a:p>
            <a:pPr lvl="1"/>
            <a:r>
              <a:rPr lang="en-US" dirty="0"/>
              <a:t>Non-interactive – client credentials flow</a:t>
            </a:r>
          </a:p>
          <a:p>
            <a:pPr lvl="1"/>
            <a:r>
              <a:rPr lang="en-US" dirty="0"/>
              <a:t>Interactive – authorization code flow with PKCE, device flow</a:t>
            </a:r>
          </a:p>
        </p:txBody>
      </p:sp>
    </p:spTree>
    <p:extLst>
      <p:ext uri="{BB962C8B-B14F-4D97-AF65-F5344CB8AC3E}">
        <p14:creationId xmlns:p14="http://schemas.microsoft.com/office/powerpoint/2010/main" val="3543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172-A0C4-4BE6-9E2C-5F47A741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 with PKCE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2D87-5F54-4E30-8FAB-6D8E7529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code_verifier</a:t>
            </a:r>
            <a:r>
              <a:rPr lang="en-US" sz="2400" dirty="0"/>
              <a:t> = random</a:t>
            </a:r>
          </a:p>
          <a:p>
            <a:r>
              <a:rPr lang="en-US" sz="2400" dirty="0" err="1"/>
              <a:t>code_challenge</a:t>
            </a:r>
            <a:r>
              <a:rPr lang="en-US" sz="2400" dirty="0"/>
              <a:t> = hash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92B47-B076-441C-92E4-7B71DDC8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31" y="1751158"/>
            <a:ext cx="6692269" cy="4500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5E2F6-DA80-4F02-BE52-DCAFB906CF87}"/>
              </a:ext>
            </a:extLst>
          </p:cNvPr>
          <p:cNvSpPr txBox="1"/>
          <p:nvPr/>
        </p:nvSpPr>
        <p:spPr>
          <a:xfrm>
            <a:off x="838200" y="5728209"/>
            <a:ext cx="2636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taken from IdentityServer4</a:t>
            </a:r>
            <a:br>
              <a:rPr lang="en-US" sz="1400" dirty="0"/>
            </a:br>
            <a:r>
              <a:rPr lang="en-US" sz="1400" dirty="0"/>
              <a:t>workshop by Dominick Baier</a:t>
            </a:r>
          </a:p>
        </p:txBody>
      </p:sp>
    </p:spTree>
    <p:extLst>
      <p:ext uri="{BB962C8B-B14F-4D97-AF65-F5344CB8AC3E}">
        <p14:creationId xmlns:p14="http://schemas.microsoft.com/office/powerpoint/2010/main" val="23136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5882B0-7703-40D5-A294-2485890B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4045B-6FD9-4F00-986B-F724F83F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40EE6-52BA-42D7-8B8A-3DD2C336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84" y="467400"/>
            <a:ext cx="8397297" cy="56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1551687" y="1924116"/>
            <a:ext cx="2135856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Introduction</a:t>
            </a:r>
          </a:p>
          <a:p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03B4BC-391B-DA4A-A5A1-E44B8CD6EF85}"/>
              </a:ext>
            </a:extLst>
          </p:cNvPr>
          <p:cNvSpPr txBox="1"/>
          <p:nvPr/>
        </p:nvSpPr>
        <p:spPr>
          <a:xfrm>
            <a:off x="1551687" y="2763008"/>
            <a:ext cx="2604206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Terminology</a:t>
            </a:r>
          </a:p>
          <a:p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E48B86-FF79-3A41-B670-C8C5C678916F}"/>
              </a:ext>
            </a:extLst>
          </p:cNvPr>
          <p:cNvSpPr txBox="1"/>
          <p:nvPr/>
        </p:nvSpPr>
        <p:spPr>
          <a:xfrm>
            <a:off x="1551687" y="3575214"/>
            <a:ext cx="3262128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Demo</a:t>
            </a:r>
          </a:p>
          <a:p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C83437-C60A-2E49-A0BD-02D7166A5CA8}"/>
              </a:ext>
            </a:extLst>
          </p:cNvPr>
          <p:cNvSpPr txBox="1"/>
          <p:nvPr/>
        </p:nvSpPr>
        <p:spPr>
          <a:xfrm>
            <a:off x="1551687" y="4387420"/>
            <a:ext cx="2135856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Tips &amp; Tricks</a:t>
            </a:r>
          </a:p>
          <a:p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0DD145-80D1-AD46-9305-4862623BE222}"/>
              </a:ext>
            </a:extLst>
          </p:cNvPr>
          <p:cNvSpPr txBox="1"/>
          <p:nvPr/>
        </p:nvSpPr>
        <p:spPr>
          <a:xfrm>
            <a:off x="1551687" y="5246416"/>
            <a:ext cx="2135856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Closing words</a:t>
            </a:r>
          </a:p>
          <a:p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6A95864-2B25-F247-87EE-D9D3926ABCEA}"/>
              </a:ext>
            </a:extLst>
          </p:cNvPr>
          <p:cNvGrpSpPr/>
          <p:nvPr/>
        </p:nvGrpSpPr>
        <p:grpSpPr>
          <a:xfrm>
            <a:off x="892949" y="1894064"/>
            <a:ext cx="432897" cy="432896"/>
            <a:chOff x="6365925" y="1063531"/>
            <a:chExt cx="432897" cy="43289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494E26-143A-9A4D-A6B8-4129F43D1720}"/>
                </a:ext>
              </a:extLst>
            </p:cNvPr>
            <p:cNvSpPr/>
            <p:nvPr/>
          </p:nvSpPr>
          <p:spPr>
            <a:xfrm>
              <a:off x="6365925" y="1063531"/>
              <a:ext cx="432896" cy="432896"/>
            </a:xfrm>
            <a:prstGeom prst="ellipse">
              <a:avLst/>
            </a:prstGeom>
            <a:gradFill>
              <a:gsLst>
                <a:gs pos="47045">
                  <a:srgbClr val="33933E"/>
                </a:gs>
                <a:gs pos="0">
                  <a:schemeClr val="accent1">
                    <a:lumMod val="89000"/>
                  </a:schemeClr>
                </a:gs>
                <a:gs pos="97000">
                  <a:srgbClr val="018953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974060B-2B8B-EC47-BD04-CB3C3839506C}"/>
                </a:ext>
              </a:extLst>
            </p:cNvPr>
            <p:cNvSpPr txBox="1"/>
            <p:nvPr/>
          </p:nvSpPr>
          <p:spPr>
            <a:xfrm>
              <a:off x="6365925" y="1093126"/>
              <a:ext cx="432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F5AA48-8B79-1640-AF09-19D46680E4F4}"/>
              </a:ext>
            </a:extLst>
          </p:cNvPr>
          <p:cNvGrpSpPr/>
          <p:nvPr/>
        </p:nvGrpSpPr>
        <p:grpSpPr>
          <a:xfrm>
            <a:off x="892949" y="2726685"/>
            <a:ext cx="434907" cy="432896"/>
            <a:chOff x="6365925" y="1896152"/>
            <a:chExt cx="434907" cy="432896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7F37DCB-AE2B-804B-AFA3-1025A77A1802}"/>
                </a:ext>
              </a:extLst>
            </p:cNvPr>
            <p:cNvSpPr/>
            <p:nvPr/>
          </p:nvSpPr>
          <p:spPr>
            <a:xfrm>
              <a:off x="6365925" y="1896152"/>
              <a:ext cx="432896" cy="432896"/>
            </a:xfrm>
            <a:prstGeom prst="ellipse">
              <a:avLst/>
            </a:prstGeom>
            <a:gradFill>
              <a:gsLst>
                <a:gs pos="47045">
                  <a:srgbClr val="33933E"/>
                </a:gs>
                <a:gs pos="0">
                  <a:schemeClr val="accent1">
                    <a:lumMod val="89000"/>
                  </a:schemeClr>
                </a:gs>
                <a:gs pos="97000">
                  <a:srgbClr val="018953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7AC2C6-9E1F-AD49-86EB-E1BE3FE19EB6}"/>
                </a:ext>
              </a:extLst>
            </p:cNvPr>
            <p:cNvSpPr txBox="1"/>
            <p:nvPr/>
          </p:nvSpPr>
          <p:spPr>
            <a:xfrm>
              <a:off x="6367935" y="1934081"/>
              <a:ext cx="432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C3B2FE0-3635-4947-AC35-2E1A84E2B735}"/>
              </a:ext>
            </a:extLst>
          </p:cNvPr>
          <p:cNvGrpSpPr/>
          <p:nvPr/>
        </p:nvGrpSpPr>
        <p:grpSpPr>
          <a:xfrm>
            <a:off x="892949" y="3559304"/>
            <a:ext cx="446058" cy="432896"/>
            <a:chOff x="6365925" y="2728771"/>
            <a:chExt cx="446058" cy="432896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7ACF4CE-CD32-3E44-87D4-F4FF6A9AADFE}"/>
                </a:ext>
              </a:extLst>
            </p:cNvPr>
            <p:cNvSpPr/>
            <p:nvPr/>
          </p:nvSpPr>
          <p:spPr>
            <a:xfrm>
              <a:off x="6365925" y="2728771"/>
              <a:ext cx="432896" cy="432896"/>
            </a:xfrm>
            <a:prstGeom prst="ellipse">
              <a:avLst/>
            </a:prstGeom>
            <a:gradFill>
              <a:gsLst>
                <a:gs pos="47045">
                  <a:srgbClr val="33933E"/>
                </a:gs>
                <a:gs pos="0">
                  <a:schemeClr val="accent1">
                    <a:lumMod val="89000"/>
                  </a:schemeClr>
                </a:gs>
                <a:gs pos="97000">
                  <a:srgbClr val="018953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69A1CB0-9352-9F48-BE97-F9AD95C5C618}"/>
                </a:ext>
              </a:extLst>
            </p:cNvPr>
            <p:cNvSpPr txBox="1"/>
            <p:nvPr/>
          </p:nvSpPr>
          <p:spPr>
            <a:xfrm>
              <a:off x="6379086" y="2756033"/>
              <a:ext cx="432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52F8B8-76B1-3142-9BA2-7155A9A2A5F8}"/>
              </a:ext>
            </a:extLst>
          </p:cNvPr>
          <p:cNvGrpSpPr/>
          <p:nvPr/>
        </p:nvGrpSpPr>
        <p:grpSpPr>
          <a:xfrm>
            <a:off x="892948" y="4388606"/>
            <a:ext cx="432897" cy="432896"/>
            <a:chOff x="6365924" y="3558073"/>
            <a:chExt cx="432897" cy="432896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103FA21-AABF-DD4C-AFDB-F51FF0D38ED1}"/>
                </a:ext>
              </a:extLst>
            </p:cNvPr>
            <p:cNvSpPr/>
            <p:nvPr/>
          </p:nvSpPr>
          <p:spPr>
            <a:xfrm>
              <a:off x="6365925" y="3558073"/>
              <a:ext cx="432896" cy="432896"/>
            </a:xfrm>
            <a:prstGeom prst="ellipse">
              <a:avLst/>
            </a:prstGeom>
            <a:gradFill>
              <a:gsLst>
                <a:gs pos="47045">
                  <a:srgbClr val="33933E"/>
                </a:gs>
                <a:gs pos="0">
                  <a:schemeClr val="accent1">
                    <a:lumMod val="89000"/>
                  </a:schemeClr>
                </a:gs>
                <a:gs pos="97000">
                  <a:srgbClr val="018953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164ECD-3A35-654D-B9C9-CE6CFC3FD8DA}"/>
                </a:ext>
              </a:extLst>
            </p:cNvPr>
            <p:cNvSpPr txBox="1"/>
            <p:nvPr/>
          </p:nvSpPr>
          <p:spPr>
            <a:xfrm>
              <a:off x="6365924" y="3589855"/>
              <a:ext cx="432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8E3449-3208-D742-BC95-7593683FFD48}"/>
              </a:ext>
            </a:extLst>
          </p:cNvPr>
          <p:cNvGrpSpPr/>
          <p:nvPr/>
        </p:nvGrpSpPr>
        <p:grpSpPr>
          <a:xfrm>
            <a:off x="892947" y="5217908"/>
            <a:ext cx="432898" cy="432896"/>
            <a:chOff x="6365923" y="4387375"/>
            <a:chExt cx="432898" cy="43289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9710583-D111-AF4A-BCBB-E6D4BD85F16D}"/>
                </a:ext>
              </a:extLst>
            </p:cNvPr>
            <p:cNvSpPr/>
            <p:nvPr/>
          </p:nvSpPr>
          <p:spPr>
            <a:xfrm>
              <a:off x="6365925" y="4387375"/>
              <a:ext cx="432896" cy="432896"/>
            </a:xfrm>
            <a:prstGeom prst="ellipse">
              <a:avLst/>
            </a:prstGeom>
            <a:gradFill>
              <a:gsLst>
                <a:gs pos="47045">
                  <a:srgbClr val="33933E"/>
                </a:gs>
                <a:gs pos="0">
                  <a:schemeClr val="accent1">
                    <a:lumMod val="89000"/>
                  </a:schemeClr>
                </a:gs>
                <a:gs pos="97000">
                  <a:srgbClr val="018953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C8A7629-8502-F143-8995-955371CB0FAA}"/>
                </a:ext>
              </a:extLst>
            </p:cNvPr>
            <p:cNvSpPr txBox="1"/>
            <p:nvPr/>
          </p:nvSpPr>
          <p:spPr>
            <a:xfrm>
              <a:off x="6365923" y="4411807"/>
              <a:ext cx="432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sp>
        <p:nvSpPr>
          <p:cNvPr id="1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spc="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500" b="1" spc="0" dirty="0">
              <a:solidFill>
                <a:srgbClr val="007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2009-957C-4239-9FC9-1C7561E4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Core project with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074D-8EAA-4341-A8BB-A1F7C7A5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2FA auth</a:t>
            </a:r>
          </a:p>
          <a:p>
            <a:r>
              <a:rPr lang="en-US" dirty="0"/>
              <a:t>Implement email </a:t>
            </a:r>
            <a:br>
              <a:rPr lang="en-US" dirty="0"/>
            </a:br>
            <a:r>
              <a:rPr lang="en-US" dirty="0"/>
              <a:t>service with </a:t>
            </a:r>
            <a:r>
              <a:rPr lang="en-US" dirty="0" err="1"/>
              <a:t>MailKit</a:t>
            </a:r>
            <a:endParaRPr lang="en-US" dirty="0"/>
          </a:p>
          <a:p>
            <a:r>
              <a:rPr lang="en-US" dirty="0"/>
              <a:t>Extend </a:t>
            </a:r>
            <a:r>
              <a:rPr lang="en-US" dirty="0" err="1"/>
              <a:t>IdentityUser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9168-55CD-409F-8EDC-56489001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39" y="2031465"/>
            <a:ext cx="5860961" cy="27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CD-EF9D-41F7-A0CE-81E886B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IdentityServer4.AspNetIdentity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3957-D2DF-489A-AD40-20B1AC41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Startup</a:t>
            </a:r>
          </a:p>
          <a:p>
            <a:r>
              <a:rPr lang="en-US" dirty="0"/>
              <a:t>Defining resources</a:t>
            </a:r>
          </a:p>
          <a:p>
            <a:r>
              <a:rPr lang="en-US" dirty="0"/>
              <a:t>Defining clients</a:t>
            </a:r>
          </a:p>
          <a:p>
            <a:r>
              <a:rPr lang="en-US" dirty="0"/>
              <a:t>Configuring Consent page</a:t>
            </a:r>
          </a:p>
          <a:p>
            <a:r>
              <a:rPr lang="en-US" dirty="0"/>
              <a:t>Configuring Device </a:t>
            </a:r>
            <a:br>
              <a:rPr lang="en-US" dirty="0"/>
            </a:br>
            <a:r>
              <a:rPr lang="en-US" dirty="0"/>
              <a:t>Authorization page</a:t>
            </a:r>
          </a:p>
          <a:p>
            <a:r>
              <a:rPr lang="en-US" sz="2400" dirty="0"/>
              <a:t>/.well-known/</a:t>
            </a:r>
            <a:r>
              <a:rPr lang="en-US" sz="2400" dirty="0" err="1"/>
              <a:t>openid</a:t>
            </a:r>
            <a:r>
              <a:rPr lang="en-US" sz="2400" dirty="0"/>
              <a:t>-configuration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21119-3495-4FB9-A9BE-5347E9F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35" y="2137787"/>
            <a:ext cx="5415965" cy="37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D18-DD2E-4E0E-8490-8AC7CD0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/ Worker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17A-57BF-435E-A5AD-7D2DD1A3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IdentityModel</a:t>
            </a:r>
            <a:r>
              <a:rPr lang="en-US" dirty="0"/>
              <a:t>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184E-7383-455D-A357-F5466C80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85" y="1858101"/>
            <a:ext cx="5086015" cy="42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2BD-9625-4C6F-9A52-E6EF4EDE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0D8-E2C4-4B29-B2FB-EEFAD777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token for MVC</a:t>
            </a:r>
            <a:br>
              <a:rPr lang="en-US" dirty="0"/>
            </a:br>
            <a:r>
              <a:rPr lang="en-US" dirty="0"/>
              <a:t>app and API</a:t>
            </a:r>
          </a:p>
          <a:p>
            <a:r>
              <a:rPr lang="en-US" dirty="0"/>
              <a:t>Getting new token for API</a:t>
            </a:r>
          </a:p>
          <a:p>
            <a:r>
              <a:rPr lang="en-US" dirty="0"/>
              <a:t>Calling API through </a:t>
            </a:r>
            <a:br>
              <a:rPr lang="en-US" dirty="0"/>
            </a:br>
            <a:r>
              <a:rPr lang="en-US" dirty="0"/>
              <a:t>another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6BD0-256F-4B8B-8675-9087046E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38" y="1116470"/>
            <a:ext cx="6103462" cy="46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079-F46F-4BE6-95E0-2CEF05A7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0B37-C78D-495C-996A-603BCD21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oidc</a:t>
            </a:r>
            <a:r>
              <a:rPr lang="en-US" dirty="0"/>
              <a:t>-client library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IETF Draft: </a:t>
            </a:r>
            <a:r>
              <a:rPr lang="en-US" dirty="0">
                <a:hlinkClick r:id="rId3"/>
              </a:rPr>
              <a:t>OAuth 2.0 for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browser-based apps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D816-08C0-44E7-B118-7FBC73797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08" y="1137525"/>
            <a:ext cx="5807092" cy="45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E692-51C7-4503-B45E-2F56A1CB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E911-C87F-458B-95C7-7D9EFE96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for devices </a:t>
            </a:r>
            <a:br>
              <a:rPr lang="en-US" dirty="0"/>
            </a:br>
            <a:r>
              <a:rPr lang="en-US" dirty="0"/>
              <a:t>without browser</a:t>
            </a:r>
          </a:p>
          <a:p>
            <a:pPr lvl="1"/>
            <a:r>
              <a:rPr lang="en-US" dirty="0"/>
              <a:t>i.e. smart TVs, gaming consoles…</a:t>
            </a:r>
          </a:p>
          <a:p>
            <a:r>
              <a:rPr lang="en-US" dirty="0"/>
              <a:t>Simulated with WPF</a:t>
            </a:r>
          </a:p>
          <a:p>
            <a:r>
              <a:rPr lang="en-US" dirty="0">
                <a:hlinkClick r:id="rId2"/>
              </a:rPr>
              <a:t>RFC 8628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C44E7-D5C1-40AC-9872-8EC7EEB3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79" y="1503018"/>
            <a:ext cx="4826321" cy="38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3DF-BF2F-440D-92E8-3E6295FF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</a:t>
            </a:r>
            <a:r>
              <a:rPr lang="en-US" dirty="0" err="1"/>
              <a:t>db</a:t>
            </a:r>
            <a:r>
              <a:rPr lang="en-US" dirty="0"/>
              <a:t> resources /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F9C6-6D63-4B06-A374-9D9966A9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Admin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59D3A-5FA7-4B32-9FDF-3727E41F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57" y="2601887"/>
            <a:ext cx="6940143" cy="22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EDEF-C8AC-4556-A37D-CACE68A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336B-9CDE-4F0C-A716-418BCE6D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Docker Compose</a:t>
            </a:r>
          </a:p>
          <a:p>
            <a:endParaRPr lang="en-US" dirty="0"/>
          </a:p>
          <a:p>
            <a:r>
              <a:rPr lang="en-US" dirty="0"/>
              <a:t>TODO: Project </a:t>
            </a:r>
            <a:r>
              <a:rPr lang="en-US" dirty="0" err="1"/>
              <a:t>Tye</a:t>
            </a:r>
            <a:r>
              <a:rPr lang="en-US" dirty="0"/>
              <a:t> and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38B1-4020-48B7-B5C4-C6717363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41" y="2178361"/>
            <a:ext cx="3487859" cy="25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156F1-DFAB-480B-9A9B-FBF956A9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0E8E4-A4FC-4DC6-8C3F-DC4928706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B3F97-2321-400E-B1B1-8A81F18E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5" y="1336183"/>
            <a:ext cx="5518905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882D-E2BB-4908-8BC0-6DB21A4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70D4-9448-47F4-A643-BC4102CC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add many claims to access tokens</a:t>
            </a:r>
          </a:p>
          <a:p>
            <a:r>
              <a:rPr lang="en-US" dirty="0"/>
              <a:t>Don’t include secure data to JWT tokens</a:t>
            </a:r>
          </a:p>
          <a:p>
            <a:r>
              <a:rPr lang="en-US" dirty="0"/>
              <a:t>Don’t store tokens to </a:t>
            </a:r>
            <a:r>
              <a:rPr lang="en-US" dirty="0" err="1"/>
              <a:t>localStorage</a:t>
            </a:r>
            <a:r>
              <a:rPr lang="en-US" dirty="0"/>
              <a:t> in browser-based apps</a:t>
            </a:r>
          </a:p>
          <a:p>
            <a:r>
              <a:rPr lang="en-US" dirty="0"/>
              <a:t>Use BFF architecture for browser-based apps</a:t>
            </a:r>
          </a:p>
          <a:p>
            <a:r>
              <a:rPr lang="en-US" dirty="0"/>
              <a:t>Use authorization code flow with PKCE for native apps too</a:t>
            </a:r>
          </a:p>
          <a:p>
            <a:r>
              <a:rPr lang="en-US" dirty="0"/>
              <a:t>Use rotation for refresh tokens (default behavior) and prevent reply attacks</a:t>
            </a:r>
          </a:p>
        </p:txBody>
      </p:sp>
    </p:spTree>
    <p:extLst>
      <p:ext uri="{BB962C8B-B14F-4D97-AF65-F5344CB8AC3E}">
        <p14:creationId xmlns:p14="http://schemas.microsoft.com/office/powerpoint/2010/main" val="3654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84B2E-5D02-486A-9A4B-EC26D113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D1747-B691-4808-9385-1A9AC7CA6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8D5FD-6FBA-46A8-9344-6380C46AF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7" y="1371600"/>
            <a:ext cx="59952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882D-E2BB-4908-8BC0-6DB21A4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70D4-9448-47F4-A643-BC4102CC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 new users in external auth callback</a:t>
            </a:r>
          </a:p>
          <a:p>
            <a:pPr lvl="1"/>
            <a:r>
              <a:rPr lang="en-US" dirty="0"/>
              <a:t>i.e. ask them to fill in the data, don’t trust that provider will return it</a:t>
            </a:r>
          </a:p>
          <a:p>
            <a:r>
              <a:rPr lang="en-US" dirty="0"/>
              <a:t>Use </a:t>
            </a:r>
            <a:r>
              <a:rPr lang="en-US" dirty="0" err="1"/>
              <a:t>IdentityServer</a:t>
            </a:r>
            <a:r>
              <a:rPr lang="en-US" dirty="0"/>
              <a:t> as Federation Gateway</a:t>
            </a:r>
          </a:p>
          <a:p>
            <a:r>
              <a:rPr lang="en-US" dirty="0"/>
              <a:t>Use </a:t>
            </a:r>
            <a:r>
              <a:rPr lang="en-US" dirty="0" err="1"/>
              <a:t>IdentityModel</a:t>
            </a:r>
            <a:r>
              <a:rPr lang="en-US" dirty="0"/>
              <a:t> library for .NET clients</a:t>
            </a:r>
          </a:p>
          <a:p>
            <a:r>
              <a:rPr lang="en-US" dirty="0"/>
              <a:t>Create the strategy for encryption key rotation</a:t>
            </a:r>
          </a:p>
        </p:txBody>
      </p:sp>
    </p:spTree>
    <p:extLst>
      <p:ext uri="{BB962C8B-B14F-4D97-AF65-F5344CB8AC3E}">
        <p14:creationId xmlns:p14="http://schemas.microsoft.com/office/powerpoint/2010/main" val="37737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8E916F-65D4-47E5-AC89-F2958DEA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015BC-0220-4888-941A-01AA5B421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407-33A2-43CE-A88E-00D27DE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2474-D193-4FB9-8F6B-70FA2465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Single-sign on</a:t>
            </a:r>
          </a:p>
          <a:p>
            <a:r>
              <a:rPr lang="en-US" dirty="0"/>
              <a:t>Single-sign out</a:t>
            </a:r>
          </a:p>
          <a:p>
            <a:pPr lvl="1"/>
            <a:r>
              <a:rPr lang="en-US" dirty="0"/>
              <a:t>Complicated – front-channel, back-channel</a:t>
            </a:r>
          </a:p>
          <a:p>
            <a:pPr lvl="1"/>
            <a:r>
              <a:rPr lang="en-US" dirty="0"/>
              <a:t>Not all external providers support it</a:t>
            </a:r>
          </a:p>
          <a:p>
            <a:r>
              <a:rPr lang="en-US" dirty="0"/>
              <a:t>Key material</a:t>
            </a:r>
          </a:p>
          <a:p>
            <a:pPr lvl="1"/>
            <a:r>
              <a:rPr lang="en-US" dirty="0" err="1"/>
              <a:t>AddSigningCredentials</a:t>
            </a:r>
            <a:r>
              <a:rPr lang="en-US" dirty="0"/>
              <a:t>, </a:t>
            </a:r>
            <a:r>
              <a:rPr lang="en-US" dirty="0" err="1"/>
              <a:t>AddDeveloperSigningCredential</a:t>
            </a:r>
            <a:r>
              <a:rPr lang="en-US" dirty="0"/>
              <a:t>, </a:t>
            </a:r>
            <a:r>
              <a:rPr lang="en-US" dirty="0" err="1"/>
              <a:t>AddValidationKey</a:t>
            </a:r>
            <a:endParaRPr lang="en-US" dirty="0"/>
          </a:p>
          <a:p>
            <a:r>
              <a:rPr lang="en-US" dirty="0"/>
              <a:t>Proof of possession tokens</a:t>
            </a:r>
          </a:p>
          <a:p>
            <a:pPr lvl="1"/>
            <a:r>
              <a:rPr lang="en-US" dirty="0"/>
              <a:t>Bound to client </a:t>
            </a:r>
            <a:r>
              <a:rPr lang="en-US"/>
              <a:t>that requested </a:t>
            </a:r>
            <a:r>
              <a:rPr lang="en-US" dirty="0"/>
              <a:t>the token</a:t>
            </a:r>
          </a:p>
        </p:txBody>
      </p:sp>
    </p:spTree>
    <p:extLst>
      <p:ext uri="{BB962C8B-B14F-4D97-AF65-F5344CB8AC3E}">
        <p14:creationId xmlns:p14="http://schemas.microsoft.com/office/powerpoint/2010/main" val="10099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46458-ABB3-400F-8775-FD706B65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E8159-0B89-43C6-AE2D-B3AC97630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013C2-FA8C-450C-AA6E-FA794F32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5" y="1671034"/>
            <a:ext cx="4532315" cy="35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0FF9-AA7C-47BC-92EB-1E228ADE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3162-D994-428C-B213-2DDDC40E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interfaces</a:t>
            </a:r>
          </a:p>
          <a:p>
            <a:pPr lvl="1"/>
            <a:r>
              <a:rPr lang="en-US" sz="2000" dirty="0">
                <a:hlinkClick r:id="rId3"/>
              </a:rPr>
              <a:t>https://www.identityserver.com/products/adminui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https://github.com/skoruba/IdentityServer4.Admin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https://github.com/brunohbrito/JPProject.IdentityServer4.SSO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https://github.com/Aguafrommars/TheIdServer</a:t>
            </a:r>
            <a:r>
              <a:rPr lang="en-US" sz="2000" dirty="0"/>
              <a:t> </a:t>
            </a:r>
          </a:p>
          <a:p>
            <a:r>
              <a:rPr lang="en-US" dirty="0"/>
              <a:t>Policy / permission servers</a:t>
            </a:r>
          </a:p>
          <a:p>
            <a:pPr lvl="1"/>
            <a:r>
              <a:rPr lang="en-US" dirty="0">
                <a:hlinkClick r:id="" action="ppaction://noaction"/>
              </a:rPr>
              <a:t>https://policyserver.io/</a:t>
            </a:r>
          </a:p>
          <a:p>
            <a:pPr lvl="1"/>
            <a:r>
              <a:rPr lang="en-US" dirty="0">
                <a:hlinkClick r:id="" action="ppaction://noaction"/>
              </a:rPr>
              <a:t>https://github.com/Xabaril/Balea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2127-021C-4C73-B174-D121F64EE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759" y="640857"/>
            <a:ext cx="3005667" cy="169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56AD4-1C3C-4B6F-8B9A-EE5E3AEA2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1106" y="2409126"/>
            <a:ext cx="2752694" cy="203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01F21-5FF1-41EC-903D-2F86F056DF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40" y="4654924"/>
            <a:ext cx="3054186" cy="1590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A7929B-FF22-4188-B0F4-3FC51CE080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55" y="4785100"/>
            <a:ext cx="2272151" cy="14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775A-438C-4AFA-8E7F-8C695ABF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6908-0820-429B-916C-61B83C4A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2.1 / 3.0</a:t>
            </a:r>
          </a:p>
          <a:p>
            <a:r>
              <a:rPr lang="en-US" dirty="0"/>
              <a:t>.NET 5</a:t>
            </a:r>
          </a:p>
          <a:p>
            <a:r>
              <a:rPr lang="en-US" dirty="0"/>
              <a:t>IdentityServer4 5.0</a:t>
            </a:r>
          </a:p>
          <a:p>
            <a:pPr lvl="1"/>
            <a:r>
              <a:rPr lang="en-US" dirty="0"/>
              <a:t>Probably released with .NET 5</a:t>
            </a:r>
          </a:p>
        </p:txBody>
      </p:sp>
    </p:spTree>
    <p:extLst>
      <p:ext uri="{BB962C8B-B14F-4D97-AF65-F5344CB8AC3E}">
        <p14:creationId xmlns:p14="http://schemas.microsoft.com/office/powerpoint/2010/main" val="33475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1949-07A7-4E5D-BCC2-6C3EF62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2F86-CE64-4DAC-A71F-DC75154A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 as a service</a:t>
            </a:r>
          </a:p>
          <a:p>
            <a:r>
              <a:rPr lang="en-US" dirty="0"/>
              <a:t>ASP.NET Core &amp; IdentityServer4 integration</a:t>
            </a:r>
          </a:p>
          <a:p>
            <a:r>
              <a:rPr lang="en-US" dirty="0"/>
              <a:t>Auth flows with IS4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Demo auth server with various client types</a:t>
            </a:r>
          </a:p>
          <a:p>
            <a:r>
              <a:rPr lang="en-US" dirty="0"/>
              <a:t>Tips &amp; tricks</a:t>
            </a:r>
          </a:p>
          <a:p>
            <a:r>
              <a:rPr lang="en-US" dirty="0"/>
              <a:t>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726B-FF40-49DE-845B-6698827A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BD70-E6E7-417E-BC5A-A04EFBBE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Core Identity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IdentityServer4 </a:t>
            </a:r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pPr lvl="1"/>
            <a:r>
              <a:rPr lang="en-US" dirty="0"/>
              <a:t>Dominick Baier’s blog - </a:t>
            </a:r>
            <a:r>
              <a:rPr lang="en-US" dirty="0">
                <a:hlinkClick r:id="rId4"/>
              </a:rPr>
              <a:t>https://leastprivilege.com/</a:t>
            </a:r>
            <a:endParaRPr lang="en-US" dirty="0"/>
          </a:p>
          <a:p>
            <a:pPr lvl="1"/>
            <a:r>
              <a:rPr lang="en-US" dirty="0"/>
              <a:t>Brock Allen’s blog - </a:t>
            </a:r>
            <a:r>
              <a:rPr lang="en-US" dirty="0">
                <a:hlinkClick r:id="rId5"/>
              </a:rPr>
              <a:t>https://brockallen.com/</a:t>
            </a:r>
            <a:endParaRPr lang="en-US" dirty="0"/>
          </a:p>
          <a:p>
            <a:pPr lvl="1"/>
            <a:r>
              <a:rPr lang="en-US" dirty="0" err="1"/>
              <a:t>IdentityServer</a:t>
            </a:r>
            <a:r>
              <a:rPr lang="en-US" dirty="0"/>
              <a:t> workshops - </a:t>
            </a:r>
            <a:r>
              <a:rPr lang="en-US" dirty="0">
                <a:hlinkClick r:id="rId6"/>
              </a:rPr>
              <a:t>https://identityserver.io/training/</a:t>
            </a:r>
            <a:endParaRPr lang="en-US" dirty="0"/>
          </a:p>
          <a:p>
            <a:r>
              <a:rPr lang="en-US" dirty="0"/>
              <a:t>NDC Conferences YouTube channel</a:t>
            </a:r>
          </a:p>
          <a:p>
            <a:pPr lvl="1"/>
            <a:r>
              <a:rPr lang="en-US" dirty="0"/>
              <a:t>Search for “</a:t>
            </a:r>
            <a:r>
              <a:rPr lang="en-US" dirty="0" err="1"/>
              <a:t>IdentityServer</a:t>
            </a:r>
            <a:r>
              <a:rPr lang="en-US" dirty="0"/>
              <a:t>”, or “Dominick Baier”, or “Brock Allen”</a:t>
            </a:r>
          </a:p>
          <a:p>
            <a:r>
              <a:rPr lang="en-US" dirty="0"/>
              <a:t>An illustrated guide to OAuth and OpenID Connect</a:t>
            </a:r>
          </a:p>
          <a:p>
            <a:pPr lvl="1"/>
            <a:r>
              <a:rPr lang="en-US" sz="2000" dirty="0">
                <a:hlinkClick r:id="rId7"/>
              </a:rPr>
              <a:t>https://developer.okta.com/blog/2019/10/21/illustrated-guide-to-oauth-and-oidc</a:t>
            </a:r>
            <a:r>
              <a:rPr lang="en-US" sz="2000" dirty="0"/>
              <a:t> </a:t>
            </a:r>
          </a:p>
          <a:p>
            <a:r>
              <a:rPr lang="en-US" dirty="0"/>
              <a:t>What’s new in OAuth and OpenID Connect?</a:t>
            </a:r>
          </a:p>
          <a:p>
            <a:pPr lvl="1"/>
            <a:r>
              <a:rPr lang="en-US" dirty="0">
                <a:hlinkClick r:id="rId8"/>
              </a:rPr>
              <a:t>https://developer.okta.com/blog/2020/04/09/whats-new-with-oauth-and-oidc</a:t>
            </a:r>
            <a:endParaRPr lang="en-US" dirty="0"/>
          </a:p>
          <a:p>
            <a:r>
              <a:rPr lang="en-US" dirty="0">
                <a:hlinkClick r:id="rId9"/>
              </a:rPr>
              <a:t>https://github.com/miroslavpopovic/auth-microservice-sample/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9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/>
          <p:cNvSpPr/>
          <p:nvPr/>
        </p:nvSpPr>
        <p:spPr>
          <a:xfrm>
            <a:off x="9525" y="-19050"/>
            <a:ext cx="12192000" cy="6858000"/>
          </a:xfrm>
          <a:prstGeom prst="rect">
            <a:avLst/>
          </a:prstGeom>
          <a:solidFill>
            <a:srgbClr val="007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03077" y="1436077"/>
            <a:ext cx="3985846" cy="3985846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9998" y="1142999"/>
            <a:ext cx="4572002" cy="4572002"/>
          </a:xfrm>
          <a:prstGeom prst="ellipse">
            <a:avLst/>
          </a:prstGeom>
          <a:noFill/>
          <a:ln>
            <a:solidFill>
              <a:srgbClr val="FFFFFF">
                <a:alpha val="1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8647" y="0"/>
            <a:ext cx="7033846" cy="7033846"/>
          </a:xfrm>
          <a:prstGeom prst="ellipse">
            <a:avLst/>
          </a:prstGeom>
          <a:noFill/>
          <a:ln>
            <a:solidFill>
              <a:srgbClr val="FFFFFF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9969" y="-2353445"/>
            <a:ext cx="8625290" cy="8625290"/>
          </a:xfrm>
          <a:prstGeom prst="ellipse">
            <a:avLst/>
          </a:prstGeom>
          <a:noFill/>
          <a:ln>
            <a:solidFill>
              <a:srgbClr val="FFFFFF">
                <a:alpha val="1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71931" y="107222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64275" y="6177783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5964" y="3584819"/>
            <a:ext cx="358007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600" spc="600" dirty="0">
                <a:solidFill>
                  <a:srgbClr val="FFFFFF"/>
                </a:solidFill>
                <a:latin typeface="Avenir Light" panose="020B0402020203020204" pitchFamily="34" charset="77"/>
              </a:rPr>
              <a:t>Thank 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68D1A8-B368-2847-AC4A-21188CDFE0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3946" y="2124076"/>
            <a:ext cx="4324106" cy="19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9E1DD7-713D-418F-B324-01779CDD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70" y="1675665"/>
            <a:ext cx="7322714" cy="4413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54FEA-BF05-418B-8C30-A77558F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modern apps look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098BC-7199-44B7-9F7B-5A9593FF30CB}"/>
              </a:ext>
            </a:extLst>
          </p:cNvPr>
          <p:cNvSpPr txBox="1"/>
          <p:nvPr/>
        </p:nvSpPr>
        <p:spPr>
          <a:xfrm>
            <a:off x="7666957" y="5861140"/>
            <a:ext cx="3776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Image taken from IdentityServer4 workshop by Dominick Baier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E4635-335B-406C-B66E-48353E005F37}"/>
              </a:ext>
            </a:extLst>
          </p:cNvPr>
          <p:cNvSpPr/>
          <p:nvPr/>
        </p:nvSpPr>
        <p:spPr>
          <a:xfrm>
            <a:off x="4211392" y="1675665"/>
            <a:ext cx="5409126" cy="95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EFE7-D104-404C-AB48-D75DA88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auth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F99A-AE25-4553-B50F-027F8DE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to solve:</a:t>
            </a:r>
          </a:p>
          <a:p>
            <a:pPr lvl="1" fontAlgn="ctr"/>
            <a:r>
              <a:rPr lang="en-US" dirty="0"/>
              <a:t>Authentication</a:t>
            </a:r>
          </a:p>
          <a:p>
            <a:pPr lvl="1" fontAlgn="ctr"/>
            <a:r>
              <a:rPr lang="en-US" dirty="0"/>
              <a:t>Authorization</a:t>
            </a:r>
          </a:p>
          <a:p>
            <a:pPr lvl="1" fontAlgn="ctr"/>
            <a:r>
              <a:rPr lang="en-US" dirty="0"/>
              <a:t>Resource protection</a:t>
            </a:r>
          </a:p>
          <a:p>
            <a:r>
              <a:rPr lang="en-US" dirty="0"/>
              <a:t>Centralized solution</a:t>
            </a:r>
          </a:p>
          <a:p>
            <a:r>
              <a:rPr lang="en-US" dirty="0"/>
              <a:t>Auth service = Security Token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9A9F0B-954A-446D-8725-3557244E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3778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38539-167C-44C3-A7AE-35BE272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auth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49468-DC4F-4471-9765-24DFFE7CD61C}"/>
              </a:ext>
            </a:extLst>
          </p:cNvPr>
          <p:cNvSpPr txBox="1"/>
          <p:nvPr/>
        </p:nvSpPr>
        <p:spPr>
          <a:xfrm>
            <a:off x="7666956" y="5861140"/>
            <a:ext cx="3776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Image taken from IdentityServer4 workshop by Dominick Baier</a:t>
            </a:r>
          </a:p>
        </p:txBody>
      </p:sp>
    </p:spTree>
    <p:extLst>
      <p:ext uri="{BB962C8B-B14F-4D97-AF65-F5344CB8AC3E}">
        <p14:creationId xmlns:p14="http://schemas.microsoft.com/office/powerpoint/2010/main" val="18256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EF01-DF8C-445A-B316-BDF1A1A5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51C1-89E6-48E4-B785-481F1B42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  <a:p>
            <a:r>
              <a:rPr lang="en-US" dirty="0"/>
              <a:t>OpenID Connect</a:t>
            </a:r>
          </a:p>
          <a:p>
            <a:r>
              <a:rPr lang="en-US" dirty="0"/>
              <a:t>ASP.NET Core Identity</a:t>
            </a:r>
          </a:p>
          <a:p>
            <a:r>
              <a:rPr lang="en-US" dirty="0"/>
              <a:t>IdentityServer4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1C4-475D-4B94-91E3-EFA0982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&amp; OpenID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0E8-5E3F-4543-A35C-79732735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Granting access to data and features </a:t>
            </a:r>
            <a:br>
              <a:rPr lang="en-US" dirty="0"/>
            </a:br>
            <a:r>
              <a:rPr lang="en-US" dirty="0"/>
              <a:t>from one application to another</a:t>
            </a:r>
          </a:p>
          <a:p>
            <a:r>
              <a:rPr lang="en-US" dirty="0"/>
              <a:t>OpenID Connect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Login and profile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73BB2-5F1F-400B-8E8A-67F3D88A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11" y="1825625"/>
            <a:ext cx="1372950" cy="136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E8D54-6BED-423D-8358-233EA8CAC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80" y="3441984"/>
            <a:ext cx="2882611" cy="13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D148-39D9-41E1-B9DE-86DF3F1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2373-2A3D-466E-9095-E7978DDE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users, passwords, </a:t>
            </a:r>
            <a:br>
              <a:rPr lang="en-US" dirty="0"/>
            </a:br>
            <a:r>
              <a:rPr lang="en-US" dirty="0"/>
              <a:t>profile data, roles, …</a:t>
            </a:r>
          </a:p>
          <a:p>
            <a:r>
              <a:rPr lang="en-US" dirty="0"/>
              <a:t>DB persistence with EF Core</a:t>
            </a:r>
          </a:p>
          <a:p>
            <a:r>
              <a:rPr lang="en-US" dirty="0"/>
              <a:t>Predefined UI for login, register, </a:t>
            </a:r>
            <a:br>
              <a:rPr lang="en-US" dirty="0"/>
            </a:br>
            <a:r>
              <a:rPr lang="en-US" dirty="0"/>
              <a:t>forgot password, 2FA, …</a:t>
            </a:r>
          </a:p>
          <a:p>
            <a:r>
              <a:rPr lang="en-US" dirty="0"/>
              <a:t>UI Scaffolding</a:t>
            </a:r>
          </a:p>
          <a:p>
            <a:r>
              <a:rPr lang="en-US" dirty="0"/>
              <a:t>Support for external logins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F949-30CA-4D70-83DA-AA5C9AED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53" y="2133300"/>
            <a:ext cx="2591400" cy="25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8f3b87f-d64f-49d1-aec1-1a12f2452355">
      <UserInfo>
        <DisplayName>Aleksandra Tasevska</DisplayName>
        <AccountId>90</AccountId>
        <AccountType/>
      </UserInfo>
      <UserInfo>
        <DisplayName>Siarhei Skavarodkin</DisplayName>
        <AccountId>91</AccountId>
        <AccountType/>
      </UserInfo>
      <UserInfo>
        <DisplayName>Gjore Zaharchev</DisplayName>
        <AccountId>78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ED9A5CF473C44FBA7F6618036341CA" ma:contentTypeVersion="1" ma:contentTypeDescription="Create a new document." ma:contentTypeScope="" ma:versionID="63002af067b9714f988eb06ca9480f6b">
  <xsd:schema xmlns:xsd="http://www.w3.org/2001/XMLSchema" xmlns:xs="http://www.w3.org/2001/XMLSchema" xmlns:p="http://schemas.microsoft.com/office/2006/metadata/properties" xmlns:ns2="68f3b87f-d64f-49d1-aec1-1a12f2452355" targetNamespace="http://schemas.microsoft.com/office/2006/metadata/properties" ma:root="true" ma:fieldsID="04930d7e5c62ec2cf82858723ed1499e" ns2:_="">
    <xsd:import namespace="68f3b87f-d64f-49d1-aec1-1a12f245235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3b87f-d64f-49d1-aec1-1a12f24523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7443A-EDB1-475F-84D6-07324A38E5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59DEB3-3DE4-41A9-95E4-1783633C584D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68f3b87f-d64f-49d1-aec1-1a12f245235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50101D-4FE0-4DCC-8F82-22624AE831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3b87f-d64f-49d1-aec1-1a12f2452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8532</TotalTime>
  <Words>1081</Words>
  <Application>Microsoft Office PowerPoint</Application>
  <PresentationFormat>Widescreen</PresentationFormat>
  <Paragraphs>223</Paragraphs>
  <Slides>38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Avenir Light</vt:lpstr>
      <vt:lpstr>Calibri</vt:lpstr>
      <vt:lpstr>Calibri Light</vt:lpstr>
      <vt:lpstr>Open Sans</vt:lpstr>
      <vt:lpstr>Segoe UI Semibold</vt:lpstr>
      <vt:lpstr>Office Theme</vt:lpstr>
      <vt:lpstr>Building an auth microservice</vt:lpstr>
      <vt:lpstr>Agenda</vt:lpstr>
      <vt:lpstr>Introduction</vt:lpstr>
      <vt:lpstr>How modern apps look like?</vt:lpstr>
      <vt:lpstr>Why an auth service?</vt:lpstr>
      <vt:lpstr>With auth service</vt:lpstr>
      <vt:lpstr>Solution?</vt:lpstr>
      <vt:lpstr>OAuth 2.0 &amp; OpenID Connect</vt:lpstr>
      <vt:lpstr>ASP.NET Core Identity</vt:lpstr>
      <vt:lpstr>IdentityServer4</vt:lpstr>
      <vt:lpstr>Terminology</vt:lpstr>
      <vt:lpstr>Resources</vt:lpstr>
      <vt:lpstr>Clients</vt:lpstr>
      <vt:lpstr>Resource owners</vt:lpstr>
      <vt:lpstr>Authentication</vt:lpstr>
      <vt:lpstr>Authorization</vt:lpstr>
      <vt:lpstr>Other terms</vt:lpstr>
      <vt:lpstr>Authorization code flow with PKCE</vt:lpstr>
      <vt:lpstr>Demo</vt:lpstr>
      <vt:lpstr>New ASP.NET Core project with Identity</vt:lpstr>
      <vt:lpstr>Including IdentityServer4.AspNetIdentity</vt:lpstr>
      <vt:lpstr>Console / Worker Client</vt:lpstr>
      <vt:lpstr>MVC client</vt:lpstr>
      <vt:lpstr>SPA client</vt:lpstr>
      <vt:lpstr>Device Client</vt:lpstr>
      <vt:lpstr>Switching to db resources / clients</vt:lpstr>
      <vt:lpstr>Containerization</vt:lpstr>
      <vt:lpstr>Tips &amp; tricks</vt:lpstr>
      <vt:lpstr>Tips &amp; tricks 1</vt:lpstr>
      <vt:lpstr>Tips &amp; tricks 2</vt:lpstr>
      <vt:lpstr>Advanced concepts</vt:lpstr>
      <vt:lpstr>Advanced</vt:lpstr>
      <vt:lpstr>Closing words</vt:lpstr>
      <vt:lpstr>More things to look at</vt:lpstr>
      <vt:lpstr>What comes in future</vt:lpstr>
      <vt:lpstr>Summary</vt:lpstr>
      <vt:lpstr>References</vt:lpstr>
      <vt:lpstr>PowerPoint Presentation</vt:lpstr>
    </vt:vector>
  </TitlesOfParts>
  <Manager/>
  <Company>ShapeShift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PowerPoint Presentation</dc:title>
  <dc:subject/>
  <dc:creator>ShapeSlide</dc:creator>
  <cp:keywords/>
  <dc:description/>
  <cp:lastModifiedBy>Miroslav Popovic</cp:lastModifiedBy>
  <cp:revision>596</cp:revision>
  <cp:lastPrinted>2019-02-01T13:21:23Z</cp:lastPrinted>
  <dcterms:created xsi:type="dcterms:W3CDTF">2017-06-04T03:43:17Z</dcterms:created>
  <dcterms:modified xsi:type="dcterms:W3CDTF">2020-07-07T11:20:53Z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4631508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  <property fmtid="{D5CDD505-2E9C-101B-9397-08002B2CF9AE}" pid="5" name="ContentTypeId">
    <vt:lpwstr>0x0101002DED9A5CF473C44FBA7F6618036341CA</vt:lpwstr>
  </property>
</Properties>
</file>