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7eb14268d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7eb14268d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7eb14268d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7eb14268d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7eb14268d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7eb14268d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7eb14268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7eb14268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7eb14268d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7eb14268d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7eb14268d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7eb14268d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7eb14268d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7eb14268d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7eb14268d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7eb14268d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7eb14268d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7eb14268d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7eb14268d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7eb14268d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7eb14268d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7eb14268d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894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200"/>
              <a:t>Employee Turnover Analysis</a:t>
            </a:r>
            <a:endParaRPr sz="3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5749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Key Insights and Strategic Recommendations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901350" y="3394150"/>
            <a:ext cx="4202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Jie Liang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 Warning System-Example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765825" y="1670675"/>
            <a:ext cx="6038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If one employee was in these employee values into the equation: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Satisfaction: 0.7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Evaluation: 0.8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YearsAtCompany: 3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595959"/>
                </a:solidFill>
              </a:rPr>
              <a:t>Employee Turnover Score </a:t>
            </a:r>
            <a:r>
              <a:rPr lang="en-GB" sz="1000">
                <a:solidFill>
                  <a:srgbClr val="595959"/>
                </a:solidFill>
              </a:rPr>
              <a:t>= (0.7)*(-3.769022) + (0.8)*(0.207596)+(3)*(0.170145)+0.181896 = </a:t>
            </a:r>
            <a:r>
              <a:rPr b="1" lang="en-GB" sz="1000">
                <a:solidFill>
                  <a:srgbClr val="595959"/>
                </a:solidFill>
              </a:rPr>
              <a:t>14%</a:t>
            </a:r>
            <a:endParaRPr b="1"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000">
                <a:solidFill>
                  <a:srgbClr val="595959"/>
                </a:solidFill>
              </a:rPr>
              <a:t>Result: </a:t>
            </a:r>
            <a:r>
              <a:rPr lang="en-GB" sz="1000">
                <a:solidFill>
                  <a:srgbClr val="595959"/>
                </a:solidFill>
              </a:rPr>
              <a:t>The employee has </a:t>
            </a:r>
            <a:r>
              <a:rPr b="1" lang="en-GB" sz="1000">
                <a:solidFill>
                  <a:srgbClr val="595959"/>
                </a:solidFill>
              </a:rPr>
              <a:t>14% </a:t>
            </a:r>
            <a:r>
              <a:rPr lang="en-GB" sz="1000">
                <a:solidFill>
                  <a:srgbClr val="595959"/>
                </a:solidFill>
              </a:rPr>
              <a:t>chance of leaving the company. This information informs us that the employee is in the </a:t>
            </a:r>
            <a:r>
              <a:rPr b="1" lang="en-GB" sz="1000">
                <a:solidFill>
                  <a:srgbClr val="595959"/>
                </a:solidFill>
              </a:rPr>
              <a:t>safe zone</a:t>
            </a:r>
            <a:r>
              <a:rPr lang="en-GB" sz="1000">
                <a:solidFill>
                  <a:srgbClr val="595959"/>
                </a:solidFill>
              </a:rPr>
              <a:t> that he/she would be considered not likely to leave.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75" y="1670675"/>
            <a:ext cx="2735600" cy="12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 Plan 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990725"/>
            <a:ext cx="3615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Short-term Actions (1-3 months):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1:1 interviews with high-risk employees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Department manager training program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Regular satisfaction survey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826" y="1137300"/>
            <a:ext cx="3480500" cy="27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 Plan 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971550" y="1914525"/>
            <a:ext cx="3348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Long-term Initiatives (6-12 months):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Compensation structure optimization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Career path enhancement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Performance evaluation system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850" y="1722125"/>
            <a:ext cx="2893775" cy="2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88400"/>
            <a:ext cx="7505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-GB" sz="2420"/>
              <a:t>Key Findings - Overview</a:t>
            </a:r>
            <a:endParaRPr sz="26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207775" y="1463025"/>
            <a:ext cx="2769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turnover rate: 24% </a:t>
            </a:r>
            <a:endParaRPr sz="11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362200"/>
            <a:ext cx="7193277" cy="22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4572000" y="1127750"/>
            <a:ext cx="357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Department-Specific Risks: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Highest turnover: Sales, Technical, Support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Lowest turnover: Management 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/>
              <a:t>Talent Risk Management Strategy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/>
              <a:t>-Department-Specific Strategies </a:t>
            </a:r>
            <a:endParaRPr sz="2500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3944100" cy="20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Sales: </a:t>
            </a:r>
            <a:r>
              <a:rPr lang="en-GB"/>
              <a:t>Compensation structure 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Technical: </a:t>
            </a:r>
            <a:r>
              <a:rPr lang="en-GB"/>
              <a:t>Professional development path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Support:</a:t>
            </a:r>
            <a:r>
              <a:rPr lang="en-GB"/>
              <a:t> Job satisfaction enhancement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475" y="2366025"/>
            <a:ext cx="3444226" cy="16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742950" y="700825"/>
            <a:ext cx="7505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Key Findings - Tenure Analysis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659125" y="1579225"/>
            <a:ext cx="3341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41"/>
              <a:t>Critical Time Points:</a:t>
            </a:r>
            <a:endParaRPr b="1" sz="1641"/>
          </a:p>
          <a:p>
            <a:pPr indent="-2937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464"/>
              <a:t>Peak turnover: 3-5 years tenure</a:t>
            </a:r>
            <a:endParaRPr sz="1464"/>
          </a:p>
          <a:p>
            <a:pPr indent="-2937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64"/>
              <a:t>By year 5, the proportion of departing employees (5.6%) exceeds current employees (4.3%)</a:t>
            </a:r>
            <a:endParaRPr sz="1464"/>
          </a:p>
          <a:p>
            <a:pPr indent="-2937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64"/>
              <a:t>The 5-year mark is a high-risk period for employee turnover</a:t>
            </a:r>
            <a:endParaRPr sz="1464"/>
          </a:p>
          <a:p>
            <a:pPr indent="-2937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64"/>
              <a:t>Very low retention rates (1-3%) for employees with 6-10 years tenure, which indicates significant challenges in retaining experienced talent long-term</a:t>
            </a:r>
            <a:endParaRPr sz="126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1639100"/>
            <a:ext cx="4366252" cy="25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Talent Retention Strategy</a:t>
            </a:r>
            <a:endParaRPr sz="28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46140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Focus retention efforts on employees in the 3-5 year range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 proactive intervention strategies before year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 clear long-term career progression paths to improve senior employee retention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500" y="1990725"/>
            <a:ext cx="2810400" cy="18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617200"/>
            <a:ext cx="75057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Key Findings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-Three High-Risk Employee Profiles</a:t>
            </a:r>
            <a:endParaRPr sz="25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101075" y="1769750"/>
            <a:ext cx="329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2"/>
              <a:t>High Performance but Dissatisfied (Burnout Type):</a:t>
            </a:r>
            <a:endParaRPr sz="1232"/>
          </a:p>
          <a:p>
            <a:pPr indent="-28923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Evaluation &gt;0.75 but satisfaction &lt;0.2</a:t>
            </a:r>
            <a:endParaRPr sz="1232"/>
          </a:p>
          <a:p>
            <a:pPr indent="-28923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Likely overworked</a:t>
            </a:r>
            <a:endParaRPr sz="12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32"/>
              <a:t>Low Performance and Dissatisfied (Struggling Type):</a:t>
            </a:r>
            <a:endParaRPr sz="1232"/>
          </a:p>
          <a:p>
            <a:pPr indent="-28923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Evaluation &lt;0.58, satisfaction 0.35-0.45</a:t>
            </a:r>
            <a:endParaRPr sz="1232"/>
          </a:p>
          <a:p>
            <a:pPr indent="-28923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Need intervention</a:t>
            </a:r>
            <a:endParaRPr sz="12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32"/>
              <a:t>High Performance and Satisfied (Opportunity Type):</a:t>
            </a:r>
            <a:endParaRPr sz="1232"/>
          </a:p>
          <a:p>
            <a:pPr indent="-28923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Evaluation &gt;0.8, satisfaction &gt;0.7</a:t>
            </a:r>
            <a:endParaRPr sz="1232"/>
          </a:p>
          <a:p>
            <a:pPr indent="-28923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Flight risk for better opportunities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275" y="1768338"/>
            <a:ext cx="3703350" cy="245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769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Talent Risk Management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-Stratified Management Approach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00150" y="2318375"/>
            <a:ext cx="4126200" cy="19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Burnout Type: Workload adjustment, leave 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Struggling Type: Training &amp; development, role adjustment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Opportunity Type: Career advancement, key positions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625" y="2018388"/>
            <a:ext cx="2232150" cy="22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693200"/>
            <a:ext cx="39204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Predictive Model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370825"/>
            <a:ext cx="35700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Model </a:t>
            </a:r>
            <a:r>
              <a:rPr b="1" lang="en-GB" sz="1000"/>
              <a:t>Important Features:</a:t>
            </a:r>
            <a:endParaRPr b="1"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●"/>
            </a:pPr>
            <a:r>
              <a:rPr lang="en-GB" sz="1000"/>
              <a:t>Employee satisfaction (satisfaction)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●"/>
            </a:pPr>
            <a:r>
              <a:rPr lang="en-GB" sz="1000"/>
              <a:t>tenure (yearsAtCompany)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●"/>
            </a:pPr>
            <a:r>
              <a:rPr lang="en-GB" sz="1000"/>
              <a:t>employee performance review (evaluation)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Turnover score calculation methodology：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Employee Turnover Score </a:t>
            </a:r>
            <a:r>
              <a:rPr lang="en-GB" sz="1000"/>
              <a:t>= </a:t>
            </a:r>
            <a:r>
              <a:rPr b="1" lang="en-GB" sz="1000"/>
              <a:t>Satisfaction</a:t>
            </a:r>
            <a:r>
              <a:rPr lang="en-GB" sz="1000"/>
              <a:t>*(-3.769022) + </a:t>
            </a:r>
            <a:r>
              <a:rPr b="1" lang="en-GB" sz="1000"/>
              <a:t>Evaluation</a:t>
            </a:r>
            <a:r>
              <a:rPr lang="en-GB" sz="1000"/>
              <a:t>*(0.207596)+</a:t>
            </a:r>
            <a:r>
              <a:rPr b="1" lang="en-GB" sz="1000"/>
              <a:t>yearsAtCompany</a:t>
            </a:r>
            <a:r>
              <a:rPr lang="en-GB" sz="1000"/>
              <a:t>*(0.170145)+0.181896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/>
              <a:t>Output (score) would predict the chance of leaving the company</a:t>
            </a:r>
            <a:endParaRPr sz="10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013" y="634375"/>
            <a:ext cx="2941151" cy="19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187" y="2788925"/>
            <a:ext cx="3288826" cy="15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 Warning System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668775"/>
            <a:ext cx="4278600" cy="27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Risk Score Zones:</a:t>
            </a:r>
            <a:endParaRPr b="1" sz="1100"/>
          </a:p>
          <a:p>
            <a:pPr indent="-2984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tantia"/>
              <a:buChar char="●"/>
            </a:pPr>
            <a:r>
              <a:rPr b="1" lang="en-GB" sz="1100"/>
              <a:t>High Risk Zone </a:t>
            </a:r>
            <a:r>
              <a:rPr lang="en-GB" sz="1100"/>
              <a:t>– Employees within this zone are considered to have the highest chance of turnover. Action should be taken immediately. </a:t>
            </a:r>
            <a:endParaRPr sz="1100"/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tantia"/>
              <a:buChar char="●"/>
            </a:pPr>
            <a:r>
              <a:rPr b="1" lang="en-GB" sz="1100"/>
              <a:t>Medium Risk Zone </a:t>
            </a:r>
            <a:r>
              <a:rPr lang="en-GB" sz="1100"/>
              <a:t>– Employees within this zone are at risk of turnover. Action should be taken and monitored accordingly. </a:t>
            </a:r>
            <a:endParaRPr sz="1100"/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tantia"/>
              <a:buChar char="●"/>
            </a:pPr>
            <a:r>
              <a:rPr b="1" lang="en-GB" sz="1100"/>
              <a:t>Low Risk Zone </a:t>
            </a:r>
            <a:r>
              <a:rPr lang="en-GB" sz="1100"/>
              <a:t>– Employees within this zone are too be taken into consideration of potential turnover. This is more of a long-term track.</a:t>
            </a:r>
            <a:endParaRPr sz="1100"/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tantia"/>
              <a:buChar char="●"/>
            </a:pPr>
            <a:r>
              <a:rPr b="1" lang="en-GB" sz="1100"/>
              <a:t>Safe Zone </a:t>
            </a:r>
            <a:r>
              <a:rPr lang="en-GB" sz="1100"/>
              <a:t>– Employees within this zone are considered safe.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By identifying high-risk employees, we can implement targeted retention programs.</a:t>
            </a:r>
            <a:endParaRPr sz="11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875" y="1531575"/>
            <a:ext cx="3145825" cy="26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