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Nuni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3869EC7-7CEA-4B91-9885-EADA203EB709}">
  <a:tblStyle styleId="{B3869EC7-7CEA-4B91-9885-EADA203EB70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.fntdata"/><Relationship Id="rId11" Type="http://schemas.openxmlformats.org/officeDocument/2006/relationships/slide" Target="slides/slide5.xml"/><Relationship Id="rId22" Type="http://schemas.openxmlformats.org/officeDocument/2006/relationships/font" Target="fonts/Nunito-boldItalic.fntdata"/><Relationship Id="rId10" Type="http://schemas.openxmlformats.org/officeDocument/2006/relationships/slide" Target="slides/slide4.xml"/><Relationship Id="rId21" Type="http://schemas.openxmlformats.org/officeDocument/2006/relationships/font" Target="fonts/Nuni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Nunito-regular.fnt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7eb14268d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37eb14268d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37eb14268d_0_1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37eb14268d_0_1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7eb14268d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37eb14268d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7eb14268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7eb14268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7eb14268d_0_1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37eb14268d_0_1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37eb14268d_0_1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37eb14268d_0_1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7eb14268d_0_1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7eb14268d_0_1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37eb14268d_0_1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37eb14268d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7eb14268d_0_1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7eb14268d_0_1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7eb14268d_0_1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7eb14268d_0_1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7eb14268d_0_1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37eb14268d_0_1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2894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3200"/>
              <a:t>Employee Turnover Analysis</a:t>
            </a:r>
            <a:endParaRPr sz="32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25749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Key Insights and Strategic Recommendations</a:t>
            </a:r>
            <a:endParaRPr/>
          </a:p>
        </p:txBody>
      </p:sp>
      <p:sp>
        <p:nvSpPr>
          <p:cNvPr id="130" name="Google Shape;130;p13"/>
          <p:cNvSpPr txBox="1"/>
          <p:nvPr/>
        </p:nvSpPr>
        <p:spPr>
          <a:xfrm>
            <a:off x="1901350" y="3394150"/>
            <a:ext cx="4202400" cy="42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Jie Liang</a:t>
            </a:r>
            <a:endParaRPr sz="1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Warning System-Example</a:t>
            </a:r>
            <a:endParaRPr/>
          </a:p>
        </p:txBody>
      </p:sp>
      <p:sp>
        <p:nvSpPr>
          <p:cNvPr id="194" name="Google Shape;194;p22"/>
          <p:cNvSpPr txBox="1"/>
          <p:nvPr>
            <p:ph idx="1" type="body"/>
          </p:nvPr>
        </p:nvSpPr>
        <p:spPr>
          <a:xfrm>
            <a:off x="765825" y="1670675"/>
            <a:ext cx="6038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If one employee was in these employee values into the equation: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Satisfaction: 0.7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Evaluation: 0.8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000000"/>
                </a:solidFill>
              </a:rPr>
              <a:t>YearsAtCompany: 3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595959"/>
                </a:solidFill>
              </a:rPr>
              <a:t>Employee Turnover Score </a:t>
            </a:r>
            <a:r>
              <a:rPr lang="en-GB" sz="1000">
                <a:solidFill>
                  <a:srgbClr val="595959"/>
                </a:solidFill>
              </a:rPr>
              <a:t>= (0.7)*(-3.769022) + (0.8)*(0.207596)+(3)*(0.170145)+0.181896 = </a:t>
            </a:r>
            <a:r>
              <a:rPr b="1" lang="en-GB" sz="1000">
                <a:solidFill>
                  <a:srgbClr val="595959"/>
                </a:solidFill>
              </a:rPr>
              <a:t>14%</a:t>
            </a:r>
            <a:endParaRPr b="1" sz="1000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1000">
                <a:solidFill>
                  <a:srgbClr val="595959"/>
                </a:solidFill>
              </a:rPr>
              <a:t>Result: </a:t>
            </a:r>
            <a:r>
              <a:rPr lang="en-GB" sz="1000">
                <a:solidFill>
                  <a:srgbClr val="595959"/>
                </a:solidFill>
              </a:rPr>
              <a:t>The employee has </a:t>
            </a:r>
            <a:r>
              <a:rPr b="1" lang="en-GB" sz="1000">
                <a:solidFill>
                  <a:srgbClr val="595959"/>
                </a:solidFill>
              </a:rPr>
              <a:t>14% </a:t>
            </a:r>
            <a:r>
              <a:rPr lang="en-GB" sz="1000">
                <a:solidFill>
                  <a:srgbClr val="595959"/>
                </a:solidFill>
              </a:rPr>
              <a:t>chance of leaving the company. This information informs us that the employee is in the </a:t>
            </a:r>
            <a:r>
              <a:rPr b="1" lang="en-GB" sz="1000">
                <a:solidFill>
                  <a:srgbClr val="595959"/>
                </a:solidFill>
              </a:rPr>
              <a:t>safe zone</a:t>
            </a:r>
            <a:r>
              <a:rPr lang="en-GB" sz="1000">
                <a:solidFill>
                  <a:srgbClr val="595959"/>
                </a:solidFill>
              </a:rPr>
              <a:t> that he/she would be considered not likely to leave.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5475" y="1670675"/>
            <a:ext cx="2735600" cy="122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 Plan </a:t>
            </a:r>
            <a:endParaRPr/>
          </a:p>
        </p:txBody>
      </p:sp>
      <p:sp>
        <p:nvSpPr>
          <p:cNvPr id="201" name="Google Shape;201;p23"/>
          <p:cNvSpPr txBox="1"/>
          <p:nvPr>
            <p:ph idx="1" type="body"/>
          </p:nvPr>
        </p:nvSpPr>
        <p:spPr>
          <a:xfrm>
            <a:off x="819150" y="1990725"/>
            <a:ext cx="3615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Short-term Actions (1-3 months):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1:1 interviews with high-risk employees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Department manager training program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Regular satisfaction survey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6826" y="1137300"/>
            <a:ext cx="3480500" cy="271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Action Plan </a:t>
            </a:r>
            <a:endParaRPr/>
          </a:p>
        </p:txBody>
      </p:sp>
      <p:sp>
        <p:nvSpPr>
          <p:cNvPr id="208" name="Google Shape;208;p24"/>
          <p:cNvSpPr txBox="1"/>
          <p:nvPr>
            <p:ph idx="1" type="body"/>
          </p:nvPr>
        </p:nvSpPr>
        <p:spPr>
          <a:xfrm>
            <a:off x="971550" y="1914525"/>
            <a:ext cx="33489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Long-term Initiatives (6-12 months):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Compensation structure optimization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Career path enhancement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Performance evaluation system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6850" y="1722125"/>
            <a:ext cx="2893775" cy="248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819150" y="388400"/>
            <a:ext cx="75057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en-GB" sz="2420"/>
              <a:t>Key Findings - Overview</a:t>
            </a:r>
            <a:endParaRPr sz="2600"/>
          </a:p>
        </p:txBody>
      </p:sp>
      <p:sp>
        <p:nvSpPr>
          <p:cNvPr id="136" name="Google Shape;136;p14"/>
          <p:cNvSpPr txBox="1"/>
          <p:nvPr>
            <p:ph idx="1" type="body"/>
          </p:nvPr>
        </p:nvSpPr>
        <p:spPr>
          <a:xfrm>
            <a:off x="1207775" y="1463025"/>
            <a:ext cx="2769900" cy="5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1018"/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 turnover rate: 24% </a:t>
            </a:r>
            <a:endParaRPr sz="1100"/>
          </a:p>
        </p:txBody>
      </p:sp>
      <p:pic>
        <p:nvPicPr>
          <p:cNvPr id="137" name="Google Shape;13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6800" y="2362200"/>
            <a:ext cx="7193277" cy="224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4"/>
          <p:cNvSpPr txBox="1"/>
          <p:nvPr/>
        </p:nvSpPr>
        <p:spPr>
          <a:xfrm>
            <a:off x="4572000" y="1127750"/>
            <a:ext cx="35739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Department-Specific Risks:</a:t>
            </a:r>
            <a:endParaRPr b="1"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Highest turnover: Sales, Technical, Support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GB"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Lowest turnover: Management </a:t>
            </a:r>
            <a:endParaRPr sz="1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/>
              <a:t>Talent Risk Management Strategy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500"/>
              <a:t>-Department-Specific Strategies </a:t>
            </a:r>
            <a:endParaRPr sz="2500"/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819150" y="1990725"/>
            <a:ext cx="3944100" cy="20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Sales: </a:t>
            </a:r>
            <a:r>
              <a:rPr lang="en-GB"/>
              <a:t>Compensation structure optimization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Technical: </a:t>
            </a:r>
            <a:r>
              <a:rPr lang="en-GB"/>
              <a:t>Professional development path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Support:</a:t>
            </a:r>
            <a:r>
              <a:rPr lang="en-GB"/>
              <a:t> Job satisfaction enhancement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24475" y="2366025"/>
            <a:ext cx="3444226" cy="16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/>
          <p:nvPr>
            <p:ph type="title"/>
          </p:nvPr>
        </p:nvSpPr>
        <p:spPr>
          <a:xfrm>
            <a:off x="742950" y="700825"/>
            <a:ext cx="75057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Key Findings - Tenure Analysis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659125" y="1579225"/>
            <a:ext cx="33414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641"/>
              <a:t>Critical Time Points:</a:t>
            </a:r>
            <a:endParaRPr b="1" sz="1641"/>
          </a:p>
          <a:p>
            <a:pPr indent="-29370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464"/>
              <a:t>Peak turnover: 3-5 years tenure</a:t>
            </a:r>
            <a:endParaRPr sz="1464"/>
          </a:p>
          <a:p>
            <a:pPr indent="-2937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64"/>
              <a:t>By year 5, the proportion of departing employees (5.6%) exceeds current employees (4.3%)</a:t>
            </a:r>
            <a:endParaRPr sz="1464"/>
          </a:p>
          <a:p>
            <a:pPr indent="-2937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64"/>
              <a:t>The 5-year mark is a high-risk period for employee turnover</a:t>
            </a:r>
            <a:endParaRPr sz="1464"/>
          </a:p>
          <a:p>
            <a:pPr indent="-29370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464"/>
              <a:t>Very low retention rates (1-3%) for employees with 6-10 years tenure, which indicates significant challenges in retaining experienced talent long-term</a:t>
            </a:r>
            <a:endParaRPr sz="1267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1500" y="1639100"/>
            <a:ext cx="4366252" cy="254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/>
              <a:t>Talent Retention Strategy</a:t>
            </a:r>
            <a:endParaRPr sz="2800"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819150" y="1990725"/>
            <a:ext cx="4614000" cy="17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Focus retention efforts on employees in the 3-5 year range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Implement proactive intervention strategies before year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Develop clear long-term career progression paths to improve senior employee retention</a:t>
            </a:r>
            <a:endParaRPr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4500" y="1990725"/>
            <a:ext cx="2810400" cy="184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819150" y="617200"/>
            <a:ext cx="75057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Key Findings</a:t>
            </a:r>
            <a:endParaRPr sz="25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/>
              <a:t>-Three High-Risk Employee Profiles</a:t>
            </a:r>
            <a:endParaRPr sz="25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101075" y="1769750"/>
            <a:ext cx="32958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32"/>
              <a:t>High Performance but Dissatisfied (Burnout Type):</a:t>
            </a:r>
            <a:endParaRPr sz="1232"/>
          </a:p>
          <a:p>
            <a:pPr indent="-28923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Evaluation &gt;0.75 but satisfaction &lt;0.2</a:t>
            </a:r>
            <a:endParaRPr sz="1232"/>
          </a:p>
          <a:p>
            <a:pPr indent="-28923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Likely overworked</a:t>
            </a:r>
            <a:endParaRPr sz="12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32"/>
              <a:t>Low Performance and Dissatisfied (Struggling Type):</a:t>
            </a:r>
            <a:endParaRPr sz="1232"/>
          </a:p>
          <a:p>
            <a:pPr indent="-28923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Evaluation &lt;0.58, satisfaction 0.35-0.45</a:t>
            </a:r>
            <a:endParaRPr sz="1232"/>
          </a:p>
          <a:p>
            <a:pPr indent="-28923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Need intervention</a:t>
            </a:r>
            <a:endParaRPr sz="123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32"/>
              <a:t>High Performance and Satisfied (Opportunity Type):</a:t>
            </a:r>
            <a:endParaRPr sz="1232"/>
          </a:p>
          <a:p>
            <a:pPr indent="-289236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Evaluation &gt;0.8, satisfaction &gt;0.7</a:t>
            </a:r>
            <a:endParaRPr sz="1232"/>
          </a:p>
          <a:p>
            <a:pPr indent="-289236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3770"/>
              <a:buFont typeface="Arial"/>
              <a:buChar char="●"/>
            </a:pPr>
            <a:r>
              <a:rPr lang="en-GB" sz="1232"/>
              <a:t>Flight risk for better opportunities</a:t>
            </a:r>
            <a:endParaRPr/>
          </a:p>
        </p:txBody>
      </p:sp>
      <p:pic>
        <p:nvPicPr>
          <p:cNvPr id="166" name="Google Shape;16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275" y="1768338"/>
            <a:ext cx="3703350" cy="2450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819150" y="7694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Talent Risk Management Strategy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-Stratified Management Approach</a:t>
            </a:r>
            <a:endParaRPr/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00150" y="2318375"/>
            <a:ext cx="4126200" cy="195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Burnout Type: Workload adjustment, leave planning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Struggling Type: Training &amp; development, role adjustment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Opportunity Type: Career advancement, key positions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1625" y="2018388"/>
            <a:ext cx="2232150" cy="22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/>
          <p:nvPr>
            <p:ph type="title"/>
          </p:nvPr>
        </p:nvSpPr>
        <p:spPr>
          <a:xfrm>
            <a:off x="819150" y="693200"/>
            <a:ext cx="3920400" cy="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Predictive Model</a:t>
            </a:r>
            <a:endParaRPr/>
          </a:p>
        </p:txBody>
      </p:sp>
      <p:sp>
        <p:nvSpPr>
          <p:cNvPr id="179" name="Google Shape;179;p20"/>
          <p:cNvSpPr txBox="1"/>
          <p:nvPr>
            <p:ph idx="1" type="body"/>
          </p:nvPr>
        </p:nvSpPr>
        <p:spPr>
          <a:xfrm>
            <a:off x="819150" y="1370825"/>
            <a:ext cx="3570000" cy="27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Model </a:t>
            </a:r>
            <a:r>
              <a:rPr b="1" lang="en-GB" sz="1000"/>
              <a:t>Important Features:</a:t>
            </a:r>
            <a:endParaRPr b="1" sz="1000"/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●"/>
            </a:pPr>
            <a:r>
              <a:rPr lang="en-GB" sz="1000"/>
              <a:t>Employee satisfaction (satisfaction)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●"/>
            </a:pPr>
            <a:r>
              <a:rPr lang="en-GB" sz="1000"/>
              <a:t>tenure (yearsAtCompany)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Calibri"/>
              <a:buChar char="●"/>
            </a:pPr>
            <a:r>
              <a:rPr lang="en-GB" sz="1000"/>
              <a:t>employee performance review (evaluation)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Turnover score calculation methodology：</a:t>
            </a:r>
            <a:endParaRPr b="1"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000"/>
              <a:t>Employee Turnover Score </a:t>
            </a:r>
            <a:r>
              <a:rPr lang="en-GB" sz="1000"/>
              <a:t>= </a:t>
            </a:r>
            <a:r>
              <a:rPr b="1" lang="en-GB" sz="1000"/>
              <a:t>Satisfaction</a:t>
            </a:r>
            <a:r>
              <a:rPr lang="en-GB" sz="1000"/>
              <a:t>*(-3.769022) + </a:t>
            </a:r>
            <a:r>
              <a:rPr b="1" lang="en-GB" sz="1000"/>
              <a:t>Evaluation</a:t>
            </a:r>
            <a:r>
              <a:rPr lang="en-GB" sz="1000"/>
              <a:t>*(0.207596)+</a:t>
            </a:r>
            <a:r>
              <a:rPr b="1" lang="en-GB" sz="1000"/>
              <a:t>yearsAtCompany</a:t>
            </a:r>
            <a:r>
              <a:rPr lang="en-GB" sz="1000"/>
              <a:t>*(0.170145)+0.181896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000"/>
              <a:t>Output (score) would predict the chance of leaving the company</a:t>
            </a:r>
            <a:endParaRPr sz="1000"/>
          </a:p>
        </p:txBody>
      </p:sp>
      <p:pic>
        <p:nvPicPr>
          <p:cNvPr id="180" name="Google Shape;18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013" y="634375"/>
            <a:ext cx="2941151" cy="198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03187" y="2788925"/>
            <a:ext cx="3288826" cy="152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Early Warning System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819150" y="1668775"/>
            <a:ext cx="4278600" cy="27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/>
              <a:t>Risk Score Zones:</a:t>
            </a:r>
            <a:endParaRPr b="1" sz="1100"/>
          </a:p>
          <a:p>
            <a:pPr indent="-298450" lvl="0" marL="45720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tantia"/>
              <a:buChar char="●"/>
            </a:pPr>
            <a:r>
              <a:rPr b="1" lang="en-GB" sz="1100"/>
              <a:t>High Risk Zone </a:t>
            </a:r>
            <a:r>
              <a:rPr lang="en-GB" sz="1100"/>
              <a:t>– Employees within this zone are considered to have the highest chance of turnover. Action should be taken immediately. </a:t>
            </a:r>
            <a:endParaRPr sz="1100"/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tantia"/>
              <a:buChar char="●"/>
            </a:pPr>
            <a:r>
              <a:rPr b="1" lang="en-GB" sz="1100"/>
              <a:t>Medium Risk Zone </a:t>
            </a:r>
            <a:r>
              <a:rPr lang="en-GB" sz="1100"/>
              <a:t>– Employees within this zone are at risk of turnover. Action should be taken and monitored accordingly. </a:t>
            </a:r>
            <a:endParaRPr sz="1100"/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tantia"/>
              <a:buChar char="●"/>
            </a:pPr>
            <a:r>
              <a:rPr b="1" lang="en-GB" sz="1100"/>
              <a:t>Low Risk Zone </a:t>
            </a:r>
            <a:r>
              <a:rPr lang="en-GB" sz="1100"/>
              <a:t>– Employees within this zone are too be taken into consideration of potential turnover. This is more of a long-term track.</a:t>
            </a:r>
            <a:endParaRPr sz="1100"/>
          </a:p>
          <a:p>
            <a:pPr indent="-2984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onstantia"/>
              <a:buChar char="●"/>
            </a:pPr>
            <a:r>
              <a:rPr b="1" lang="en-GB" sz="1100"/>
              <a:t>Safe Zone </a:t>
            </a:r>
            <a:r>
              <a:rPr lang="en-GB" sz="1100"/>
              <a:t>– Employees within this zone are considered safe. 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/>
              <a:t>By identifying high-risk employees, we can implement targeted retention programs.</a:t>
            </a:r>
            <a:endParaRPr sz="1100"/>
          </a:p>
        </p:txBody>
      </p:sp>
      <p:graphicFrame>
        <p:nvGraphicFramePr>
          <p:cNvPr id="188" name="Google Shape;188;p21"/>
          <p:cNvGraphicFramePr/>
          <p:nvPr/>
        </p:nvGraphicFramePr>
        <p:xfrm>
          <a:off x="5290575" y="18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{B3869EC7-7CEA-4B91-9885-EADA203EB709}</a:tableStyleId>
              </a:tblPr>
              <a:tblGrid>
                <a:gridCol w="3176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High Risk (Score &gt; 90%)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9900"/>
                        </a:highlight>
                      </a:endParaRPr>
                    </a:p>
                  </a:txBody>
                  <a:tcPr marT="198000" marB="198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Medium Risk ( 60%&lt; Score &lt;= 90%)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198000" marB="198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Low Risk ( 20%&lt; Score &lt;= 60%)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198000" marB="198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1C23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solidFill>
                            <a:schemeClr val="dk1"/>
                          </a:solidFill>
                        </a:rPr>
                        <a:t>Safe ( Score &lt;= 20%)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198000" marB="198000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