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notesSlides/notesSlide8.xml" ContentType="application/vnd.openxmlformats-officedocument.presentationml.notesSlide+xml"/>
  <Override PartName="/ppt/charts/chart2.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62" r:id="rId5"/>
    <p:sldId id="259" r:id="rId6"/>
    <p:sldId id="260" r:id="rId7"/>
    <p:sldId id="261" r:id="rId8"/>
    <p:sldId id="263" r:id="rId9"/>
    <p:sldId id="267" r:id="rId10"/>
    <p:sldId id="268" r:id="rId11"/>
    <p:sldId id="264" r:id="rId12"/>
    <p:sldId id="265" r:id="rId13"/>
    <p:sldId id="266"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51192C5-AA83-441D-BBA6-9D1AC269DF0E}">
          <p14:sldIdLst>
            <p14:sldId id="256"/>
            <p14:sldId id="257"/>
            <p14:sldId id="258"/>
            <p14:sldId id="262"/>
            <p14:sldId id="259"/>
            <p14:sldId id="260"/>
            <p14:sldId id="261"/>
            <p14:sldId id="263"/>
            <p14:sldId id="267"/>
            <p14:sldId id="268"/>
            <p14:sldId id="264"/>
            <p14:sldId id="265"/>
            <p14:sldId id="266"/>
            <p14:sldId id="269"/>
            <p14:sldId id="270"/>
            <p14:sldId id="27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wbaltimore@yahoo.com" initials="m" lastIdx="1" clrIdx="0">
    <p:extLst>
      <p:ext uri="{19B8F6BF-5375-455C-9EA6-DF929625EA0E}">
        <p15:presenceInfo xmlns:p15="http://schemas.microsoft.com/office/powerpoint/2012/main" userId="e33a78b754723b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4" autoAdjust="0"/>
    <p:restoredTop sz="87850" autoAdjust="0"/>
  </p:normalViewPr>
  <p:slideViewPr>
    <p:cSldViewPr snapToGrid="0">
      <p:cViewPr varScale="1">
        <p:scale>
          <a:sx n="63" d="100"/>
          <a:sy n="63" d="100"/>
        </p:scale>
        <p:origin x="9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333333"/>
                </a:solidFill>
                <a:latin typeface="Calibri"/>
                <a:ea typeface="Calibri"/>
                <a:cs typeface="Calibri"/>
              </a:defRPr>
            </a:pPr>
            <a:r>
              <a:rPr lang="en-US"/>
              <a:t>Twitter Followers vs Jersey Popularity*</a:t>
            </a:r>
          </a:p>
        </c:rich>
      </c:tx>
      <c:layout>
        <c:manualLayout>
          <c:xMode val="edge"/>
          <c:yMode val="edge"/>
          <c:x val="0.35050692462969812"/>
          <c:y val="4.0798525672572181E-2"/>
        </c:manualLayout>
      </c:layout>
      <c:overlay val="0"/>
      <c:spPr>
        <a:noFill/>
        <a:ln w="25400">
          <a:noFill/>
        </a:ln>
      </c:spPr>
    </c:title>
    <c:autoTitleDeleted val="0"/>
    <c:plotArea>
      <c:layout>
        <c:manualLayout>
          <c:layoutTarget val="inner"/>
          <c:xMode val="edge"/>
          <c:yMode val="edge"/>
          <c:x val="4.6280991735537187E-2"/>
          <c:y val="0.1701388888888889"/>
          <c:w val="0.88925619834710745"/>
          <c:h val="0.58680555555555558"/>
        </c:manualLayout>
      </c:layout>
      <c:barChart>
        <c:barDir val="col"/>
        <c:grouping val="clustered"/>
        <c:varyColors val="0"/>
        <c:ser>
          <c:idx val="0"/>
          <c:order val="0"/>
          <c:tx>
            <c:strRef>
              <c:f>Data_Main_Corr!$B$1</c:f>
              <c:strCache>
                <c:ptCount val="1"/>
                <c:pt idx="0">
                  <c:v>Jersey Popularity Rank</c:v>
                </c:pt>
              </c:strCache>
            </c:strRef>
          </c:tx>
          <c:spPr>
            <a:solidFill>
              <a:srgbClr val="993366"/>
            </a:solidFill>
            <a:ln w="25400">
              <a:noFill/>
            </a:ln>
          </c:spPr>
          <c:invertIfNegative val="0"/>
          <c:cat>
            <c:strRef>
              <c:f>Data_Main_Corr!$A$2:$A$19</c:f>
              <c:strCache>
                <c:ptCount val="18"/>
                <c:pt idx="0">
                  <c:v>Drake, Kenyan</c:v>
                </c:pt>
                <c:pt idx="1">
                  <c:v>Ricard, Patrick</c:v>
                </c:pt>
                <c:pt idx="2">
                  <c:v>Proche II, James</c:v>
                </c:pt>
                <c:pt idx="3">
                  <c:v>Campbell, Calais</c:v>
                </c:pt>
                <c:pt idx="4">
                  <c:v>Stout, Jordan</c:v>
                </c:pt>
                <c:pt idx="5">
                  <c:v>Duvernay, Devin</c:v>
                </c:pt>
                <c:pt idx="6">
                  <c:v>Likely, Isaiah</c:v>
                </c:pt>
                <c:pt idx="7">
                  <c:v>Oweh, Odafe</c:v>
                </c:pt>
                <c:pt idx="8">
                  <c:v>Robinson, Demarcus</c:v>
                </c:pt>
                <c:pt idx="9">
                  <c:v>Williams, Marcus</c:v>
                </c:pt>
                <c:pt idx="10">
                  <c:v>Linderbaum, Tyler</c:v>
                </c:pt>
                <c:pt idx="11">
                  <c:v>Queen, Patrick</c:v>
                </c:pt>
                <c:pt idx="12">
                  <c:v>Bateman, Rashod</c:v>
                </c:pt>
                <c:pt idx="13">
                  <c:v>Hamilton, Kyle</c:v>
                </c:pt>
                <c:pt idx="14">
                  <c:v>Dobbins, J.K.</c:v>
                </c:pt>
                <c:pt idx="15">
                  <c:v>Humphrey, Marlon</c:v>
                </c:pt>
                <c:pt idx="16">
                  <c:v>Tucker, Justin</c:v>
                </c:pt>
                <c:pt idx="17">
                  <c:v>Andrews, Mark</c:v>
                </c:pt>
              </c:strCache>
            </c:strRef>
          </c:cat>
          <c:val>
            <c:numRef>
              <c:f>Data_Main_Corr!$B$2:$B$19</c:f>
              <c:numCache>
                <c:formatCode>General</c:formatCode>
                <c:ptCount val="18"/>
                <c:pt idx="0">
                  <c:v>200</c:v>
                </c:pt>
                <c:pt idx="1">
                  <c:v>300</c:v>
                </c:pt>
                <c:pt idx="2">
                  <c:v>400</c:v>
                </c:pt>
                <c:pt idx="3">
                  <c:v>500</c:v>
                </c:pt>
                <c:pt idx="4">
                  <c:v>600</c:v>
                </c:pt>
                <c:pt idx="5">
                  <c:v>700</c:v>
                </c:pt>
                <c:pt idx="6">
                  <c:v>800</c:v>
                </c:pt>
                <c:pt idx="7">
                  <c:v>900</c:v>
                </c:pt>
                <c:pt idx="8">
                  <c:v>1000</c:v>
                </c:pt>
                <c:pt idx="9">
                  <c:v>1100</c:v>
                </c:pt>
                <c:pt idx="10">
                  <c:v>1200</c:v>
                </c:pt>
                <c:pt idx="11">
                  <c:v>1300</c:v>
                </c:pt>
                <c:pt idx="12">
                  <c:v>1400</c:v>
                </c:pt>
                <c:pt idx="13">
                  <c:v>1500</c:v>
                </c:pt>
                <c:pt idx="14">
                  <c:v>1600</c:v>
                </c:pt>
                <c:pt idx="15">
                  <c:v>1700</c:v>
                </c:pt>
                <c:pt idx="16">
                  <c:v>1800</c:v>
                </c:pt>
                <c:pt idx="17">
                  <c:v>1900</c:v>
                </c:pt>
              </c:numCache>
            </c:numRef>
          </c:val>
          <c:extLst>
            <c:ext xmlns:c16="http://schemas.microsoft.com/office/drawing/2014/chart" uri="{C3380CC4-5D6E-409C-BE32-E72D297353CC}">
              <c16:uniqueId val="{00000000-F8DA-4291-BA1E-29BF1547B8AC}"/>
            </c:ext>
          </c:extLst>
        </c:ser>
        <c:dLbls>
          <c:showLegendKey val="0"/>
          <c:showVal val="0"/>
          <c:showCatName val="0"/>
          <c:showSerName val="0"/>
          <c:showPercent val="0"/>
          <c:showBubbleSize val="0"/>
        </c:dLbls>
        <c:gapWidth val="150"/>
        <c:axId val="2031437743"/>
        <c:axId val="1"/>
      </c:barChart>
      <c:lineChart>
        <c:grouping val="standard"/>
        <c:varyColors val="0"/>
        <c:ser>
          <c:idx val="1"/>
          <c:order val="1"/>
          <c:tx>
            <c:strRef>
              <c:f>Data_Main_Corr!$C$1</c:f>
              <c:strCache>
                <c:ptCount val="1"/>
                <c:pt idx="0">
                  <c:v>Twitter Followers</c:v>
                </c:pt>
              </c:strCache>
            </c:strRef>
          </c:tx>
          <c:spPr>
            <a:ln w="25400">
              <a:solidFill>
                <a:srgbClr val="FFCC00"/>
              </a:solidFill>
              <a:prstDash val="solid"/>
            </a:ln>
          </c:spPr>
          <c:marker>
            <c:symbol val="none"/>
          </c:marker>
          <c:cat>
            <c:strRef>
              <c:f>Data_Main_Corr!$A$2:$A$19</c:f>
              <c:strCache>
                <c:ptCount val="18"/>
                <c:pt idx="0">
                  <c:v>Drake, Kenyan</c:v>
                </c:pt>
                <c:pt idx="1">
                  <c:v>Ricard, Patrick</c:v>
                </c:pt>
                <c:pt idx="2">
                  <c:v>Proche II, James</c:v>
                </c:pt>
                <c:pt idx="3">
                  <c:v>Campbell, Calais</c:v>
                </c:pt>
                <c:pt idx="4">
                  <c:v>Stout, Jordan</c:v>
                </c:pt>
                <c:pt idx="5">
                  <c:v>Duvernay, Devin</c:v>
                </c:pt>
                <c:pt idx="6">
                  <c:v>Likely, Isaiah</c:v>
                </c:pt>
                <c:pt idx="7">
                  <c:v>Oweh, Odafe</c:v>
                </c:pt>
                <c:pt idx="8">
                  <c:v>Robinson, Demarcus</c:v>
                </c:pt>
                <c:pt idx="9">
                  <c:v>Williams, Marcus</c:v>
                </c:pt>
                <c:pt idx="10">
                  <c:v>Linderbaum, Tyler</c:v>
                </c:pt>
                <c:pt idx="11">
                  <c:v>Queen, Patrick</c:v>
                </c:pt>
                <c:pt idx="12">
                  <c:v>Bateman, Rashod</c:v>
                </c:pt>
                <c:pt idx="13">
                  <c:v>Hamilton, Kyle</c:v>
                </c:pt>
                <c:pt idx="14">
                  <c:v>Dobbins, J.K.</c:v>
                </c:pt>
                <c:pt idx="15">
                  <c:v>Humphrey, Marlon</c:v>
                </c:pt>
                <c:pt idx="16">
                  <c:v>Tucker, Justin</c:v>
                </c:pt>
                <c:pt idx="17">
                  <c:v>Andrews, Mark</c:v>
                </c:pt>
              </c:strCache>
            </c:strRef>
          </c:cat>
          <c:val>
            <c:numRef>
              <c:f>Data_Main_Corr!$C$2:$C$19</c:f>
              <c:numCache>
                <c:formatCode>General</c:formatCode>
                <c:ptCount val="18"/>
                <c:pt idx="0">
                  <c:v>189.3</c:v>
                </c:pt>
                <c:pt idx="1">
                  <c:v>44.5</c:v>
                </c:pt>
                <c:pt idx="2">
                  <c:v>21</c:v>
                </c:pt>
                <c:pt idx="3">
                  <c:v>94.1</c:v>
                </c:pt>
                <c:pt idx="4">
                  <c:v>9.8000000000000007</c:v>
                </c:pt>
                <c:pt idx="5">
                  <c:v>17.399999999999999</c:v>
                </c:pt>
                <c:pt idx="6">
                  <c:v>14.4</c:v>
                </c:pt>
                <c:pt idx="7">
                  <c:v>28</c:v>
                </c:pt>
                <c:pt idx="8">
                  <c:v>96.6</c:v>
                </c:pt>
                <c:pt idx="9">
                  <c:v>74.599999999999994</c:v>
                </c:pt>
                <c:pt idx="10">
                  <c:v>10.9</c:v>
                </c:pt>
                <c:pt idx="11">
                  <c:v>78.8</c:v>
                </c:pt>
                <c:pt idx="12">
                  <c:v>52.3</c:v>
                </c:pt>
                <c:pt idx="13">
                  <c:v>39.1</c:v>
                </c:pt>
                <c:pt idx="14">
                  <c:v>140.6</c:v>
                </c:pt>
                <c:pt idx="15">
                  <c:v>183.6</c:v>
                </c:pt>
                <c:pt idx="16">
                  <c:v>301.10000000000002</c:v>
                </c:pt>
                <c:pt idx="17">
                  <c:v>93</c:v>
                </c:pt>
              </c:numCache>
            </c:numRef>
          </c:val>
          <c:smooth val="0"/>
          <c:extLst>
            <c:ext xmlns:c16="http://schemas.microsoft.com/office/drawing/2014/chart" uri="{C3380CC4-5D6E-409C-BE32-E72D297353CC}">
              <c16:uniqueId val="{00000001-F8DA-4291-BA1E-29BF1547B8AC}"/>
            </c:ext>
          </c:extLst>
        </c:ser>
        <c:dLbls>
          <c:showLegendKey val="0"/>
          <c:showVal val="0"/>
          <c:showCatName val="0"/>
          <c:showSerName val="0"/>
          <c:showPercent val="0"/>
          <c:showBubbleSize val="0"/>
        </c:dLbls>
        <c:marker val="1"/>
        <c:smooth val="0"/>
        <c:axId val="3"/>
        <c:axId val="4"/>
      </c:lineChart>
      <c:catAx>
        <c:axId val="2031437743"/>
        <c:scaling>
          <c:orientation val="minMax"/>
        </c:scaling>
        <c:delete val="0"/>
        <c:axPos val="b"/>
        <c:numFmt formatCode="General" sourceLinked="1"/>
        <c:majorTickMark val="none"/>
        <c:minorTickMark val="none"/>
        <c:tickLblPos val="nextTo"/>
        <c:spPr>
          <a:ln w="3175">
            <a:solidFill>
              <a:srgbClr val="E3E3E3"/>
            </a:solidFill>
            <a:prstDash val="solid"/>
          </a:ln>
        </c:spPr>
        <c:txPr>
          <a:bodyPr rot="-5400000" vert="horz"/>
          <a:lstStyle/>
          <a:p>
            <a:pPr>
              <a:defRPr sz="900" b="0" i="0" u="none" strike="noStrike" baseline="0">
                <a:solidFill>
                  <a:srgbClr val="333333"/>
                </a:solidFill>
                <a:latin typeface="Calibri"/>
                <a:ea typeface="Calibri"/>
                <a:cs typeface="Calibri"/>
              </a:defRPr>
            </a:pPr>
            <a:endParaRPr lang="en-US"/>
          </a:p>
        </c:txPr>
        <c:crossAx val="1"/>
        <c:crosses val="autoZero"/>
        <c:auto val="0"/>
        <c:lblAlgn val="ctr"/>
        <c:lblOffset val="100"/>
        <c:tickMarkSkip val="1"/>
        <c:noMultiLvlLbl val="0"/>
      </c:catAx>
      <c:valAx>
        <c:axId val="1"/>
        <c:scaling>
          <c:orientation val="minMax"/>
        </c:scaling>
        <c:delete val="0"/>
        <c:axPos val="l"/>
        <c:majorGridlines>
          <c:spPr>
            <a:ln w="3175">
              <a:solidFill>
                <a:srgbClr val="E3E3E3"/>
              </a:solidFill>
              <a:prstDash val="solid"/>
            </a:ln>
          </c:spPr>
        </c:majorGridlines>
        <c:numFmt formatCode="General"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2031437743"/>
        <c:crosses val="autoZero"/>
        <c:crossBetween val="between"/>
      </c:valAx>
      <c:catAx>
        <c:axId val="3"/>
        <c:scaling>
          <c:orientation val="minMax"/>
        </c:scaling>
        <c:delete val="1"/>
        <c:axPos val="b"/>
        <c:numFmt formatCode="General" sourceLinked="1"/>
        <c:majorTickMark val="out"/>
        <c:minorTickMark val="none"/>
        <c:tickLblPos val="nextTo"/>
        <c:crossAx val="4"/>
        <c:crosses val="autoZero"/>
        <c:auto val="0"/>
        <c:lblAlgn val="ctr"/>
        <c:lblOffset val="100"/>
        <c:noMultiLvlLbl val="0"/>
      </c:catAx>
      <c:valAx>
        <c:axId val="4"/>
        <c:scaling>
          <c:orientation val="minMax"/>
        </c:scaling>
        <c:delete val="0"/>
        <c:axPos val="r"/>
        <c:numFmt formatCode="General" sourceLinked="1"/>
        <c:majorTickMark val="none"/>
        <c:minorTickMark val="none"/>
        <c:tickLblPos val="nextTo"/>
        <c:spPr>
          <a:ln w="6350">
            <a:noFill/>
          </a:ln>
        </c:spPr>
        <c:txPr>
          <a:bodyPr rot="0" vert="horz"/>
          <a:lstStyle/>
          <a:p>
            <a:pPr>
              <a:defRPr sz="900" b="0" i="0" u="none" strike="noStrike" baseline="0">
                <a:solidFill>
                  <a:srgbClr val="333333"/>
                </a:solidFill>
                <a:latin typeface="Calibri"/>
                <a:ea typeface="Calibri"/>
                <a:cs typeface="Calibri"/>
              </a:defRPr>
            </a:pPr>
            <a:endParaRPr lang="en-US"/>
          </a:p>
        </c:txPr>
        <c:crossAx val="3"/>
        <c:crosses val="max"/>
        <c:crossBetween val="between"/>
      </c:valAx>
      <c:spPr>
        <a:noFill/>
        <a:ln w="25400">
          <a:noFill/>
        </a:ln>
      </c:spPr>
    </c:plotArea>
    <c:legend>
      <c:legendPos val="r"/>
      <c:layout>
        <c:manualLayout>
          <c:xMode val="edge"/>
          <c:yMode val="edge"/>
          <c:x val="0.22644628099173553"/>
          <c:y val="0.91319444444444442"/>
          <c:w val="0.51404958677685952"/>
          <c:h val="7.6388888888888895E-2"/>
        </c:manualLayout>
      </c:layout>
      <c:overlay val="0"/>
      <c:spPr>
        <a:noFill/>
        <a:ln w="25400">
          <a:noFill/>
        </a:ln>
      </c:spPr>
      <c:txPr>
        <a:bodyPr/>
        <a:lstStyle/>
        <a:p>
          <a:pPr>
            <a:defRPr sz="755" b="0" i="0" u="none" strike="noStrike" baseline="0">
              <a:solidFill>
                <a:srgbClr val="333333"/>
              </a:solidFill>
              <a:latin typeface="Calibri"/>
              <a:ea typeface="Calibri"/>
              <a:cs typeface="Calibri"/>
            </a:defRPr>
          </a:pPr>
          <a:endParaRPr lang="en-US"/>
        </a:p>
      </c:txPr>
    </c:legend>
    <c:plotVisOnly val="1"/>
    <c:dispBlanksAs val="gap"/>
    <c:showDLblsOverMax val="0"/>
  </c:chart>
  <c:spPr>
    <a:solidFill>
      <a:srgbClr val="FFFFFF"/>
    </a:solidFill>
    <a:ln w="12700">
      <a:noFill/>
      <a:prstDash val="solid"/>
    </a:ln>
  </c:spPr>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1" i="0" u="none" strike="noStrike" baseline="0">
                <a:solidFill>
                  <a:srgbClr val="333333"/>
                </a:solidFill>
                <a:latin typeface="Calibri"/>
                <a:ea typeface="Calibri"/>
                <a:cs typeface="Calibri"/>
              </a:defRPr>
            </a:pPr>
            <a:r>
              <a:rPr lang="en-US" sz="2000" b="0" dirty="0"/>
              <a:t>Twitter Followers by Unit</a:t>
            </a:r>
          </a:p>
        </c:rich>
      </c:tx>
      <c:layout>
        <c:manualLayout>
          <c:xMode val="edge"/>
          <c:yMode val="edge"/>
          <c:x val="0.30630630630630629"/>
          <c:y val="2.7777777777777776E-2"/>
        </c:manualLayout>
      </c:layout>
      <c:overlay val="0"/>
      <c:spPr>
        <a:noFill/>
        <a:ln w="25400">
          <a:noFill/>
        </a:ln>
      </c:spPr>
    </c:title>
    <c:autoTitleDeleted val="0"/>
    <c:plotArea>
      <c:layout>
        <c:manualLayout>
          <c:layoutTarget val="inner"/>
          <c:xMode val="edge"/>
          <c:yMode val="edge"/>
          <c:x val="0.34954954954954953"/>
          <c:y val="0.21875"/>
          <c:w val="0.29729729729729731"/>
          <c:h val="0.57291666666666663"/>
        </c:manualLayout>
      </c:layout>
      <c:pieChart>
        <c:varyColors val="1"/>
        <c:ser>
          <c:idx val="0"/>
          <c:order val="0"/>
          <c:tx>
            <c:strRef>
              <c:f>Data_Pie_Twit!$F$1</c:f>
              <c:strCache>
                <c:ptCount val="1"/>
                <c:pt idx="0">
                  <c:v>Twitter Followers</c:v>
                </c:pt>
              </c:strCache>
            </c:strRef>
          </c:tx>
          <c:spPr>
            <a:solidFill>
              <a:srgbClr val="993366"/>
            </a:solidFill>
            <a:ln w="12700">
              <a:solidFill>
                <a:srgbClr val="FFFFFF"/>
              </a:solidFill>
              <a:prstDash val="solid"/>
            </a:ln>
          </c:spPr>
          <c:dPt>
            <c:idx val="0"/>
            <c:bubble3D val="0"/>
            <c:extLst>
              <c:ext xmlns:c16="http://schemas.microsoft.com/office/drawing/2014/chart" uri="{C3380CC4-5D6E-409C-BE32-E72D297353CC}">
                <c16:uniqueId val="{00000000-ED6A-4664-9874-647C8F612D90}"/>
              </c:ext>
            </c:extLst>
          </c:dPt>
          <c:dPt>
            <c:idx val="1"/>
            <c:bubble3D val="0"/>
            <c:spPr>
              <a:solidFill>
                <a:srgbClr val="FFCC00"/>
              </a:solidFill>
              <a:ln w="12700">
                <a:solidFill>
                  <a:srgbClr val="FFFFFF"/>
                </a:solidFill>
                <a:prstDash val="solid"/>
              </a:ln>
            </c:spPr>
            <c:extLst>
              <c:ext xmlns:c16="http://schemas.microsoft.com/office/drawing/2014/chart" uri="{C3380CC4-5D6E-409C-BE32-E72D297353CC}">
                <c16:uniqueId val="{00000002-ED6A-4664-9874-647C8F612D90}"/>
              </c:ext>
            </c:extLst>
          </c:dPt>
          <c:dPt>
            <c:idx val="2"/>
            <c:bubble3D val="0"/>
            <c:spPr>
              <a:solidFill>
                <a:srgbClr val="969696"/>
              </a:solidFill>
              <a:ln w="12700">
                <a:solidFill>
                  <a:srgbClr val="FFFFFF"/>
                </a:solidFill>
                <a:prstDash val="solid"/>
              </a:ln>
            </c:spPr>
            <c:extLst>
              <c:ext xmlns:c16="http://schemas.microsoft.com/office/drawing/2014/chart" uri="{C3380CC4-5D6E-409C-BE32-E72D297353CC}">
                <c16:uniqueId val="{00000004-ED6A-4664-9874-647C8F612D90}"/>
              </c:ext>
            </c:extLst>
          </c:dPt>
          <c:dLbls>
            <c:dLbl>
              <c:idx val="0"/>
              <c:layout>
                <c:manualLayout>
                  <c:x val="4.0887253398752939E-2"/>
                  <c:y val="2.8966131907308339E-2"/>
                </c:manualLayout>
              </c:layout>
              <c:spPr>
                <a:noFill/>
                <a:ln w="25400">
                  <a:noFill/>
                </a:ln>
              </c:spPr>
              <c:txPr>
                <a:bodyPr wrap="square" lIns="38100" tIns="19050" rIns="38100" bIns="19050" anchor="ctr">
                  <a:noAutofit/>
                </a:bodyPr>
                <a:lstStyle/>
                <a:p>
                  <a:pPr>
                    <a:defRPr sz="1400" b="1" i="0" u="none" strike="noStrike" baseline="0">
                      <a:solidFill>
                        <a:srgbClr val="333333"/>
                      </a:solidFill>
                      <a:latin typeface="Calibri"/>
                      <a:ea typeface="Calibri"/>
                      <a:cs typeface="Calibri"/>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8099756849621029"/>
                      <c:h val="0.16704545454545455"/>
                    </c:manualLayout>
                  </c15:layout>
                </c:ext>
                <c:ext xmlns:c16="http://schemas.microsoft.com/office/drawing/2014/chart" uri="{C3380CC4-5D6E-409C-BE32-E72D297353CC}">
                  <c16:uniqueId val="{00000000-ED6A-4664-9874-647C8F612D90}"/>
                </c:ext>
              </c:extLst>
            </c:dLbl>
            <c:dLbl>
              <c:idx val="1"/>
              <c:layout>
                <c:manualLayout>
                  <c:x val="5.7242154758254116E-2"/>
                  <c:y val="-3.3422459893048213E-2"/>
                </c:manualLayout>
              </c:layout>
              <c:tx>
                <c:rich>
                  <a:bodyPr wrap="square" lIns="38100" tIns="19050" rIns="38100" bIns="19050" anchor="ctr">
                    <a:noAutofit/>
                  </a:bodyPr>
                  <a:lstStyle/>
                  <a:p>
                    <a:pPr>
                      <a:defRPr sz="900" b="1" i="0" u="none" strike="noStrike" baseline="0">
                        <a:solidFill>
                          <a:srgbClr val="333333"/>
                        </a:solidFill>
                        <a:latin typeface="Calibri"/>
                        <a:ea typeface="Calibri"/>
                        <a:cs typeface="Calibri"/>
                      </a:defRPr>
                    </a:pPr>
                    <a:fld id="{CDB34661-A4DF-4F21-9812-2D5C3B44D5FD}" type="CATEGORYNAME">
                      <a:rPr lang="en-US" sz="1600" dirty="0"/>
                      <a:pPr>
                        <a:defRPr sz="900" b="1" i="0" u="none" strike="noStrike" baseline="0">
                          <a:solidFill>
                            <a:srgbClr val="333333"/>
                          </a:solidFill>
                          <a:latin typeface="Calibri"/>
                          <a:ea typeface="Calibri"/>
                          <a:cs typeface="Calibri"/>
                        </a:defRPr>
                      </a:pPr>
                      <a:t>[CATEGORY NAME]</a:t>
                    </a:fld>
                    <a:r>
                      <a:rPr lang="en-US" baseline="0" dirty="0"/>
                      <a:t>
</a:t>
                    </a:r>
                    <a:fld id="{AD7C28E8-2A33-4862-9038-7159549D18D2}" type="PERCENTAGE">
                      <a:rPr lang="en-US" sz="1400" baseline="0" dirty="0"/>
                      <a:pPr>
                        <a:defRPr sz="900" b="1" i="0" u="none" strike="noStrike" baseline="0">
                          <a:solidFill>
                            <a:srgbClr val="333333"/>
                          </a:solidFill>
                          <a:latin typeface="Calibri"/>
                          <a:ea typeface="Calibri"/>
                          <a:cs typeface="Calibri"/>
                        </a:defRPr>
                      </a:pPr>
                      <a:t>[PERCENTAGE]</a:t>
                    </a:fld>
                    <a:endParaRPr lang="en-US" baseline="0" dirty="0"/>
                  </a:p>
                </c:rich>
              </c:tx>
              <c:spPr>
                <a:noFill/>
                <a:ln w="25400">
                  <a:noFill/>
                </a:ln>
              </c:spPr>
              <c:dLblPos val="bestFit"/>
              <c:showLegendKey val="0"/>
              <c:showVal val="0"/>
              <c:showCatName val="1"/>
              <c:showSerName val="0"/>
              <c:showPercent val="1"/>
              <c:showBubbleSize val="0"/>
              <c:extLst>
                <c:ext xmlns:c15="http://schemas.microsoft.com/office/drawing/2012/chart" uri="{CE6537A1-D6FC-4f65-9D91-7224C49458BB}">
                  <c15:layout>
                    <c:manualLayout>
                      <c:w val="0.30924059975483748"/>
                      <c:h val="0.25840017825311945"/>
                    </c:manualLayout>
                  </c15:layout>
                  <c15:dlblFieldTable/>
                  <c15:showDataLabelsRange val="0"/>
                </c:ext>
                <c:ext xmlns:c16="http://schemas.microsoft.com/office/drawing/2014/chart" uri="{C3380CC4-5D6E-409C-BE32-E72D297353CC}">
                  <c16:uniqueId val="{00000002-ED6A-4664-9874-647C8F612D90}"/>
                </c:ext>
              </c:extLst>
            </c:dLbl>
            <c:dLbl>
              <c:idx val="2"/>
              <c:tx>
                <c:rich>
                  <a:bodyPr/>
                  <a:lstStyle/>
                  <a:p>
                    <a:fld id="{1866E481-3320-41D7-AC40-AD2B00F318AD}" type="CATEGORYNAME">
                      <a:rPr lang="en-US" sz="1400"/>
                      <a:pPr/>
                      <a:t>[CATEGORY NAME]</a:t>
                    </a:fld>
                    <a:r>
                      <a:rPr lang="en-US" sz="1400" baseline="0" dirty="0"/>
                      <a:t>
</a:t>
                    </a:r>
                    <a:fld id="{584EBEC8-53E0-495A-94DD-28824B658047}" type="PERCENTAGE">
                      <a:rPr lang="en-US" sz="1400" baseline="0"/>
                      <a:pPr/>
                      <a:t>[PERCENTAGE]</a:t>
                    </a:fld>
                    <a:endParaRPr lang="en-US" sz="1400" baseline="0" dirty="0"/>
                  </a:p>
                </c:rich>
              </c:tx>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ED6A-4664-9874-647C8F612D90}"/>
                </c:ext>
              </c:extLst>
            </c:dLbl>
            <c:spPr>
              <a:noFill/>
              <a:ln w="25400">
                <a:noFill/>
              </a:ln>
            </c:spPr>
            <c:txPr>
              <a:bodyPr wrap="square" lIns="38100" tIns="19050" rIns="38100" bIns="19050" anchor="ctr">
                <a:spAutoFit/>
              </a:bodyPr>
              <a:lstStyle/>
              <a:p>
                <a:pPr>
                  <a:defRPr sz="900" b="1" i="0" u="none" strike="noStrike" baseline="0">
                    <a:solidFill>
                      <a:srgbClr val="333333"/>
                    </a:solidFill>
                    <a:latin typeface="Calibri"/>
                    <a:ea typeface="Calibri"/>
                    <a:cs typeface="Calibri"/>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extLst>
          </c:dLbls>
          <c:cat>
            <c:strRef>
              <c:f>Data_Pie_Twit!$E$2:$E$4</c:f>
              <c:strCache>
                <c:ptCount val="3"/>
                <c:pt idx="0">
                  <c:v>Defense</c:v>
                </c:pt>
                <c:pt idx="1">
                  <c:v>Offense</c:v>
                </c:pt>
                <c:pt idx="2">
                  <c:v>Special Teams</c:v>
                </c:pt>
              </c:strCache>
            </c:strRef>
          </c:cat>
          <c:val>
            <c:numRef>
              <c:f>Data_Pie_Twit!$F$2:$F$4</c:f>
              <c:numCache>
                <c:formatCode>General</c:formatCode>
                <c:ptCount val="3"/>
                <c:pt idx="0">
                  <c:v>498200</c:v>
                </c:pt>
                <c:pt idx="1">
                  <c:v>680000</c:v>
                </c:pt>
                <c:pt idx="2">
                  <c:v>310900</c:v>
                </c:pt>
              </c:numCache>
            </c:numRef>
          </c:val>
          <c:extLst>
            <c:ext xmlns:c16="http://schemas.microsoft.com/office/drawing/2014/chart" uri="{C3380CC4-5D6E-409C-BE32-E72D297353CC}">
              <c16:uniqueId val="{00000005-ED6A-4664-9874-647C8F612D90}"/>
            </c:ext>
          </c:extLst>
        </c:ser>
        <c:dLbls>
          <c:showLegendKey val="0"/>
          <c:showVal val="0"/>
          <c:showCatName val="0"/>
          <c:showSerName val="0"/>
          <c:showPercent val="0"/>
          <c:showBubbleSize val="0"/>
          <c:showLeaderLines val="0"/>
        </c:dLbls>
        <c:firstSliceAng val="0"/>
      </c:pieChart>
      <c:spPr>
        <a:noFill/>
        <a:ln w="25400">
          <a:noFill/>
        </a:ln>
      </c:spPr>
    </c:plotArea>
    <c:legend>
      <c:legendPos val="r"/>
      <c:legendEntry>
        <c:idx val="0"/>
        <c:txPr>
          <a:bodyPr/>
          <a:lstStyle/>
          <a:p>
            <a:pPr>
              <a:defRPr sz="1050" b="1" i="0" u="none" strike="noStrike" baseline="0">
                <a:solidFill>
                  <a:srgbClr val="333333"/>
                </a:solidFill>
                <a:latin typeface="Calibri"/>
                <a:ea typeface="Calibri"/>
                <a:cs typeface="Calibri"/>
              </a:defRPr>
            </a:pPr>
            <a:endParaRPr lang="en-US"/>
          </a:p>
        </c:txPr>
      </c:legendEntry>
      <c:legendEntry>
        <c:idx val="1"/>
        <c:txPr>
          <a:bodyPr/>
          <a:lstStyle/>
          <a:p>
            <a:pPr>
              <a:defRPr sz="1050" b="1" i="0" u="none" strike="noStrike" baseline="0">
                <a:solidFill>
                  <a:srgbClr val="333333"/>
                </a:solidFill>
                <a:latin typeface="Calibri"/>
                <a:ea typeface="Calibri"/>
                <a:cs typeface="Calibri"/>
              </a:defRPr>
            </a:pPr>
            <a:endParaRPr lang="en-US"/>
          </a:p>
        </c:txPr>
      </c:legendEntry>
      <c:legendEntry>
        <c:idx val="2"/>
        <c:txPr>
          <a:bodyPr/>
          <a:lstStyle/>
          <a:p>
            <a:pPr>
              <a:defRPr sz="1050" b="1" i="0" u="none" strike="noStrike" baseline="0">
                <a:solidFill>
                  <a:srgbClr val="333333"/>
                </a:solidFill>
                <a:latin typeface="Calibri"/>
                <a:ea typeface="Calibri"/>
                <a:cs typeface="Calibri"/>
              </a:defRPr>
            </a:pPr>
            <a:endParaRPr lang="en-US"/>
          </a:p>
        </c:txPr>
      </c:legendEntry>
      <c:layout>
        <c:manualLayout>
          <c:xMode val="edge"/>
          <c:yMode val="edge"/>
          <c:x val="0.32231470146268509"/>
          <c:y val="0.87453576992715498"/>
          <c:w val="0.40900900900900899"/>
          <c:h val="7.6388888888888895E-2"/>
        </c:manualLayout>
      </c:layout>
      <c:overlay val="0"/>
      <c:spPr>
        <a:noFill/>
        <a:ln w="25400">
          <a:noFill/>
        </a:ln>
      </c:spPr>
      <c:txPr>
        <a:bodyPr/>
        <a:lstStyle/>
        <a:p>
          <a:pPr>
            <a:defRPr sz="755" b="1" i="0" u="none" strike="noStrike" baseline="0">
              <a:solidFill>
                <a:srgbClr val="333333"/>
              </a:solidFill>
              <a:latin typeface="Calibri"/>
              <a:ea typeface="Calibri"/>
              <a:cs typeface="Calibri"/>
            </a:defRPr>
          </a:pPr>
          <a:endParaRPr lang="en-US"/>
        </a:p>
      </c:txPr>
    </c:legend>
    <c:plotVisOnly val="1"/>
    <c:dispBlanksAs val="zero"/>
    <c:showDLblsOverMax val="0"/>
  </c:chart>
  <c:spPr>
    <a:solidFill>
      <a:srgbClr val="FFFFFF"/>
    </a:solidFill>
    <a:ln w="12700">
      <a:solidFill>
        <a:srgbClr val="000000"/>
      </a:solidFill>
      <a:prstDash val="solid"/>
    </a:ln>
  </c:spPr>
  <c:txPr>
    <a:bodyPr/>
    <a:lstStyle/>
    <a:p>
      <a:pPr>
        <a:defRPr sz="900" b="0" i="0" u="none" strike="noStrike" baseline="0">
          <a:solidFill>
            <a:srgbClr val="000000"/>
          </a:solidFill>
          <a:latin typeface="Calibri"/>
          <a:ea typeface="Calibri"/>
          <a:cs typeface="Calibri"/>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6FB1E-926D-4B0A-93EC-7272E63F1313}" type="datetimeFigureOut">
              <a:rPr lang="en-US" smtClean="0"/>
              <a:t>10/12/2022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F94049-5634-498F-BEDF-2CD07A7C8930}" type="slidenum">
              <a:rPr lang="en-US" smtClean="0"/>
              <a:t>‹#›</a:t>
            </a:fld>
            <a:endParaRPr lang="en-US"/>
          </a:p>
        </p:txBody>
      </p:sp>
    </p:spTree>
    <p:extLst>
      <p:ext uri="{BB962C8B-B14F-4D97-AF65-F5344CB8AC3E}">
        <p14:creationId xmlns:p14="http://schemas.microsoft.com/office/powerpoint/2010/main" val="3331266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order to determine the most popular current players, I devised a strategy to determine, through data, which jerseys sell the most on the online store site already, as well as how many followers each player has on Twitter.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my belief that, the players whose jerseys sell the most on the store site will concurrently have the highest number of Twitter followers.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also posit that, when the results are divided by unit (Offense, Defense, and Special Teams), I will find that players from the Offense Unit will be the most popular in both jersey sales and on Twitter.</a:t>
            </a:r>
          </a:p>
          <a:p>
            <a:endParaRPr lang="en-US" dirty="0"/>
          </a:p>
        </p:txBody>
      </p:sp>
      <p:sp>
        <p:nvSpPr>
          <p:cNvPr id="4" name="Slide Number Placeholder 3"/>
          <p:cNvSpPr>
            <a:spLocks noGrp="1"/>
          </p:cNvSpPr>
          <p:nvPr>
            <p:ph type="sldNum" sz="quarter" idx="5"/>
          </p:nvPr>
        </p:nvSpPr>
        <p:spPr/>
        <p:txBody>
          <a:bodyPr/>
          <a:lstStyle/>
          <a:p>
            <a:fld id="{61F94049-5634-498F-BEDF-2CD07A7C8930}" type="slidenum">
              <a:rPr lang="en-US" smtClean="0"/>
              <a:t>3</a:t>
            </a:fld>
            <a:endParaRPr lang="en-US"/>
          </a:p>
        </p:txBody>
      </p:sp>
    </p:spTree>
    <p:extLst>
      <p:ext uri="{BB962C8B-B14F-4D97-AF65-F5344CB8AC3E}">
        <p14:creationId xmlns:p14="http://schemas.microsoft.com/office/powerpoint/2010/main" val="8020116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Apologies for the inconsistent formatting of the “chart”, I created it days ago, saved it as a ..JPG and lost the raw data. Can you tell I’m a fan?</a:t>
            </a:r>
          </a:p>
        </p:txBody>
      </p:sp>
      <p:sp>
        <p:nvSpPr>
          <p:cNvPr id="4" name="Slide Number Placeholder 3"/>
          <p:cNvSpPr>
            <a:spLocks noGrp="1"/>
          </p:cNvSpPr>
          <p:nvPr>
            <p:ph type="sldNum" sz="quarter" idx="5"/>
          </p:nvPr>
        </p:nvSpPr>
        <p:spPr/>
        <p:txBody>
          <a:bodyPr/>
          <a:lstStyle/>
          <a:p>
            <a:fld id="{61F94049-5634-498F-BEDF-2CD07A7C8930}" type="slidenum">
              <a:rPr lang="en-US" smtClean="0"/>
              <a:t>15</a:t>
            </a:fld>
            <a:endParaRPr lang="en-US"/>
          </a:p>
        </p:txBody>
      </p:sp>
    </p:spTree>
    <p:extLst>
      <p:ext uri="{BB962C8B-B14F-4D97-AF65-F5344CB8AC3E}">
        <p14:creationId xmlns:p14="http://schemas.microsoft.com/office/powerpoint/2010/main" val="2161319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my research,  I searched the Internet for datasets about American Football. More specifically, I wanted to find data about player popularity. That would have saved me a lot of time. I also looked for data about overall jersey sales, but came up short. The best solution I came up with was to look at the players’ jerseys in the Baltimore Ravens’ website store, sort them by Top Sellers, and then record the top 20 most popular players. I assumed that the items were sorted in order of most sales per jersey. </a:t>
            </a:r>
          </a:p>
          <a:p>
            <a:r>
              <a:rPr lang="en-US" dirty="0"/>
              <a:t>Compile- Once I had this raw data I put it all together in spreadsheet format, using Excel. I extracted the current roster from the Ravens website and turned that into a sheet. Since I was not using any downloadable datasets, I took the time to create all the tables from scratch.</a:t>
            </a:r>
          </a:p>
          <a:p>
            <a:r>
              <a:rPr lang="en-US" dirty="0"/>
              <a:t>Organize- I filtered and sorted the data, and arranged it in a meaningful and efficient way. I used programs like </a:t>
            </a:r>
            <a:r>
              <a:rPr lang="en-US" dirty="0" err="1"/>
              <a:t>BigQuery</a:t>
            </a:r>
            <a:r>
              <a:rPr lang="en-US" dirty="0"/>
              <a:t>/SQL and </a:t>
            </a:r>
            <a:r>
              <a:rPr lang="en-US" dirty="0" err="1"/>
              <a:t>Rstudio</a:t>
            </a:r>
            <a:r>
              <a:rPr lang="en-US" dirty="0"/>
              <a:t>/R to sort and rearrange my data, and to create visualizations. </a:t>
            </a:r>
          </a:p>
          <a:p>
            <a:r>
              <a:rPr lang="en-US" dirty="0"/>
              <a:t>Analyze- I wrote down observations about the data, noted patterns I found in the charts, and made decisions based on these analyses.</a:t>
            </a:r>
          </a:p>
          <a:p>
            <a:r>
              <a:rPr lang="en-US" dirty="0"/>
              <a:t>Conclusions- I discovered that my original hypothesis about a correlation between jersey popularity and Twitter followers was mostly disproven. More on that later in the presentation.</a:t>
            </a:r>
          </a:p>
          <a:p>
            <a:r>
              <a:rPr lang="en-US" dirty="0"/>
              <a:t>Suggestions- At the end of the presentation I will put forward my suggestions for the stakeholders at the Ravens organization.</a:t>
            </a:r>
          </a:p>
        </p:txBody>
      </p:sp>
      <p:sp>
        <p:nvSpPr>
          <p:cNvPr id="4" name="Slide Number Placeholder 3"/>
          <p:cNvSpPr>
            <a:spLocks noGrp="1"/>
          </p:cNvSpPr>
          <p:nvPr>
            <p:ph type="sldNum" sz="quarter" idx="5"/>
          </p:nvPr>
        </p:nvSpPr>
        <p:spPr/>
        <p:txBody>
          <a:bodyPr/>
          <a:lstStyle/>
          <a:p>
            <a:fld id="{61F94049-5634-498F-BEDF-2CD07A7C8930}" type="slidenum">
              <a:rPr lang="en-US" smtClean="0"/>
              <a:t>4</a:t>
            </a:fld>
            <a:endParaRPr lang="en-US"/>
          </a:p>
        </p:txBody>
      </p:sp>
    </p:spTree>
    <p:extLst>
      <p:ext uri="{BB962C8B-B14F-4D97-AF65-F5344CB8AC3E}">
        <p14:creationId xmlns:p14="http://schemas.microsoft.com/office/powerpoint/2010/main" val="2402370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I searched for the top 20 most popular jerseys and sorted my roster list accordingly, I researched those players’ Twitter accounts. I found Morgan Moses (#78) does not have a Twitter account. Therefore I left him out of the project.</a:t>
            </a:r>
          </a:p>
          <a:p>
            <a:r>
              <a:rPr lang="en-US" dirty="0"/>
              <a:t>Determining the most popular player by ranking the jerseys for sale by “Top Sellers” on the website showed me current and former players mixed together. I skipped former players and went to the next most popular current player.</a:t>
            </a:r>
          </a:p>
          <a:p>
            <a:r>
              <a:rPr lang="en-US" dirty="0"/>
              <a:t>Quarterback Lamar Jackson (#8) was the most popular jersey sold, and had the most Twitter followers (approximately 1,000,000). The next highest amount of Twitter followers was kicker Justin Tucker (#9) who had a little more than 300,000. Plotting both variables on a graph would show a huge gap between the data points. I was concerned it would make the datapoints in the rest of the graph impossible to discern so I decided to cut him from the project as well. </a:t>
            </a:r>
          </a:p>
          <a:p>
            <a:r>
              <a:rPr lang="en-US" dirty="0"/>
              <a:t>In one case, I ran into a player who had jerseys for sale of both his current number and his former number. </a:t>
            </a:r>
            <a:r>
              <a:rPr lang="en-US" dirty="0" err="1"/>
              <a:t>Rashod</a:t>
            </a:r>
            <a:r>
              <a:rPr lang="en-US" dirty="0"/>
              <a:t> Bateman (#7, formerly #12) had jerseys with both numbers for sale. I chose to include his current number jersey only. </a:t>
            </a:r>
          </a:p>
        </p:txBody>
      </p:sp>
      <p:sp>
        <p:nvSpPr>
          <p:cNvPr id="4" name="Slide Number Placeholder 3"/>
          <p:cNvSpPr>
            <a:spLocks noGrp="1"/>
          </p:cNvSpPr>
          <p:nvPr>
            <p:ph type="sldNum" sz="quarter" idx="5"/>
          </p:nvPr>
        </p:nvSpPr>
        <p:spPr/>
        <p:txBody>
          <a:bodyPr/>
          <a:lstStyle/>
          <a:p>
            <a:fld id="{61F94049-5634-498F-BEDF-2CD07A7C8930}" type="slidenum">
              <a:rPr lang="en-US" smtClean="0"/>
              <a:t>6</a:t>
            </a:fld>
            <a:endParaRPr lang="en-US"/>
          </a:p>
        </p:txBody>
      </p:sp>
    </p:spTree>
    <p:extLst>
      <p:ext uri="{BB962C8B-B14F-4D97-AF65-F5344CB8AC3E}">
        <p14:creationId xmlns:p14="http://schemas.microsoft.com/office/powerpoint/2010/main" val="770639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major problem I ran into near the end of this project was that I lost almost all of my raw data. I had been saving each new spreadsheet meticulously, as a .CSV file, because I thought that would make it easier to upload into the different programming tools. Unfortunately I learned the hard way that saving it like that only preserves 1 sheet out of the whole document. I lost early charts, their base tables, and key observations that I had written in comments. I lost approximately 22 hours of work. </a:t>
            </a:r>
          </a:p>
          <a:p>
            <a:r>
              <a:rPr lang="en-US" dirty="0"/>
              <a:t>A second, and bigger issue, was the trouble I ran into with SQL and R. I thought I had a good grasp on each language but, when it came to doing anything but the basics, I had so many problems. Unfortunately, when I researched the problems online, the solutions involved code I had not even encountered yet, so I was unable to use the fixes. I will be taking separate courses in R and SQL as soon as this project is complete. </a:t>
            </a:r>
          </a:p>
        </p:txBody>
      </p:sp>
      <p:sp>
        <p:nvSpPr>
          <p:cNvPr id="4" name="Slide Number Placeholder 3"/>
          <p:cNvSpPr>
            <a:spLocks noGrp="1"/>
          </p:cNvSpPr>
          <p:nvPr>
            <p:ph type="sldNum" sz="quarter" idx="5"/>
          </p:nvPr>
        </p:nvSpPr>
        <p:spPr/>
        <p:txBody>
          <a:bodyPr/>
          <a:lstStyle/>
          <a:p>
            <a:fld id="{61F94049-5634-498F-BEDF-2CD07A7C8930}" type="slidenum">
              <a:rPr lang="en-US" smtClean="0"/>
              <a:t>7</a:t>
            </a:fld>
            <a:endParaRPr lang="en-US"/>
          </a:p>
        </p:txBody>
      </p:sp>
    </p:spTree>
    <p:extLst>
      <p:ext uri="{BB962C8B-B14F-4D97-AF65-F5344CB8AC3E}">
        <p14:creationId xmlns:p14="http://schemas.microsoft.com/office/powerpoint/2010/main" val="512256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I enjoyed learning and experimenting with SQL and R, I ran into many frustrations along the way. Error messages were more prevalent in my code than the code itself. I realized that I have a lot to learn with both languages, and my plan is to take additional classes after I finish this course. </a:t>
            </a:r>
          </a:p>
        </p:txBody>
      </p:sp>
      <p:sp>
        <p:nvSpPr>
          <p:cNvPr id="4" name="Slide Number Placeholder 3"/>
          <p:cNvSpPr>
            <a:spLocks noGrp="1"/>
          </p:cNvSpPr>
          <p:nvPr>
            <p:ph type="sldNum" sz="quarter" idx="5"/>
          </p:nvPr>
        </p:nvSpPr>
        <p:spPr/>
        <p:txBody>
          <a:bodyPr/>
          <a:lstStyle/>
          <a:p>
            <a:fld id="{61F94049-5634-498F-BEDF-2CD07A7C8930}" type="slidenum">
              <a:rPr lang="en-US" smtClean="0"/>
              <a:t>9</a:t>
            </a:fld>
            <a:endParaRPr lang="en-US"/>
          </a:p>
        </p:txBody>
      </p:sp>
    </p:spTree>
    <p:extLst>
      <p:ext uri="{BB962C8B-B14F-4D97-AF65-F5344CB8AC3E}">
        <p14:creationId xmlns:p14="http://schemas.microsoft.com/office/powerpoint/2010/main" val="1362574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my best attempt at a plot using SQL. It’s not terrible, but as you can see, it’s not good either. </a:t>
            </a:r>
          </a:p>
        </p:txBody>
      </p:sp>
      <p:sp>
        <p:nvSpPr>
          <p:cNvPr id="4" name="Slide Number Placeholder 3"/>
          <p:cNvSpPr>
            <a:spLocks noGrp="1"/>
          </p:cNvSpPr>
          <p:nvPr>
            <p:ph type="sldNum" sz="quarter" idx="5"/>
          </p:nvPr>
        </p:nvSpPr>
        <p:spPr/>
        <p:txBody>
          <a:bodyPr/>
          <a:lstStyle/>
          <a:p>
            <a:fld id="{61F94049-5634-498F-BEDF-2CD07A7C8930}" type="slidenum">
              <a:rPr lang="en-US" smtClean="0"/>
              <a:t>10</a:t>
            </a:fld>
            <a:endParaRPr lang="en-US"/>
          </a:p>
        </p:txBody>
      </p:sp>
    </p:spTree>
    <p:extLst>
      <p:ext uri="{BB962C8B-B14F-4D97-AF65-F5344CB8AC3E}">
        <p14:creationId xmlns:p14="http://schemas.microsoft.com/office/powerpoint/2010/main" val="2540125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sz="1200" b="0" i="0" u="none" strike="noStrike" baseline="0" dirty="0">
                <a:solidFill>
                  <a:srgbClr val="000000"/>
                </a:solidFill>
                <a:latin typeface="Calibri"/>
                <a:ea typeface="Calibri"/>
                <a:cs typeface="Calibri"/>
              </a:rPr>
              <a:t>The numbers for jersey popularity are on a scale between 2-19 indicating the player's rank alongside the others. Because the numbers of their rank were so low, they wouldn't plot visibly on a chart with the Twitter followers numbers (which were in the thousands). I created a column displaying the rank number multiplied by 100. When plotted against the Twitter followers numbers (which were divided by 1,000 to bring them closer to the jersey popularity numbers) the basic pattern of popularity across both columns becomes visible. </a:t>
            </a:r>
          </a:p>
          <a:p>
            <a:endParaRPr lang="en-US" dirty="0"/>
          </a:p>
        </p:txBody>
      </p:sp>
      <p:sp>
        <p:nvSpPr>
          <p:cNvPr id="4" name="Slide Number Placeholder 3"/>
          <p:cNvSpPr>
            <a:spLocks noGrp="1"/>
          </p:cNvSpPr>
          <p:nvPr>
            <p:ph type="sldNum" sz="quarter" idx="5"/>
          </p:nvPr>
        </p:nvSpPr>
        <p:spPr/>
        <p:txBody>
          <a:bodyPr/>
          <a:lstStyle/>
          <a:p>
            <a:fld id="{61F94049-5634-498F-BEDF-2CD07A7C8930}" type="slidenum">
              <a:rPr lang="en-US" smtClean="0"/>
              <a:t>12</a:t>
            </a:fld>
            <a:endParaRPr lang="en-US"/>
          </a:p>
        </p:txBody>
      </p:sp>
    </p:spTree>
    <p:extLst>
      <p:ext uri="{BB962C8B-B14F-4D97-AF65-F5344CB8AC3E}">
        <p14:creationId xmlns:p14="http://schemas.microsoft.com/office/powerpoint/2010/main" val="1788011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 was wrong about the jersey popularity correlating with the Twitter followers, but my other hypothesis was correct. </a:t>
            </a:r>
            <a:endParaRPr lang="en-US" dirty="0"/>
          </a:p>
        </p:txBody>
      </p:sp>
      <p:sp>
        <p:nvSpPr>
          <p:cNvPr id="4" name="Slide Number Placeholder 3"/>
          <p:cNvSpPr>
            <a:spLocks noGrp="1"/>
          </p:cNvSpPr>
          <p:nvPr>
            <p:ph type="sldNum" sz="quarter" idx="5"/>
          </p:nvPr>
        </p:nvSpPr>
        <p:spPr/>
        <p:txBody>
          <a:bodyPr/>
          <a:lstStyle/>
          <a:p>
            <a:fld id="{61F94049-5634-498F-BEDF-2CD07A7C8930}" type="slidenum">
              <a:rPr lang="en-US" smtClean="0"/>
              <a:t>13</a:t>
            </a:fld>
            <a:endParaRPr lang="en-US"/>
          </a:p>
        </p:txBody>
      </p:sp>
    </p:spTree>
    <p:extLst>
      <p:ext uri="{BB962C8B-B14F-4D97-AF65-F5344CB8AC3E}">
        <p14:creationId xmlns:p14="http://schemas.microsoft.com/office/powerpoint/2010/main" val="607444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would tell my superiors that they should promote the top 5 most popular players, as determined by my research and analysis. I chose them based on a combination of their total number of Twitter followers combined with their rank in the jersey sales columns.</a:t>
            </a:r>
          </a:p>
          <a:p>
            <a:r>
              <a:rPr lang="en-US" dirty="0"/>
              <a:t>I would also suggest that they promote players from the Offense over any other unit, because those players have the most Twitter followers.</a:t>
            </a:r>
          </a:p>
        </p:txBody>
      </p:sp>
      <p:sp>
        <p:nvSpPr>
          <p:cNvPr id="4" name="Slide Number Placeholder 3"/>
          <p:cNvSpPr>
            <a:spLocks noGrp="1"/>
          </p:cNvSpPr>
          <p:nvPr>
            <p:ph type="sldNum" sz="quarter" idx="5"/>
          </p:nvPr>
        </p:nvSpPr>
        <p:spPr/>
        <p:txBody>
          <a:bodyPr/>
          <a:lstStyle/>
          <a:p>
            <a:fld id="{61F94049-5634-498F-BEDF-2CD07A7C8930}" type="slidenum">
              <a:rPr lang="en-US" smtClean="0"/>
              <a:t>14</a:t>
            </a:fld>
            <a:endParaRPr lang="en-US"/>
          </a:p>
        </p:txBody>
      </p:sp>
    </p:spTree>
    <p:extLst>
      <p:ext uri="{BB962C8B-B14F-4D97-AF65-F5344CB8AC3E}">
        <p14:creationId xmlns:p14="http://schemas.microsoft.com/office/powerpoint/2010/main" val="28300714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B0A56EF-20AD-45D9-85E5-2E8BD63BCA15}" type="datetimeFigureOut">
              <a:rPr lang="en-US" smtClean="0"/>
              <a:t>10/12/2022</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CF8263E-AB53-4A44-8489-EECCC2382A59}" type="slidenum">
              <a:rPr lang="en-US" smtClean="0"/>
              <a:t>‹#›</a:t>
            </a:fld>
            <a:endParaRPr lang="en-US"/>
          </a:p>
        </p:txBody>
      </p:sp>
    </p:spTree>
    <p:extLst>
      <p:ext uri="{BB962C8B-B14F-4D97-AF65-F5344CB8AC3E}">
        <p14:creationId xmlns:p14="http://schemas.microsoft.com/office/powerpoint/2010/main" val="35512723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A56EF-20AD-45D9-85E5-2E8BD63BCA15}"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CF8263E-AB53-4A44-8489-EECCC2382A59}" type="slidenum">
              <a:rPr lang="en-US" smtClean="0"/>
              <a:t>‹#›</a:t>
            </a:fld>
            <a:endParaRPr lang="en-US"/>
          </a:p>
        </p:txBody>
      </p:sp>
    </p:spTree>
    <p:extLst>
      <p:ext uri="{BB962C8B-B14F-4D97-AF65-F5344CB8AC3E}">
        <p14:creationId xmlns:p14="http://schemas.microsoft.com/office/powerpoint/2010/main" val="17446388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B0A56EF-20AD-45D9-85E5-2E8BD63BCA15}"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CF8263E-AB53-4A44-8489-EECCC2382A59}" type="slidenum">
              <a:rPr lang="en-US" smtClean="0"/>
              <a:t>‹#›</a:t>
            </a:fld>
            <a:endParaRPr lang="en-US"/>
          </a:p>
        </p:txBody>
      </p:sp>
    </p:spTree>
    <p:extLst>
      <p:ext uri="{BB962C8B-B14F-4D97-AF65-F5344CB8AC3E}">
        <p14:creationId xmlns:p14="http://schemas.microsoft.com/office/powerpoint/2010/main" val="14028543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B0A56EF-20AD-45D9-85E5-2E8BD63BCA15}"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CF8263E-AB53-4A44-8489-EECCC2382A59}" type="slidenum">
              <a:rPr lang="en-US" smtClean="0"/>
              <a:t>‹#›</a:t>
            </a:fld>
            <a:endParaRPr lang="en-US"/>
          </a:p>
        </p:txBody>
      </p:sp>
    </p:spTree>
    <p:extLst>
      <p:ext uri="{BB962C8B-B14F-4D97-AF65-F5344CB8AC3E}">
        <p14:creationId xmlns:p14="http://schemas.microsoft.com/office/powerpoint/2010/main" val="8252715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A56EF-20AD-45D9-85E5-2E8BD63BCA15}"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CF8263E-AB53-4A44-8489-EECCC2382A59}" type="slidenum">
              <a:rPr lang="en-US" smtClean="0"/>
              <a:t>‹#›</a:t>
            </a:fld>
            <a:endParaRPr lang="en-US"/>
          </a:p>
        </p:txBody>
      </p:sp>
    </p:spTree>
    <p:extLst>
      <p:ext uri="{BB962C8B-B14F-4D97-AF65-F5344CB8AC3E}">
        <p14:creationId xmlns:p14="http://schemas.microsoft.com/office/powerpoint/2010/main" val="23019725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B0A56EF-20AD-45D9-85E5-2E8BD63BCA15}" type="datetimeFigureOut">
              <a:rPr lang="en-US" smtClean="0"/>
              <a:t>10/12/2022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F8263E-AB53-4A44-8489-EECCC2382A59}" type="slidenum">
              <a:rPr lang="en-US" smtClean="0"/>
              <a:t>‹#›</a:t>
            </a:fld>
            <a:endParaRPr lang="en-US"/>
          </a:p>
        </p:txBody>
      </p:sp>
    </p:spTree>
    <p:extLst>
      <p:ext uri="{BB962C8B-B14F-4D97-AF65-F5344CB8AC3E}">
        <p14:creationId xmlns:p14="http://schemas.microsoft.com/office/powerpoint/2010/main" val="39033231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B0A56EF-20AD-45D9-85E5-2E8BD63BCA15}" type="datetimeFigureOut">
              <a:rPr lang="en-US" smtClean="0"/>
              <a:t>10/12/2022</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8CF8263E-AB53-4A44-8489-EECCC2382A59}" type="slidenum">
              <a:rPr lang="en-US" smtClean="0"/>
              <a:t>‹#›</a:t>
            </a:fld>
            <a:endParaRPr lang="en-US"/>
          </a:p>
        </p:txBody>
      </p:sp>
    </p:spTree>
    <p:extLst>
      <p:ext uri="{BB962C8B-B14F-4D97-AF65-F5344CB8AC3E}">
        <p14:creationId xmlns:p14="http://schemas.microsoft.com/office/powerpoint/2010/main" val="7965105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B0A56EF-20AD-45D9-85E5-2E8BD63BCA15}"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8263E-AB53-4A44-8489-EECCC2382A59}" type="slidenum">
              <a:rPr lang="en-US" smtClean="0"/>
              <a:t>‹#›</a:t>
            </a:fld>
            <a:endParaRPr lang="en-US"/>
          </a:p>
        </p:txBody>
      </p:sp>
    </p:spTree>
    <p:extLst>
      <p:ext uri="{BB962C8B-B14F-4D97-AF65-F5344CB8AC3E}">
        <p14:creationId xmlns:p14="http://schemas.microsoft.com/office/powerpoint/2010/main" val="15232949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B0A56EF-20AD-45D9-85E5-2E8BD63BCA15}"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CF8263E-AB53-4A44-8489-EECCC2382A59}" type="slidenum">
              <a:rPr lang="en-US" smtClean="0"/>
              <a:t>‹#›</a:t>
            </a:fld>
            <a:endParaRPr lang="en-US"/>
          </a:p>
        </p:txBody>
      </p:sp>
    </p:spTree>
    <p:extLst>
      <p:ext uri="{BB962C8B-B14F-4D97-AF65-F5344CB8AC3E}">
        <p14:creationId xmlns:p14="http://schemas.microsoft.com/office/powerpoint/2010/main" val="21634197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0A56EF-20AD-45D9-85E5-2E8BD63BCA15}"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8263E-AB53-4A44-8489-EECCC2382A59}" type="slidenum">
              <a:rPr lang="en-US" smtClean="0"/>
              <a:t>‹#›</a:t>
            </a:fld>
            <a:endParaRPr lang="en-US"/>
          </a:p>
        </p:txBody>
      </p:sp>
    </p:spTree>
    <p:extLst>
      <p:ext uri="{BB962C8B-B14F-4D97-AF65-F5344CB8AC3E}">
        <p14:creationId xmlns:p14="http://schemas.microsoft.com/office/powerpoint/2010/main" val="13340975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A56EF-20AD-45D9-85E5-2E8BD63BCA15}" type="datetimeFigureOut">
              <a:rPr lang="en-US" smtClean="0"/>
              <a:t>10/12/2022</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CF8263E-AB53-4A44-8489-EECCC2382A59}" type="slidenum">
              <a:rPr lang="en-US" smtClean="0"/>
              <a:t>‹#›</a:t>
            </a:fld>
            <a:endParaRPr lang="en-US"/>
          </a:p>
        </p:txBody>
      </p:sp>
    </p:spTree>
    <p:extLst>
      <p:ext uri="{BB962C8B-B14F-4D97-AF65-F5344CB8AC3E}">
        <p14:creationId xmlns:p14="http://schemas.microsoft.com/office/powerpoint/2010/main" val="17150237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0A56EF-20AD-45D9-85E5-2E8BD63BCA15}"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8263E-AB53-4A44-8489-EECCC2382A59}" type="slidenum">
              <a:rPr lang="en-US" smtClean="0"/>
              <a:t>‹#›</a:t>
            </a:fld>
            <a:endParaRPr lang="en-US"/>
          </a:p>
        </p:txBody>
      </p:sp>
    </p:spTree>
    <p:extLst>
      <p:ext uri="{BB962C8B-B14F-4D97-AF65-F5344CB8AC3E}">
        <p14:creationId xmlns:p14="http://schemas.microsoft.com/office/powerpoint/2010/main" val="7226065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0A56EF-20AD-45D9-85E5-2E8BD63BCA15}" type="datetimeFigureOut">
              <a:rPr lang="en-US" smtClean="0"/>
              <a:t>10/12/2022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F8263E-AB53-4A44-8489-EECCC2382A59}" type="slidenum">
              <a:rPr lang="en-US" smtClean="0"/>
              <a:t>‹#›</a:t>
            </a:fld>
            <a:endParaRPr lang="en-US"/>
          </a:p>
        </p:txBody>
      </p:sp>
    </p:spTree>
    <p:extLst>
      <p:ext uri="{BB962C8B-B14F-4D97-AF65-F5344CB8AC3E}">
        <p14:creationId xmlns:p14="http://schemas.microsoft.com/office/powerpoint/2010/main" val="657051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0A56EF-20AD-45D9-85E5-2E8BD63BCA15}" type="datetimeFigureOut">
              <a:rPr lang="en-US" smtClean="0"/>
              <a:t>10/12/2022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F8263E-AB53-4A44-8489-EECCC2382A59}" type="slidenum">
              <a:rPr lang="en-US" smtClean="0"/>
              <a:t>‹#›</a:t>
            </a:fld>
            <a:endParaRPr lang="en-US"/>
          </a:p>
        </p:txBody>
      </p:sp>
    </p:spTree>
    <p:extLst>
      <p:ext uri="{BB962C8B-B14F-4D97-AF65-F5344CB8AC3E}">
        <p14:creationId xmlns:p14="http://schemas.microsoft.com/office/powerpoint/2010/main" val="35264684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A56EF-20AD-45D9-85E5-2E8BD63BCA15}" type="datetimeFigureOut">
              <a:rPr lang="en-US" smtClean="0"/>
              <a:t>10/12/2022</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CF8263E-AB53-4A44-8489-EECCC2382A59}" type="slidenum">
              <a:rPr lang="en-US" smtClean="0"/>
              <a:t>‹#›</a:t>
            </a:fld>
            <a:endParaRPr lang="en-US"/>
          </a:p>
        </p:txBody>
      </p:sp>
    </p:spTree>
    <p:extLst>
      <p:ext uri="{BB962C8B-B14F-4D97-AF65-F5344CB8AC3E}">
        <p14:creationId xmlns:p14="http://schemas.microsoft.com/office/powerpoint/2010/main" val="30481532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A56EF-20AD-45D9-85E5-2E8BD63BCA15}"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CF8263E-AB53-4A44-8489-EECCC2382A59}" type="slidenum">
              <a:rPr lang="en-US" smtClean="0"/>
              <a:t>‹#›</a:t>
            </a:fld>
            <a:endParaRPr lang="en-US"/>
          </a:p>
        </p:txBody>
      </p:sp>
    </p:spTree>
    <p:extLst>
      <p:ext uri="{BB962C8B-B14F-4D97-AF65-F5344CB8AC3E}">
        <p14:creationId xmlns:p14="http://schemas.microsoft.com/office/powerpoint/2010/main" val="78271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A56EF-20AD-45D9-85E5-2E8BD63BCA15}" type="datetimeFigureOut">
              <a:rPr lang="en-US" smtClean="0"/>
              <a:t>10/12/2022</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CF8263E-AB53-4A44-8489-EECCC2382A59}" type="slidenum">
              <a:rPr lang="en-US" smtClean="0"/>
              <a:t>‹#›</a:t>
            </a:fld>
            <a:endParaRPr lang="en-US"/>
          </a:p>
        </p:txBody>
      </p:sp>
    </p:spTree>
    <p:extLst>
      <p:ext uri="{BB962C8B-B14F-4D97-AF65-F5344CB8AC3E}">
        <p14:creationId xmlns:p14="http://schemas.microsoft.com/office/powerpoint/2010/main" val="1570542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B0A56EF-20AD-45D9-85E5-2E8BD63BCA15}" type="datetimeFigureOut">
              <a:rPr lang="en-US" smtClean="0"/>
              <a:t>10/12/2022</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CF8263E-AB53-4A44-8489-EECCC2382A59}" type="slidenum">
              <a:rPr lang="en-US" smtClean="0"/>
              <a:t>‹#›</a:t>
            </a:fld>
            <a:endParaRPr lang="en-US"/>
          </a:p>
        </p:txBody>
      </p:sp>
    </p:spTree>
    <p:extLst>
      <p:ext uri="{BB962C8B-B14F-4D97-AF65-F5344CB8AC3E}">
        <p14:creationId xmlns:p14="http://schemas.microsoft.com/office/powerpoint/2010/main" val="33774237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1DF8F-5977-5D13-870D-58C4F0AA0EC4}"/>
              </a:ext>
            </a:extLst>
          </p:cNvPr>
          <p:cNvSpPr>
            <a:spLocks noGrp="1"/>
          </p:cNvSpPr>
          <p:nvPr>
            <p:ph type="ctrTitle"/>
          </p:nvPr>
        </p:nvSpPr>
        <p:spPr/>
        <p:txBody>
          <a:bodyPr/>
          <a:lstStyle/>
          <a:p>
            <a:r>
              <a:rPr lang="en-US" dirty="0"/>
              <a:t>Baltimore Ravens: Jersey Popularity vs Twitter Followers</a:t>
            </a:r>
          </a:p>
        </p:txBody>
      </p:sp>
      <p:sp>
        <p:nvSpPr>
          <p:cNvPr id="3" name="Subtitle 2">
            <a:extLst>
              <a:ext uri="{FF2B5EF4-FFF2-40B4-BE49-F238E27FC236}">
                <a16:creationId xmlns:a16="http://schemas.microsoft.com/office/drawing/2014/main" id="{639897EA-1252-CB0D-6EE0-00A95E577DB3}"/>
              </a:ext>
            </a:extLst>
          </p:cNvPr>
          <p:cNvSpPr>
            <a:spLocks noGrp="1"/>
          </p:cNvSpPr>
          <p:nvPr>
            <p:ph type="subTitle" idx="1"/>
          </p:nvPr>
        </p:nvSpPr>
        <p:spPr/>
        <p:txBody>
          <a:bodyPr/>
          <a:lstStyle/>
          <a:p>
            <a:r>
              <a:rPr lang="en-US" dirty="0"/>
              <a:t>A case study by Molly </a:t>
            </a:r>
            <a:r>
              <a:rPr lang="en-US" dirty="0" err="1"/>
              <a:t>ann</a:t>
            </a:r>
            <a:r>
              <a:rPr lang="en-US" dirty="0"/>
              <a:t> </a:t>
            </a:r>
            <a:r>
              <a:rPr lang="en-US" dirty="0" err="1"/>
              <a:t>williams</a:t>
            </a:r>
            <a:endParaRPr lang="en-US" dirty="0"/>
          </a:p>
        </p:txBody>
      </p:sp>
    </p:spTree>
    <p:extLst>
      <p:ext uri="{BB962C8B-B14F-4D97-AF65-F5344CB8AC3E}">
        <p14:creationId xmlns:p14="http://schemas.microsoft.com/office/powerpoint/2010/main" val="28760384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60C04B-2051-5802-072B-31FD45797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870" y="1045844"/>
            <a:ext cx="7395210" cy="3756767"/>
          </a:xfrm>
          <a:prstGeom prst="rect">
            <a:avLst/>
          </a:prstGeom>
        </p:spPr>
      </p:pic>
      <p:sp>
        <p:nvSpPr>
          <p:cNvPr id="4" name="TextBox 3">
            <a:extLst>
              <a:ext uri="{FF2B5EF4-FFF2-40B4-BE49-F238E27FC236}">
                <a16:creationId xmlns:a16="http://schemas.microsoft.com/office/drawing/2014/main" id="{A8E0E62D-8638-7672-2725-7291846FBF02}"/>
              </a:ext>
            </a:extLst>
          </p:cNvPr>
          <p:cNvSpPr txBox="1"/>
          <p:nvPr/>
        </p:nvSpPr>
        <p:spPr>
          <a:xfrm>
            <a:off x="6431280" y="5562600"/>
            <a:ext cx="5460149" cy="523220"/>
          </a:xfrm>
          <a:prstGeom prst="rect">
            <a:avLst/>
          </a:prstGeom>
          <a:noFill/>
        </p:spPr>
        <p:txBody>
          <a:bodyPr wrap="none" rtlCol="0">
            <a:spAutoFit/>
          </a:bodyPr>
          <a:lstStyle/>
          <a:p>
            <a:r>
              <a:rPr lang="en-US" sz="2800" dirty="0"/>
              <a:t>Failed Plot from </a:t>
            </a:r>
            <a:r>
              <a:rPr lang="en-US" sz="2800" dirty="0" err="1"/>
              <a:t>BigQuery</a:t>
            </a:r>
            <a:r>
              <a:rPr lang="en-US" sz="2800" dirty="0"/>
              <a:t>/SQL</a:t>
            </a:r>
          </a:p>
        </p:txBody>
      </p:sp>
      <p:sp>
        <p:nvSpPr>
          <p:cNvPr id="5" name="TextBox 4">
            <a:extLst>
              <a:ext uri="{FF2B5EF4-FFF2-40B4-BE49-F238E27FC236}">
                <a16:creationId xmlns:a16="http://schemas.microsoft.com/office/drawing/2014/main" id="{8B90A1C2-7870-4E81-0520-D5A9B2DCED31}"/>
              </a:ext>
            </a:extLst>
          </p:cNvPr>
          <p:cNvSpPr txBox="1"/>
          <p:nvPr/>
        </p:nvSpPr>
        <p:spPr>
          <a:xfrm>
            <a:off x="9601200" y="2274118"/>
            <a:ext cx="777240" cy="1938992"/>
          </a:xfrm>
          <a:prstGeom prst="rect">
            <a:avLst/>
          </a:prstGeom>
          <a:noFill/>
        </p:spPr>
        <p:txBody>
          <a:bodyPr wrap="square" rtlCol="0">
            <a:spAutoFit/>
          </a:bodyPr>
          <a:lstStyle/>
          <a:p>
            <a:r>
              <a:rPr lang="en-US" sz="12000" dirty="0"/>
              <a:t>!</a:t>
            </a:r>
          </a:p>
        </p:txBody>
      </p:sp>
      <p:sp>
        <p:nvSpPr>
          <p:cNvPr id="6" name="TextBox 5">
            <a:extLst>
              <a:ext uri="{FF2B5EF4-FFF2-40B4-BE49-F238E27FC236}">
                <a16:creationId xmlns:a16="http://schemas.microsoft.com/office/drawing/2014/main" id="{5C8D85E2-0CBC-3557-5E5B-B5343B6771F2}"/>
              </a:ext>
            </a:extLst>
          </p:cNvPr>
          <p:cNvSpPr txBox="1"/>
          <p:nvPr/>
        </p:nvSpPr>
        <p:spPr>
          <a:xfrm rot="917601">
            <a:off x="10231773" y="1843025"/>
            <a:ext cx="777240" cy="1938992"/>
          </a:xfrm>
          <a:prstGeom prst="rect">
            <a:avLst/>
          </a:prstGeom>
          <a:noFill/>
        </p:spPr>
        <p:txBody>
          <a:bodyPr wrap="square" rtlCol="0">
            <a:spAutoFit/>
          </a:bodyPr>
          <a:lstStyle/>
          <a:p>
            <a:r>
              <a:rPr lang="en-US" sz="12000" dirty="0"/>
              <a:t>!</a:t>
            </a:r>
          </a:p>
        </p:txBody>
      </p:sp>
      <p:sp>
        <p:nvSpPr>
          <p:cNvPr id="7" name="TextBox 6">
            <a:extLst>
              <a:ext uri="{FF2B5EF4-FFF2-40B4-BE49-F238E27FC236}">
                <a16:creationId xmlns:a16="http://schemas.microsoft.com/office/drawing/2014/main" id="{CA5B0D3A-959A-37ED-DEE7-37707099C59B}"/>
              </a:ext>
            </a:extLst>
          </p:cNvPr>
          <p:cNvSpPr txBox="1"/>
          <p:nvPr/>
        </p:nvSpPr>
        <p:spPr>
          <a:xfrm rot="20719525">
            <a:off x="8587318" y="1723899"/>
            <a:ext cx="1148071" cy="2400657"/>
          </a:xfrm>
          <a:prstGeom prst="rect">
            <a:avLst/>
          </a:prstGeom>
          <a:noFill/>
        </p:spPr>
        <p:txBody>
          <a:bodyPr wrap="none" rtlCol="0">
            <a:spAutoFit/>
          </a:bodyPr>
          <a:lstStyle/>
          <a:p>
            <a:r>
              <a:rPr lang="en-US" dirty="0"/>
              <a:t> </a:t>
            </a:r>
            <a:r>
              <a:rPr lang="en-US" sz="15000" dirty="0">
                <a:latin typeface="Algerian" panose="04020705040A02060702" pitchFamily="82" charset="0"/>
              </a:rPr>
              <a:t>?</a:t>
            </a:r>
            <a:r>
              <a:rPr lang="en-US" dirty="0"/>
              <a:t> </a:t>
            </a:r>
          </a:p>
        </p:txBody>
      </p:sp>
    </p:spTree>
    <p:extLst>
      <p:ext uri="{BB962C8B-B14F-4D97-AF65-F5344CB8AC3E}">
        <p14:creationId xmlns:p14="http://schemas.microsoft.com/office/powerpoint/2010/main" val="2197048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grpId="0" nodeType="clickEffect">
                                  <p:stCondLst>
                                    <p:cond delay="0"/>
                                  </p:stCondLst>
                                  <p:childTnLst>
                                    <p:animEffect transition="out" filter="fade">
                                      <p:cBhvr>
                                        <p:cTn id="6" dur="2000"/>
                                        <p:tgtEl>
                                          <p:spTgt spid="7"/>
                                        </p:tgtEl>
                                      </p:cBhvr>
                                    </p:animEffect>
                                    <p:anim calcmode="lin" valueType="num">
                                      <p:cBhvr>
                                        <p:cTn id="7" dur="2000"/>
                                        <p:tgtEl>
                                          <p:spTgt spid="7"/>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7"/>
                                        </p:tgtEl>
                                        <p:attrNameLst>
                                          <p:attrName>ppt_h</p:attrName>
                                        </p:attrNameLst>
                                      </p:cBhvr>
                                      <p:tavLst>
                                        <p:tav tm="0">
                                          <p:val>
                                            <p:strVal val="ppt_h"/>
                                          </p:val>
                                        </p:tav>
                                        <p:tav tm="100000">
                                          <p:val>
                                            <p:strVal val="ppt_h"/>
                                          </p:val>
                                        </p:tav>
                                      </p:tavLst>
                                    </p:anim>
                                    <p:set>
                                      <p:cBhvr>
                                        <p:cTn id="9" dur="1" fill="hold">
                                          <p:stCondLst>
                                            <p:cond delay="1999"/>
                                          </p:stCondLst>
                                        </p:cTn>
                                        <p:tgtEl>
                                          <p:spTgt spid="7"/>
                                        </p:tgtEl>
                                        <p:attrNameLst>
                                          <p:attrName>style.visibility</p:attrName>
                                        </p:attrNameLst>
                                      </p:cBhvr>
                                      <p:to>
                                        <p:strVal val="hidden"/>
                                      </p:to>
                                    </p:set>
                                  </p:childTnLst>
                                </p:cTn>
                              </p:par>
                              <p:par>
                                <p:cTn id="10" presetID="45" presetClass="exit" presetSubtype="0" fill="hold" grpId="0" nodeType="withEffect">
                                  <p:stCondLst>
                                    <p:cond delay="0"/>
                                  </p:stCondLst>
                                  <p:childTnLst>
                                    <p:animEffect transition="out" filter="fade">
                                      <p:cBhvr>
                                        <p:cTn id="11" dur="2000"/>
                                        <p:tgtEl>
                                          <p:spTgt spid="5"/>
                                        </p:tgtEl>
                                      </p:cBhvr>
                                    </p:animEffect>
                                    <p:anim calcmode="lin" valueType="num">
                                      <p:cBhvr>
                                        <p:cTn id="12" dur="2000"/>
                                        <p:tgtEl>
                                          <p:spTgt spid="5"/>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3" dur="2000"/>
                                        <p:tgtEl>
                                          <p:spTgt spid="5"/>
                                        </p:tgtEl>
                                        <p:attrNameLst>
                                          <p:attrName>ppt_h</p:attrName>
                                        </p:attrNameLst>
                                      </p:cBhvr>
                                      <p:tavLst>
                                        <p:tav tm="0">
                                          <p:val>
                                            <p:strVal val="ppt_h"/>
                                          </p:val>
                                        </p:tav>
                                        <p:tav tm="100000">
                                          <p:val>
                                            <p:strVal val="ppt_h"/>
                                          </p:val>
                                        </p:tav>
                                      </p:tavLst>
                                    </p:anim>
                                    <p:set>
                                      <p:cBhvr>
                                        <p:cTn id="14" dur="1" fill="hold">
                                          <p:stCondLst>
                                            <p:cond delay="1999"/>
                                          </p:stCondLst>
                                        </p:cTn>
                                        <p:tgtEl>
                                          <p:spTgt spid="5"/>
                                        </p:tgtEl>
                                        <p:attrNameLst>
                                          <p:attrName>style.visibility</p:attrName>
                                        </p:attrNameLst>
                                      </p:cBhvr>
                                      <p:to>
                                        <p:strVal val="hidden"/>
                                      </p:to>
                                    </p:set>
                                  </p:childTnLst>
                                </p:cTn>
                              </p:par>
                              <p:par>
                                <p:cTn id="15" presetID="45" presetClass="exit" presetSubtype="0" fill="hold" grpId="0" nodeType="withEffect">
                                  <p:stCondLst>
                                    <p:cond delay="0"/>
                                  </p:stCondLst>
                                  <p:childTnLst>
                                    <p:animEffect transition="out" filter="fade">
                                      <p:cBhvr>
                                        <p:cTn id="16" dur="2000"/>
                                        <p:tgtEl>
                                          <p:spTgt spid="6"/>
                                        </p:tgtEl>
                                      </p:cBhvr>
                                    </p:animEffect>
                                    <p:anim calcmode="lin" valueType="num">
                                      <p:cBhvr>
                                        <p:cTn id="17" dur="2000"/>
                                        <p:tgtEl>
                                          <p:spTgt spid="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8" dur="2000"/>
                                        <p:tgtEl>
                                          <p:spTgt spid="6"/>
                                        </p:tgtEl>
                                        <p:attrNameLst>
                                          <p:attrName>ppt_h</p:attrName>
                                        </p:attrNameLst>
                                      </p:cBhvr>
                                      <p:tavLst>
                                        <p:tav tm="0">
                                          <p:val>
                                            <p:strVal val="ppt_h"/>
                                          </p:val>
                                        </p:tav>
                                        <p:tav tm="100000">
                                          <p:val>
                                            <p:strVal val="ppt_h"/>
                                          </p:val>
                                        </p:tav>
                                      </p:tavLst>
                                    </p:anim>
                                    <p:set>
                                      <p:cBhvr>
                                        <p:cTn id="19"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5187E-8138-F827-28AB-0B69EF0D12DD}"/>
              </a:ext>
            </a:extLst>
          </p:cNvPr>
          <p:cNvSpPr>
            <a:spLocks noGrp="1"/>
          </p:cNvSpPr>
          <p:nvPr>
            <p:ph type="title"/>
          </p:nvPr>
        </p:nvSpPr>
        <p:spPr/>
        <p:txBody>
          <a:bodyPr/>
          <a:lstStyle/>
          <a:p>
            <a:r>
              <a:rPr lang="en-US" dirty="0"/>
              <a:t>Conclusions: Was I Correct?</a:t>
            </a:r>
          </a:p>
        </p:txBody>
      </p:sp>
      <p:pic>
        <p:nvPicPr>
          <p:cNvPr id="8" name="Picture 7">
            <a:extLst>
              <a:ext uri="{FF2B5EF4-FFF2-40B4-BE49-F238E27FC236}">
                <a16:creationId xmlns:a16="http://schemas.microsoft.com/office/drawing/2014/main" id="{3CB8A253-E377-B15C-A68E-BA49993C8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2067" y="2458401"/>
            <a:ext cx="5838825" cy="3800475"/>
          </a:xfrm>
          <a:prstGeom prst="rect">
            <a:avLst/>
          </a:prstGeom>
        </p:spPr>
      </p:pic>
      <p:sp>
        <p:nvSpPr>
          <p:cNvPr id="9" name="TextBox 8">
            <a:extLst>
              <a:ext uri="{FF2B5EF4-FFF2-40B4-BE49-F238E27FC236}">
                <a16:creationId xmlns:a16="http://schemas.microsoft.com/office/drawing/2014/main" id="{FF548670-1992-259B-1B88-54B6D9BCA984}"/>
              </a:ext>
            </a:extLst>
          </p:cNvPr>
          <p:cNvSpPr txBox="1"/>
          <p:nvPr/>
        </p:nvSpPr>
        <p:spPr>
          <a:xfrm>
            <a:off x="1463040" y="4173972"/>
            <a:ext cx="2392680" cy="400110"/>
          </a:xfrm>
          <a:prstGeom prst="rect">
            <a:avLst/>
          </a:prstGeom>
          <a:noFill/>
        </p:spPr>
        <p:txBody>
          <a:bodyPr wrap="square" rtlCol="0">
            <a:spAutoFit/>
          </a:bodyPr>
          <a:lstStyle/>
          <a:p>
            <a:r>
              <a:rPr lang="en-US" sz="2000" b="1" dirty="0"/>
              <a:t>In a word, no. </a:t>
            </a:r>
          </a:p>
        </p:txBody>
      </p:sp>
    </p:spTree>
    <p:extLst>
      <p:ext uri="{BB962C8B-B14F-4D97-AF65-F5344CB8AC3E}">
        <p14:creationId xmlns:p14="http://schemas.microsoft.com/office/powerpoint/2010/main" val="34822503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6"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FF602-90CA-38CA-DDFA-B196C9DD033A}"/>
              </a:ext>
            </a:extLst>
          </p:cNvPr>
          <p:cNvSpPr>
            <a:spLocks noGrp="1"/>
          </p:cNvSpPr>
          <p:nvPr>
            <p:ph type="title"/>
          </p:nvPr>
        </p:nvSpPr>
        <p:spPr/>
        <p:txBody>
          <a:bodyPr/>
          <a:lstStyle/>
          <a:p>
            <a:r>
              <a:rPr lang="en-US" dirty="0"/>
              <a:t>Coming to the Wrong Conclusions</a:t>
            </a:r>
          </a:p>
        </p:txBody>
      </p:sp>
      <p:sp>
        <p:nvSpPr>
          <p:cNvPr id="4" name="Text Placeholder 3">
            <a:extLst>
              <a:ext uri="{FF2B5EF4-FFF2-40B4-BE49-F238E27FC236}">
                <a16:creationId xmlns:a16="http://schemas.microsoft.com/office/drawing/2014/main" id="{0D141366-1348-6889-C2B3-3C1E26E56C93}"/>
              </a:ext>
            </a:extLst>
          </p:cNvPr>
          <p:cNvSpPr>
            <a:spLocks noGrp="1"/>
          </p:cNvSpPr>
          <p:nvPr>
            <p:ph type="body" sz="half" idx="2"/>
          </p:nvPr>
        </p:nvSpPr>
        <p:spPr>
          <a:xfrm>
            <a:off x="1154954" y="5658585"/>
            <a:ext cx="8825658" cy="493712"/>
          </a:xfrm>
        </p:spPr>
        <p:txBody>
          <a:bodyPr>
            <a:normAutofit/>
          </a:bodyPr>
          <a:lstStyle/>
          <a:p>
            <a:r>
              <a:rPr lang="en-US" sz="1600" dirty="0"/>
              <a:t>I found there was little to no correlation between jersey popularity and Twitter followers.</a:t>
            </a:r>
          </a:p>
        </p:txBody>
      </p:sp>
      <p:graphicFrame>
        <p:nvGraphicFramePr>
          <p:cNvPr id="16" name="Picture Placeholder 15">
            <a:extLst>
              <a:ext uri="{FF2B5EF4-FFF2-40B4-BE49-F238E27FC236}">
                <a16:creationId xmlns:a16="http://schemas.microsoft.com/office/drawing/2014/main" id="{CE387AE7-00EF-D4FE-1085-1E95EE8C2FB3}"/>
              </a:ext>
            </a:extLst>
          </p:cNvPr>
          <p:cNvGraphicFramePr>
            <a:graphicFrameLocks noGrp="1"/>
          </p:cNvGraphicFramePr>
          <p:nvPr>
            <p:ph type="pic" idx="1"/>
            <p:extLst>
              <p:ext uri="{D42A27DB-BD31-4B8C-83A1-F6EECF244321}">
                <p14:modId xmlns:p14="http://schemas.microsoft.com/office/powerpoint/2010/main" val="4064556555"/>
              </p:ext>
            </p:extLst>
          </p:nvPr>
        </p:nvGraphicFramePr>
        <p:xfrm>
          <a:off x="607060" y="289560"/>
          <a:ext cx="9679940" cy="39014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579544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4">
                                            <p:txEl>
                                              <p:pRg st="0" end="0"/>
                                            </p:txEl>
                                          </p:spTgt>
                                        </p:tgtEl>
                                        <p:attrNameLst>
                                          <p:attrName>style.color</p:attrName>
                                        </p:attrNameLst>
                                      </p:cBhvr>
                                      <p:to>
                                        <p:clrVal>
                                          <a:schemeClr val="accent2"/>
                                        </p:clrVal>
                                      </p:to>
                                    </p:set>
                                    <p:set>
                                      <p:cBhvr>
                                        <p:cTn id="7" dur="500" fill="hold"/>
                                        <p:tgtEl>
                                          <p:spTgt spid="4">
                                            <p:txEl>
                                              <p:pRg st="0" end="0"/>
                                            </p:txEl>
                                          </p:spTgt>
                                        </p:tgtEl>
                                        <p:attrNameLst>
                                          <p:attrName>fillcolor</p:attrName>
                                        </p:attrNameLst>
                                      </p:cBhvr>
                                      <p:to>
                                        <p:clrVal>
                                          <a:schemeClr val="accent2"/>
                                        </p:clrVal>
                                      </p:to>
                                    </p:set>
                                    <p:set>
                                      <p:cBhvr>
                                        <p:cTn id="8" dur="500" fill="hold"/>
                                        <p:tgtEl>
                                          <p:spTgt spid="4">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C68423-75C7-96F5-0CCF-9466E809F43A}"/>
              </a:ext>
            </a:extLst>
          </p:cNvPr>
          <p:cNvSpPr>
            <a:spLocks noGrp="1"/>
          </p:cNvSpPr>
          <p:nvPr>
            <p:ph type="title"/>
          </p:nvPr>
        </p:nvSpPr>
        <p:spPr/>
        <p:txBody>
          <a:bodyPr/>
          <a:lstStyle/>
          <a:p>
            <a:r>
              <a:rPr lang="en-US" sz="2800" dirty="0"/>
              <a:t>Wrong and Right at the Same Time</a:t>
            </a:r>
          </a:p>
        </p:txBody>
      </p:sp>
      <p:sp>
        <p:nvSpPr>
          <p:cNvPr id="7" name="Text Placeholder 6">
            <a:extLst>
              <a:ext uri="{FF2B5EF4-FFF2-40B4-BE49-F238E27FC236}">
                <a16:creationId xmlns:a16="http://schemas.microsoft.com/office/drawing/2014/main" id="{3ADE521B-C27F-72D9-553A-96C8BF3BCC4D}"/>
              </a:ext>
            </a:extLst>
          </p:cNvPr>
          <p:cNvSpPr>
            <a:spLocks noGrp="1"/>
          </p:cNvSpPr>
          <p:nvPr>
            <p:ph type="body" sz="half" idx="2"/>
          </p:nvPr>
        </p:nvSpPr>
        <p:spPr/>
        <p:txBody>
          <a:bodyPr>
            <a:normAutofit/>
          </a:bodyPr>
          <a:lstStyle/>
          <a:p>
            <a:r>
              <a:rPr lang="en-US" sz="1600" dirty="0"/>
              <a:t>Players from the </a:t>
            </a:r>
            <a:r>
              <a:rPr lang="en-US" sz="1600" b="1" dirty="0"/>
              <a:t>Offense</a:t>
            </a:r>
            <a:r>
              <a:rPr lang="en-US" sz="1600" dirty="0"/>
              <a:t> did have the most overall Twitter followers, when compared to the Defense and Special Teams.</a:t>
            </a:r>
          </a:p>
        </p:txBody>
      </p:sp>
      <p:graphicFrame>
        <p:nvGraphicFramePr>
          <p:cNvPr id="8" name="Content Placeholder 7">
            <a:extLst>
              <a:ext uri="{FF2B5EF4-FFF2-40B4-BE49-F238E27FC236}">
                <a16:creationId xmlns:a16="http://schemas.microsoft.com/office/drawing/2014/main" id="{FB4F7228-0A77-9A7A-1D8A-13A84B8B63AE}"/>
              </a:ext>
            </a:extLst>
          </p:cNvPr>
          <p:cNvGraphicFramePr>
            <a:graphicFrameLocks noGrp="1"/>
          </p:cNvGraphicFramePr>
          <p:nvPr>
            <p:ph idx="1"/>
            <p:extLst>
              <p:ext uri="{D42A27DB-BD31-4B8C-83A1-F6EECF244321}">
                <p14:modId xmlns:p14="http://schemas.microsoft.com/office/powerpoint/2010/main" val="1201197677"/>
              </p:ext>
            </p:extLst>
          </p:nvPr>
        </p:nvGraphicFramePr>
        <p:xfrm>
          <a:off x="5080634" y="609600"/>
          <a:ext cx="6212205" cy="56997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448793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81E41-DC6B-1F93-957C-A67CC6AF6EFF}"/>
              </a:ext>
            </a:extLst>
          </p:cNvPr>
          <p:cNvSpPr>
            <a:spLocks noGrp="1"/>
          </p:cNvSpPr>
          <p:nvPr>
            <p:ph type="title"/>
          </p:nvPr>
        </p:nvSpPr>
        <p:spPr/>
        <p:txBody>
          <a:bodyPr/>
          <a:lstStyle/>
          <a:p>
            <a:r>
              <a:rPr lang="en-US" dirty="0"/>
              <a:t>Suggestions</a:t>
            </a:r>
          </a:p>
        </p:txBody>
      </p:sp>
      <p:sp>
        <p:nvSpPr>
          <p:cNvPr id="3" name="Text Placeholder 2">
            <a:extLst>
              <a:ext uri="{FF2B5EF4-FFF2-40B4-BE49-F238E27FC236}">
                <a16:creationId xmlns:a16="http://schemas.microsoft.com/office/drawing/2014/main" id="{A5558B38-57A2-7CB4-0048-3BCF16F1272B}"/>
              </a:ext>
            </a:extLst>
          </p:cNvPr>
          <p:cNvSpPr>
            <a:spLocks noGrp="1"/>
          </p:cNvSpPr>
          <p:nvPr>
            <p:ph type="body" idx="1"/>
          </p:nvPr>
        </p:nvSpPr>
        <p:spPr/>
        <p:txBody>
          <a:bodyPr>
            <a:normAutofit fontScale="85000" lnSpcReduction="20000"/>
          </a:bodyPr>
          <a:lstStyle/>
          <a:p>
            <a:pPr marL="342900" indent="-342900">
              <a:buFont typeface="Arial" panose="020B0604020202020204" pitchFamily="34" charset="0"/>
              <a:buChar char="•"/>
            </a:pPr>
            <a:r>
              <a:rPr lang="en-US" cap="none" dirty="0"/>
              <a:t>First five players</a:t>
            </a:r>
          </a:p>
          <a:p>
            <a:pPr marL="800100" lvl="1" indent="-342900">
              <a:buFont typeface="Arial" panose="020B0604020202020204" pitchFamily="34" charset="0"/>
              <a:buChar char="•"/>
            </a:pPr>
            <a:r>
              <a:rPr lang="en-US" dirty="0"/>
              <a:t>1</a:t>
            </a:r>
            <a:r>
              <a:rPr lang="en-US" baseline="30000" dirty="0"/>
              <a:t>st</a:t>
            </a:r>
            <a:r>
              <a:rPr lang="en-US" dirty="0"/>
              <a:t> Lamar Jackson</a:t>
            </a:r>
          </a:p>
          <a:p>
            <a:pPr marL="800100" lvl="1" indent="-342900">
              <a:buFont typeface="Arial" panose="020B0604020202020204" pitchFamily="34" charset="0"/>
              <a:buChar char="•"/>
            </a:pPr>
            <a:r>
              <a:rPr lang="en-US" dirty="0"/>
              <a:t>2</a:t>
            </a:r>
            <a:r>
              <a:rPr lang="en-US" baseline="30000" dirty="0"/>
              <a:t>nd</a:t>
            </a:r>
            <a:r>
              <a:rPr lang="en-US" dirty="0"/>
              <a:t> Justin Tucker</a:t>
            </a:r>
          </a:p>
          <a:p>
            <a:pPr marL="800100" lvl="1" indent="-342900">
              <a:buFont typeface="Arial" panose="020B0604020202020204" pitchFamily="34" charset="0"/>
              <a:buChar char="•"/>
            </a:pPr>
            <a:r>
              <a:rPr lang="en-US" cap="none" dirty="0"/>
              <a:t>3</a:t>
            </a:r>
            <a:r>
              <a:rPr lang="en-US" cap="none" baseline="30000" dirty="0"/>
              <a:t>rd</a:t>
            </a:r>
            <a:r>
              <a:rPr lang="en-US" cap="none" dirty="0"/>
              <a:t> Kenyan Drake</a:t>
            </a:r>
          </a:p>
          <a:p>
            <a:pPr marL="800100" lvl="1" indent="-342900">
              <a:buFont typeface="Arial" panose="020B0604020202020204" pitchFamily="34" charset="0"/>
              <a:buChar char="•"/>
            </a:pPr>
            <a:r>
              <a:rPr lang="en-US" cap="none" dirty="0"/>
              <a:t>4</a:t>
            </a:r>
            <a:r>
              <a:rPr lang="en-US" cap="none" baseline="30000" dirty="0"/>
              <a:t>th</a:t>
            </a:r>
            <a:r>
              <a:rPr lang="en-US" cap="none" dirty="0"/>
              <a:t>  Marlon Humphrey</a:t>
            </a:r>
          </a:p>
          <a:p>
            <a:pPr marL="800100" lvl="1" indent="-342900">
              <a:buFont typeface="Arial" panose="020B0604020202020204" pitchFamily="34" charset="0"/>
              <a:buChar char="•"/>
            </a:pPr>
            <a:r>
              <a:rPr lang="en-US" cap="none" dirty="0"/>
              <a:t>5</a:t>
            </a:r>
            <a:r>
              <a:rPr lang="en-US" cap="none" baseline="30000" dirty="0"/>
              <a:t>th</a:t>
            </a:r>
            <a:r>
              <a:rPr lang="en-US" cap="none" dirty="0"/>
              <a:t> J.K. Dobbins</a:t>
            </a:r>
          </a:p>
          <a:p>
            <a:pPr marL="342900" indent="-342900">
              <a:buFont typeface="Arial" panose="020B0604020202020204" pitchFamily="34" charset="0"/>
              <a:buChar char="•"/>
            </a:pPr>
            <a:r>
              <a:rPr lang="en-US" cap="none" dirty="0"/>
              <a:t>Promote the Offense</a:t>
            </a:r>
          </a:p>
        </p:txBody>
      </p:sp>
    </p:spTree>
    <p:extLst>
      <p:ext uri="{BB962C8B-B14F-4D97-AF65-F5344CB8AC3E}">
        <p14:creationId xmlns:p14="http://schemas.microsoft.com/office/powerpoint/2010/main" val="27314431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circle(in)">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26DFF-9666-B297-5A3D-375E15F1688B}"/>
              </a:ext>
            </a:extLst>
          </p:cNvPr>
          <p:cNvSpPr>
            <a:spLocks noGrp="1"/>
          </p:cNvSpPr>
          <p:nvPr>
            <p:ph type="title"/>
          </p:nvPr>
        </p:nvSpPr>
        <p:spPr>
          <a:xfrm>
            <a:off x="1154954" y="833121"/>
            <a:ext cx="3340845" cy="1645920"/>
          </a:xfrm>
        </p:spPr>
        <p:txBody>
          <a:bodyPr/>
          <a:lstStyle/>
          <a:p>
            <a:r>
              <a:rPr lang="en-US" sz="4000" dirty="0" err="1"/>
              <a:t>LaMarvelous</a:t>
            </a:r>
            <a:endParaRPr lang="en-US" sz="4000" dirty="0"/>
          </a:p>
        </p:txBody>
      </p:sp>
      <p:pic>
        <p:nvPicPr>
          <p:cNvPr id="6" name="Content Placeholder 5">
            <a:extLst>
              <a:ext uri="{FF2B5EF4-FFF2-40B4-BE49-F238E27FC236}">
                <a16:creationId xmlns:a16="http://schemas.microsoft.com/office/drawing/2014/main" id="{D609591B-8829-74EE-6A7E-C2826527C87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17978" y="1138554"/>
            <a:ext cx="5982703" cy="4886325"/>
          </a:xfrm>
        </p:spPr>
      </p:pic>
      <p:sp>
        <p:nvSpPr>
          <p:cNvPr id="4" name="Text Placeholder 3">
            <a:extLst>
              <a:ext uri="{FF2B5EF4-FFF2-40B4-BE49-F238E27FC236}">
                <a16:creationId xmlns:a16="http://schemas.microsoft.com/office/drawing/2014/main" id="{24F81E61-D69B-5465-9B95-C88FF16C09E0}"/>
              </a:ext>
            </a:extLst>
          </p:cNvPr>
          <p:cNvSpPr>
            <a:spLocks noGrp="1"/>
          </p:cNvSpPr>
          <p:nvPr>
            <p:ph type="body" sz="half" idx="2"/>
          </p:nvPr>
        </p:nvSpPr>
        <p:spPr/>
        <p:txBody>
          <a:bodyPr>
            <a:normAutofit/>
          </a:bodyPr>
          <a:lstStyle/>
          <a:p>
            <a:r>
              <a:rPr lang="en-US" sz="1800" dirty="0"/>
              <a:t>So Elite, he couldn’t be contained in a regular spreadsheet.</a:t>
            </a:r>
          </a:p>
        </p:txBody>
      </p:sp>
    </p:spTree>
    <p:extLst>
      <p:ext uri="{BB962C8B-B14F-4D97-AF65-F5344CB8AC3E}">
        <p14:creationId xmlns:p14="http://schemas.microsoft.com/office/powerpoint/2010/main" val="19017748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E876-7F30-FC02-CC39-CCC58A866E4B}"/>
              </a:ext>
            </a:extLst>
          </p:cNvPr>
          <p:cNvSpPr>
            <a:spLocks noGrp="1"/>
          </p:cNvSpPr>
          <p:nvPr>
            <p:ph type="ctrTitle"/>
          </p:nvPr>
        </p:nvSpPr>
        <p:spPr/>
        <p:txBody>
          <a:bodyPr/>
          <a:lstStyle/>
          <a:p>
            <a:r>
              <a:rPr lang="en-US" dirty="0"/>
              <a:t>Thank you for your time.</a:t>
            </a:r>
          </a:p>
        </p:txBody>
      </p:sp>
      <p:sp>
        <p:nvSpPr>
          <p:cNvPr id="3" name="Subtitle 2">
            <a:extLst>
              <a:ext uri="{FF2B5EF4-FFF2-40B4-BE49-F238E27FC236}">
                <a16:creationId xmlns:a16="http://schemas.microsoft.com/office/drawing/2014/main" id="{43F7EE70-A3F6-2588-FF09-633FFAB56793}"/>
              </a:ext>
            </a:extLst>
          </p:cNvPr>
          <p:cNvSpPr>
            <a:spLocks noGrp="1"/>
          </p:cNvSpPr>
          <p:nvPr>
            <p:ph type="subTitle" idx="1"/>
          </p:nvPr>
        </p:nvSpPr>
        <p:spPr/>
        <p:txBody>
          <a:bodyPr/>
          <a:lstStyle/>
          <a:p>
            <a:r>
              <a:rPr lang="en-US" dirty="0"/>
              <a:t>Go ravens!</a:t>
            </a:r>
          </a:p>
        </p:txBody>
      </p:sp>
    </p:spTree>
    <p:extLst>
      <p:ext uri="{BB962C8B-B14F-4D97-AF65-F5344CB8AC3E}">
        <p14:creationId xmlns:p14="http://schemas.microsoft.com/office/powerpoint/2010/main" val="19395769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0AE58-E53B-F8C0-FA54-4C5F295E4D77}"/>
              </a:ext>
            </a:extLst>
          </p:cNvPr>
          <p:cNvSpPr>
            <a:spLocks noGrp="1"/>
          </p:cNvSpPr>
          <p:nvPr>
            <p:ph type="title"/>
          </p:nvPr>
        </p:nvSpPr>
        <p:spPr/>
        <p:txBody>
          <a:bodyPr/>
          <a:lstStyle/>
          <a:p>
            <a:r>
              <a:rPr lang="en-US" dirty="0"/>
              <a:t>The Scenario</a:t>
            </a:r>
          </a:p>
        </p:txBody>
      </p:sp>
      <p:sp>
        <p:nvSpPr>
          <p:cNvPr id="3" name="Text Placeholder 2">
            <a:extLst>
              <a:ext uri="{FF2B5EF4-FFF2-40B4-BE49-F238E27FC236}">
                <a16:creationId xmlns:a16="http://schemas.microsoft.com/office/drawing/2014/main" id="{EE495DDD-98C1-8C43-83E7-3492EEA864C2}"/>
              </a:ext>
            </a:extLst>
          </p:cNvPr>
          <p:cNvSpPr>
            <a:spLocks noGrp="1"/>
          </p:cNvSpPr>
          <p:nvPr>
            <p:ph type="body" sz="half" idx="2"/>
          </p:nvPr>
        </p:nvSpPr>
        <p:spPr/>
        <p:txBody>
          <a:bodyPr/>
          <a:lstStyle/>
          <a:p>
            <a:r>
              <a:rPr lang="en-US" dirty="0"/>
              <a:t>For this capstone project I am pretending to work for the Baltimore Ravens NFL team. The online store wants to run a promotion on jerseys this fall. They want to know which current players’ jerseys to feature and have asked me to determine who the most popular players are. </a:t>
            </a:r>
          </a:p>
        </p:txBody>
      </p:sp>
    </p:spTree>
    <p:extLst>
      <p:ext uri="{BB962C8B-B14F-4D97-AF65-F5344CB8AC3E}">
        <p14:creationId xmlns:p14="http://schemas.microsoft.com/office/powerpoint/2010/main" val="11261250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E5490-3C2F-1999-AFDB-2CD23D1A4D5D}"/>
              </a:ext>
            </a:extLst>
          </p:cNvPr>
          <p:cNvSpPr>
            <a:spLocks noGrp="1"/>
          </p:cNvSpPr>
          <p:nvPr>
            <p:ph type="title"/>
          </p:nvPr>
        </p:nvSpPr>
        <p:spPr/>
        <p:txBody>
          <a:bodyPr/>
          <a:lstStyle/>
          <a:p>
            <a:r>
              <a:rPr lang="en-US" dirty="0"/>
              <a:t>The Hypothesis</a:t>
            </a:r>
          </a:p>
        </p:txBody>
      </p:sp>
      <p:sp>
        <p:nvSpPr>
          <p:cNvPr id="3" name="Content Placeholder 2">
            <a:extLst>
              <a:ext uri="{FF2B5EF4-FFF2-40B4-BE49-F238E27FC236}">
                <a16:creationId xmlns:a16="http://schemas.microsoft.com/office/drawing/2014/main" id="{0BA3A8D6-AB33-0583-9A15-152660B07B12}"/>
              </a:ext>
            </a:extLst>
          </p:cNvPr>
          <p:cNvSpPr>
            <a:spLocks noGrp="1"/>
          </p:cNvSpPr>
          <p:nvPr>
            <p:ph idx="1"/>
          </p:nvPr>
        </p:nvSpPr>
        <p:spPr>
          <a:xfrm>
            <a:off x="1566434" y="3563620"/>
            <a:ext cx="8825659" cy="1831340"/>
          </a:xfrm>
        </p:spPr>
        <p:txBody>
          <a:bodyPr>
            <a:normAutofit/>
          </a:bodyPr>
          <a:lstStyle/>
          <a:p>
            <a:pPr>
              <a:buFont typeface="Wingdings" panose="05000000000000000000" pitchFamily="2" charset="2"/>
              <a:buChar char="§"/>
            </a:pPr>
            <a:r>
              <a:rPr lang="en-US" sz="2400" dirty="0"/>
              <a:t>Strategy</a:t>
            </a:r>
          </a:p>
          <a:p>
            <a:pPr>
              <a:buFont typeface="Wingdings" panose="05000000000000000000" pitchFamily="2" charset="2"/>
              <a:buChar char="§"/>
            </a:pPr>
            <a:r>
              <a:rPr lang="en-US" sz="2400" dirty="0"/>
              <a:t>Higher jersey sales = More Twitter followers</a:t>
            </a:r>
          </a:p>
          <a:p>
            <a:pPr>
              <a:buFont typeface="Wingdings" panose="05000000000000000000" pitchFamily="2" charset="2"/>
              <a:buChar char="§"/>
            </a:pPr>
            <a:r>
              <a:rPr lang="en-US" sz="2400" dirty="0"/>
              <a:t>Which unit will be most popular?</a:t>
            </a:r>
          </a:p>
        </p:txBody>
      </p:sp>
    </p:spTree>
    <p:extLst>
      <p:ext uri="{BB962C8B-B14F-4D97-AF65-F5344CB8AC3E}">
        <p14:creationId xmlns:p14="http://schemas.microsoft.com/office/powerpoint/2010/main" val="20193794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AA477-2D7A-7807-9E6C-16C00D6429BE}"/>
              </a:ext>
            </a:extLst>
          </p:cNvPr>
          <p:cNvSpPr>
            <a:spLocks noGrp="1"/>
          </p:cNvSpPr>
          <p:nvPr>
            <p:ph type="title"/>
          </p:nvPr>
        </p:nvSpPr>
        <p:spPr/>
        <p:txBody>
          <a:bodyPr/>
          <a:lstStyle/>
          <a:p>
            <a:r>
              <a:rPr lang="en-US" dirty="0"/>
              <a:t>The Plan</a:t>
            </a:r>
          </a:p>
        </p:txBody>
      </p:sp>
      <p:sp>
        <p:nvSpPr>
          <p:cNvPr id="4" name="TextBox 3">
            <a:extLst>
              <a:ext uri="{FF2B5EF4-FFF2-40B4-BE49-F238E27FC236}">
                <a16:creationId xmlns:a16="http://schemas.microsoft.com/office/drawing/2014/main" id="{F2BC5162-8A3A-4BB0-E656-186078EE4F0C}"/>
              </a:ext>
            </a:extLst>
          </p:cNvPr>
          <p:cNvSpPr txBox="1"/>
          <p:nvPr/>
        </p:nvSpPr>
        <p:spPr>
          <a:xfrm>
            <a:off x="7795660" y="3206676"/>
            <a:ext cx="3080886" cy="2677656"/>
          </a:xfrm>
          <a:prstGeom prst="rect">
            <a:avLst/>
          </a:prstGeom>
          <a:noFill/>
        </p:spPr>
        <p:txBody>
          <a:bodyPr wrap="square" rtlCol="0">
            <a:spAutoFit/>
          </a:bodyPr>
          <a:lstStyle/>
          <a:p>
            <a:pPr marL="285750" indent="-285750">
              <a:buFont typeface="Wingdings" panose="05000000000000000000" pitchFamily="2" charset="2"/>
              <a:buChar char="§"/>
            </a:pPr>
            <a:r>
              <a:rPr lang="en-US" sz="2800" dirty="0"/>
              <a:t>Research</a:t>
            </a:r>
          </a:p>
          <a:p>
            <a:pPr marL="285750" indent="-285750">
              <a:buFont typeface="Wingdings" panose="05000000000000000000" pitchFamily="2" charset="2"/>
              <a:buChar char="§"/>
            </a:pPr>
            <a:r>
              <a:rPr lang="en-US" sz="2800" dirty="0"/>
              <a:t>Compile</a:t>
            </a:r>
          </a:p>
          <a:p>
            <a:pPr marL="285750" indent="-285750">
              <a:buFont typeface="Wingdings" panose="05000000000000000000" pitchFamily="2" charset="2"/>
              <a:buChar char="§"/>
            </a:pPr>
            <a:r>
              <a:rPr lang="en-US" sz="2800" dirty="0"/>
              <a:t>Organize</a:t>
            </a:r>
          </a:p>
          <a:p>
            <a:pPr marL="285750" indent="-285750">
              <a:buFont typeface="Wingdings" panose="05000000000000000000" pitchFamily="2" charset="2"/>
              <a:buChar char="§"/>
            </a:pPr>
            <a:r>
              <a:rPr lang="en-US" sz="2800" dirty="0"/>
              <a:t>Analyze </a:t>
            </a:r>
          </a:p>
          <a:p>
            <a:pPr marL="285750" indent="-285750">
              <a:buFont typeface="Wingdings" panose="05000000000000000000" pitchFamily="2" charset="2"/>
              <a:buChar char="§"/>
            </a:pPr>
            <a:r>
              <a:rPr lang="en-US" sz="2800" dirty="0"/>
              <a:t>Conclusions</a:t>
            </a:r>
          </a:p>
          <a:p>
            <a:pPr marL="285750" indent="-285750">
              <a:buFont typeface="Wingdings" panose="05000000000000000000" pitchFamily="2" charset="2"/>
              <a:buChar char="§"/>
            </a:pPr>
            <a:r>
              <a:rPr lang="en-US" sz="2800" dirty="0"/>
              <a:t>Suggestions</a:t>
            </a:r>
          </a:p>
        </p:txBody>
      </p:sp>
      <p:pic>
        <p:nvPicPr>
          <p:cNvPr id="6" name="Picture 5">
            <a:extLst>
              <a:ext uri="{FF2B5EF4-FFF2-40B4-BE49-F238E27FC236}">
                <a16:creationId xmlns:a16="http://schemas.microsoft.com/office/drawing/2014/main" id="{4F6C22DC-1982-83C7-B55B-FE795E5A64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018332">
            <a:off x="501316" y="1359234"/>
            <a:ext cx="5594684" cy="5594684"/>
          </a:xfrm>
          <a:prstGeom prst="rect">
            <a:avLst/>
          </a:prstGeom>
        </p:spPr>
      </p:pic>
    </p:spTree>
    <p:extLst>
      <p:ext uri="{BB962C8B-B14F-4D97-AF65-F5344CB8AC3E}">
        <p14:creationId xmlns:p14="http://schemas.microsoft.com/office/powerpoint/2010/main" val="41877772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42B4-F5B2-8E90-F659-15B111C815AB}"/>
              </a:ext>
            </a:extLst>
          </p:cNvPr>
          <p:cNvSpPr>
            <a:spLocks noGrp="1"/>
          </p:cNvSpPr>
          <p:nvPr>
            <p:ph type="title"/>
          </p:nvPr>
        </p:nvSpPr>
        <p:spPr/>
        <p:txBody>
          <a:bodyPr/>
          <a:lstStyle/>
          <a:p>
            <a:r>
              <a:rPr lang="en-US" dirty="0"/>
              <a:t>Problems</a:t>
            </a:r>
          </a:p>
        </p:txBody>
      </p:sp>
      <p:pic>
        <p:nvPicPr>
          <p:cNvPr id="5" name="Content Placeholder 4">
            <a:extLst>
              <a:ext uri="{FF2B5EF4-FFF2-40B4-BE49-F238E27FC236}">
                <a16:creationId xmlns:a16="http://schemas.microsoft.com/office/drawing/2014/main" id="{36559E5A-7C81-A9A0-443A-D3A6F770A8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0784" y="2527300"/>
            <a:ext cx="6437256" cy="3969642"/>
          </a:xfrm>
        </p:spPr>
      </p:pic>
      <p:sp>
        <p:nvSpPr>
          <p:cNvPr id="7" name="TextBox 6">
            <a:extLst>
              <a:ext uri="{FF2B5EF4-FFF2-40B4-BE49-F238E27FC236}">
                <a16:creationId xmlns:a16="http://schemas.microsoft.com/office/drawing/2014/main" id="{FB42CE1A-0B54-3BE2-91FD-4E9C65592CA4}"/>
              </a:ext>
            </a:extLst>
          </p:cNvPr>
          <p:cNvSpPr txBox="1"/>
          <p:nvPr/>
        </p:nvSpPr>
        <p:spPr>
          <a:xfrm>
            <a:off x="8936035" y="2832100"/>
            <a:ext cx="2326424" cy="2785378"/>
          </a:xfrm>
          <a:prstGeom prst="rect">
            <a:avLst/>
          </a:prstGeom>
          <a:noFill/>
        </p:spPr>
        <p:txBody>
          <a:bodyPr wrap="square" rtlCol="0">
            <a:spAutoFit/>
          </a:bodyPr>
          <a:lstStyle/>
          <a:p>
            <a:r>
              <a:rPr lang="en-US" dirty="0"/>
              <a:t> </a:t>
            </a:r>
            <a:r>
              <a:rPr lang="en-US" sz="17500" dirty="0">
                <a:latin typeface="Algerian" panose="04020705040A02060702" pitchFamily="82" charset="0"/>
              </a:rPr>
              <a:t>?</a:t>
            </a:r>
            <a:r>
              <a:rPr lang="en-US" dirty="0"/>
              <a:t> </a:t>
            </a:r>
          </a:p>
        </p:txBody>
      </p:sp>
    </p:spTree>
    <p:extLst>
      <p:ext uri="{BB962C8B-B14F-4D97-AF65-F5344CB8AC3E}">
        <p14:creationId xmlns:p14="http://schemas.microsoft.com/office/powerpoint/2010/main" val="35808160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100" fill="hold">
                                          <p:stCondLst>
                                            <p:cond delay="0"/>
                                          </p:stCondLst>
                                        </p:cTn>
                                        <p:tgtEl>
                                          <p:spTgt spid="7"/>
                                        </p:tgtEl>
                                        <p:attrNameLst>
                                          <p:attrName>r</p:attrName>
                                        </p:attrNameLst>
                                      </p:cBhvr>
                                    </p:animRot>
                                    <p:animRot by="-240000">
                                      <p:cBhvr>
                                        <p:cTn id="15" dur="200" fill="hold">
                                          <p:stCondLst>
                                            <p:cond delay="200"/>
                                          </p:stCondLst>
                                        </p:cTn>
                                        <p:tgtEl>
                                          <p:spTgt spid="7"/>
                                        </p:tgtEl>
                                        <p:attrNameLst>
                                          <p:attrName>r</p:attrName>
                                        </p:attrNameLst>
                                      </p:cBhvr>
                                    </p:animRot>
                                    <p:animRot by="240000">
                                      <p:cBhvr>
                                        <p:cTn id="16" dur="200" fill="hold">
                                          <p:stCondLst>
                                            <p:cond delay="400"/>
                                          </p:stCondLst>
                                        </p:cTn>
                                        <p:tgtEl>
                                          <p:spTgt spid="7"/>
                                        </p:tgtEl>
                                        <p:attrNameLst>
                                          <p:attrName>r</p:attrName>
                                        </p:attrNameLst>
                                      </p:cBhvr>
                                    </p:animRot>
                                    <p:animRot by="-240000">
                                      <p:cBhvr>
                                        <p:cTn id="17" dur="200" fill="hold">
                                          <p:stCondLst>
                                            <p:cond delay="600"/>
                                          </p:stCondLst>
                                        </p:cTn>
                                        <p:tgtEl>
                                          <p:spTgt spid="7"/>
                                        </p:tgtEl>
                                        <p:attrNameLst>
                                          <p:attrName>r</p:attrName>
                                        </p:attrNameLst>
                                      </p:cBhvr>
                                    </p:animRot>
                                    <p:animRot by="120000">
                                      <p:cBhvr>
                                        <p:cTn id="18"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06D2A-1606-C259-58E7-676468AA6966}"/>
              </a:ext>
            </a:extLst>
          </p:cNvPr>
          <p:cNvSpPr>
            <a:spLocks noGrp="1"/>
          </p:cNvSpPr>
          <p:nvPr>
            <p:ph type="title"/>
          </p:nvPr>
        </p:nvSpPr>
        <p:spPr/>
        <p:txBody>
          <a:bodyPr/>
          <a:lstStyle/>
          <a:p>
            <a:r>
              <a:rPr lang="en-US" dirty="0"/>
              <a:t>Problems with Data</a:t>
            </a:r>
          </a:p>
        </p:txBody>
      </p:sp>
      <p:sp>
        <p:nvSpPr>
          <p:cNvPr id="3" name="Content Placeholder 2">
            <a:extLst>
              <a:ext uri="{FF2B5EF4-FFF2-40B4-BE49-F238E27FC236}">
                <a16:creationId xmlns:a16="http://schemas.microsoft.com/office/drawing/2014/main" id="{257B7C67-171D-63BD-4EC1-0684485F96B2}"/>
              </a:ext>
            </a:extLst>
          </p:cNvPr>
          <p:cNvSpPr>
            <a:spLocks noGrp="1"/>
          </p:cNvSpPr>
          <p:nvPr>
            <p:ph sz="half" idx="1"/>
          </p:nvPr>
        </p:nvSpPr>
        <p:spPr/>
        <p:txBody>
          <a:bodyPr/>
          <a:lstStyle/>
          <a:p>
            <a:endParaRPr lang="en-US" dirty="0"/>
          </a:p>
          <a:p>
            <a:pPr>
              <a:buFont typeface="Wingdings" panose="05000000000000000000" pitchFamily="2" charset="2"/>
              <a:buChar char="§"/>
            </a:pPr>
            <a:r>
              <a:rPr lang="en-US" dirty="0"/>
              <a:t>No Twitter account?</a:t>
            </a:r>
          </a:p>
          <a:p>
            <a:pPr>
              <a:buFont typeface="Wingdings" panose="05000000000000000000" pitchFamily="2" charset="2"/>
              <a:buChar char="§"/>
            </a:pPr>
            <a:r>
              <a:rPr lang="en-US" dirty="0"/>
              <a:t>Former players are very popular</a:t>
            </a:r>
          </a:p>
        </p:txBody>
      </p:sp>
      <p:sp>
        <p:nvSpPr>
          <p:cNvPr id="4" name="Content Placeholder 3">
            <a:extLst>
              <a:ext uri="{FF2B5EF4-FFF2-40B4-BE49-F238E27FC236}">
                <a16:creationId xmlns:a16="http://schemas.microsoft.com/office/drawing/2014/main" id="{15CB1B78-ECDF-6CE6-71AC-7703EC412165}"/>
              </a:ext>
            </a:extLst>
          </p:cNvPr>
          <p:cNvSpPr>
            <a:spLocks noGrp="1"/>
          </p:cNvSpPr>
          <p:nvPr>
            <p:ph sz="half" idx="2"/>
          </p:nvPr>
        </p:nvSpPr>
        <p:spPr/>
        <p:txBody>
          <a:bodyPr/>
          <a:lstStyle/>
          <a:p>
            <a:endParaRPr lang="en-US" dirty="0"/>
          </a:p>
          <a:p>
            <a:endParaRPr lang="en-US" dirty="0"/>
          </a:p>
          <a:p>
            <a:endParaRPr lang="en-US" dirty="0"/>
          </a:p>
          <a:p>
            <a:endParaRPr lang="en-US" dirty="0"/>
          </a:p>
          <a:p>
            <a:endParaRPr lang="en-US" dirty="0"/>
          </a:p>
          <a:p>
            <a:pPr>
              <a:buFont typeface="Wingdings" panose="05000000000000000000" pitchFamily="2" charset="2"/>
              <a:buChar char="§"/>
            </a:pPr>
            <a:r>
              <a:rPr lang="en-US" dirty="0"/>
              <a:t>Lamar is just too “Elite”</a:t>
            </a:r>
          </a:p>
          <a:p>
            <a:pPr>
              <a:buFont typeface="Wingdings" panose="05000000000000000000" pitchFamily="2" charset="2"/>
              <a:buChar char="§"/>
            </a:pPr>
            <a:r>
              <a:rPr lang="en-US" dirty="0"/>
              <a:t>More than one jersey number?</a:t>
            </a:r>
          </a:p>
        </p:txBody>
      </p:sp>
    </p:spTree>
    <p:extLst>
      <p:ext uri="{BB962C8B-B14F-4D97-AF65-F5344CB8AC3E}">
        <p14:creationId xmlns:p14="http://schemas.microsoft.com/office/powerpoint/2010/main" val="28900868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animEffect transition="in" filter="fade">
                                      <p:cBhvr>
                                        <p:cTn id="15" dur="500"/>
                                        <p:tgtEl>
                                          <p:spTgt spid="4">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6" end="6"/>
                                            </p:txEl>
                                          </p:spTgt>
                                        </p:tgtEl>
                                        <p:attrNameLst>
                                          <p:attrName>style.visibility</p:attrName>
                                        </p:attrNameLst>
                                      </p:cBhvr>
                                      <p:to>
                                        <p:strVal val="visible"/>
                                      </p:to>
                                    </p:set>
                                    <p:animEffect transition="in" filter="fade">
                                      <p:cBhvr>
                                        <p:cTn id="20"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0DA5CE-85A2-8C71-E440-AFBC06C9FE09}"/>
              </a:ext>
            </a:extLst>
          </p:cNvPr>
          <p:cNvSpPr>
            <a:spLocks noGrp="1"/>
          </p:cNvSpPr>
          <p:nvPr>
            <p:ph type="title"/>
          </p:nvPr>
        </p:nvSpPr>
        <p:spPr/>
        <p:txBody>
          <a:bodyPr/>
          <a:lstStyle/>
          <a:p>
            <a:r>
              <a:rPr lang="en-US" dirty="0"/>
              <a:t>Early Tables and Charts – OOPS</a:t>
            </a:r>
          </a:p>
        </p:txBody>
      </p:sp>
      <p:pic>
        <p:nvPicPr>
          <p:cNvPr id="9" name="Content Placeholder 8">
            <a:extLst>
              <a:ext uri="{FF2B5EF4-FFF2-40B4-BE49-F238E27FC236}">
                <a16:creationId xmlns:a16="http://schemas.microsoft.com/office/drawing/2014/main" id="{A311C206-FE37-97F2-9AAD-7F212D938519}"/>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50464" y="2973778"/>
            <a:ext cx="5445536" cy="2867660"/>
          </a:xfrm>
        </p:spPr>
      </p:pic>
      <p:pic>
        <p:nvPicPr>
          <p:cNvPr id="11" name="Content Placeholder 10">
            <a:extLst>
              <a:ext uri="{FF2B5EF4-FFF2-40B4-BE49-F238E27FC236}">
                <a16:creationId xmlns:a16="http://schemas.microsoft.com/office/drawing/2014/main" id="{F8ACBA57-7F8B-4298-E148-DB46AE645AD7}"/>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543993" y="3625859"/>
            <a:ext cx="4824412" cy="2246481"/>
          </a:xfrm>
        </p:spPr>
      </p:pic>
      <p:sp>
        <p:nvSpPr>
          <p:cNvPr id="12" name="TextBox 11">
            <a:extLst>
              <a:ext uri="{FF2B5EF4-FFF2-40B4-BE49-F238E27FC236}">
                <a16:creationId xmlns:a16="http://schemas.microsoft.com/office/drawing/2014/main" id="{8189AB0A-57A3-DA7F-C554-77634BBB6006}"/>
              </a:ext>
            </a:extLst>
          </p:cNvPr>
          <p:cNvSpPr txBox="1"/>
          <p:nvPr/>
        </p:nvSpPr>
        <p:spPr>
          <a:xfrm>
            <a:off x="1396569" y="5884332"/>
            <a:ext cx="3953326" cy="646331"/>
          </a:xfrm>
          <a:prstGeom prst="rect">
            <a:avLst/>
          </a:prstGeom>
          <a:noFill/>
        </p:spPr>
        <p:txBody>
          <a:bodyPr wrap="square" rtlCol="0">
            <a:spAutoFit/>
          </a:bodyPr>
          <a:lstStyle/>
          <a:p>
            <a:r>
              <a:rPr lang="en-US" dirty="0"/>
              <a:t>One of the first charts I made with</a:t>
            </a:r>
          </a:p>
          <a:p>
            <a:r>
              <a:rPr lang="en-US" dirty="0"/>
              <a:t>the raw data. </a:t>
            </a:r>
          </a:p>
        </p:txBody>
      </p:sp>
      <p:sp>
        <p:nvSpPr>
          <p:cNvPr id="13" name="TextBox 12">
            <a:extLst>
              <a:ext uri="{FF2B5EF4-FFF2-40B4-BE49-F238E27FC236}">
                <a16:creationId xmlns:a16="http://schemas.microsoft.com/office/drawing/2014/main" id="{1CDB1B75-AAE8-25A7-27C6-0F0326279439}"/>
              </a:ext>
            </a:extLst>
          </p:cNvPr>
          <p:cNvSpPr txBox="1"/>
          <p:nvPr/>
        </p:nvSpPr>
        <p:spPr>
          <a:xfrm>
            <a:off x="7171095" y="2973778"/>
            <a:ext cx="3570208" cy="369332"/>
          </a:xfrm>
          <a:prstGeom prst="rect">
            <a:avLst/>
          </a:prstGeom>
          <a:noFill/>
        </p:spPr>
        <p:txBody>
          <a:bodyPr wrap="none" rtlCol="0">
            <a:spAutoFit/>
          </a:bodyPr>
          <a:lstStyle/>
          <a:p>
            <a:r>
              <a:rPr lang="en-US" dirty="0"/>
              <a:t>A failed attempt at a plot in R.</a:t>
            </a:r>
          </a:p>
        </p:txBody>
      </p:sp>
    </p:spTree>
    <p:extLst>
      <p:ext uri="{BB962C8B-B14F-4D97-AF65-F5344CB8AC3E}">
        <p14:creationId xmlns:p14="http://schemas.microsoft.com/office/powerpoint/2010/main" val="8919291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0"/>
                                  </p:stCondLst>
                                  <p:childTnLst>
                                    <p:animEffect transition="out" filter="randombar(horizontal)">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4" presetClass="exit" presetSubtype="10" fill="hold" nodeType="withEffect">
                                  <p:stCondLst>
                                    <p:cond delay="0"/>
                                  </p:stCondLst>
                                  <p:childTnLst>
                                    <p:animEffect transition="out" filter="randombar(horizontal)">
                                      <p:cBhvr>
                                        <p:cTn id="9" dur="500"/>
                                        <p:tgtEl>
                                          <p:spTgt spid="11"/>
                                        </p:tgtEl>
                                      </p:cBhvr>
                                    </p:animEffect>
                                    <p:set>
                                      <p:cBhvr>
                                        <p:cTn id="10"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EC76-3DF8-C6D8-F36B-134569FCA96B}"/>
              </a:ext>
            </a:extLst>
          </p:cNvPr>
          <p:cNvSpPr>
            <a:spLocks noGrp="1"/>
          </p:cNvSpPr>
          <p:nvPr>
            <p:ph type="title"/>
          </p:nvPr>
        </p:nvSpPr>
        <p:spPr/>
        <p:txBody>
          <a:bodyPr/>
          <a:lstStyle/>
          <a:p>
            <a:r>
              <a:rPr lang="en-US" dirty="0"/>
              <a:t>Analyze</a:t>
            </a:r>
          </a:p>
        </p:txBody>
      </p:sp>
      <p:sp>
        <p:nvSpPr>
          <p:cNvPr id="3" name="Text Placeholder 2">
            <a:extLst>
              <a:ext uri="{FF2B5EF4-FFF2-40B4-BE49-F238E27FC236}">
                <a16:creationId xmlns:a16="http://schemas.microsoft.com/office/drawing/2014/main" id="{B75FECC2-23A2-F14A-F364-4C1EA8D35C75}"/>
              </a:ext>
            </a:extLst>
          </p:cNvPr>
          <p:cNvSpPr>
            <a:spLocks noGrp="1"/>
          </p:cNvSpPr>
          <p:nvPr>
            <p:ph type="body" idx="1"/>
          </p:nvPr>
        </p:nvSpPr>
        <p:spPr/>
        <p:txBody>
          <a:bodyPr/>
          <a:lstStyle/>
          <a:p>
            <a:r>
              <a:rPr lang="en-US" cap="none" dirty="0"/>
              <a:t>By using SQL, R, and Excel, I was able to peer through the compiled data and whittle down all the information into a usable/chartable chunk of information.</a:t>
            </a:r>
          </a:p>
        </p:txBody>
      </p:sp>
    </p:spTree>
    <p:extLst>
      <p:ext uri="{BB962C8B-B14F-4D97-AF65-F5344CB8AC3E}">
        <p14:creationId xmlns:p14="http://schemas.microsoft.com/office/powerpoint/2010/main" val="9309480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1EEFC-9998-9D6C-ACAC-BF8004488420}"/>
              </a:ext>
            </a:extLst>
          </p:cNvPr>
          <p:cNvSpPr>
            <a:spLocks noGrp="1"/>
          </p:cNvSpPr>
          <p:nvPr>
            <p:ph type="title"/>
          </p:nvPr>
        </p:nvSpPr>
        <p:spPr/>
        <p:txBody>
          <a:bodyPr/>
          <a:lstStyle/>
          <a:p>
            <a:r>
              <a:rPr lang="en-US" dirty="0"/>
              <a:t>SQL Queries and R Code</a:t>
            </a:r>
          </a:p>
        </p:txBody>
      </p:sp>
      <p:sp>
        <p:nvSpPr>
          <p:cNvPr id="3" name="Text Placeholder 2">
            <a:extLst>
              <a:ext uri="{FF2B5EF4-FFF2-40B4-BE49-F238E27FC236}">
                <a16:creationId xmlns:a16="http://schemas.microsoft.com/office/drawing/2014/main" id="{28D64B23-767D-5405-C461-0427046AFB57}"/>
              </a:ext>
            </a:extLst>
          </p:cNvPr>
          <p:cNvSpPr>
            <a:spLocks noGrp="1"/>
          </p:cNvSpPr>
          <p:nvPr>
            <p:ph type="body" idx="1"/>
          </p:nvPr>
        </p:nvSpPr>
        <p:spPr/>
        <p:txBody>
          <a:bodyPr/>
          <a:lstStyle/>
          <a:p>
            <a:r>
              <a:rPr lang="en-US" dirty="0"/>
              <a:t>Sample of My SQL Work</a:t>
            </a:r>
          </a:p>
        </p:txBody>
      </p:sp>
      <p:pic>
        <p:nvPicPr>
          <p:cNvPr id="8" name="Content Placeholder 7">
            <a:extLst>
              <a:ext uri="{FF2B5EF4-FFF2-40B4-BE49-F238E27FC236}">
                <a16:creationId xmlns:a16="http://schemas.microsoft.com/office/drawing/2014/main" id="{C9046F53-2DDA-EA76-D7E1-249CADE9C2C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192519" y="3179762"/>
            <a:ext cx="4343141" cy="2840037"/>
          </a:xfrm>
        </p:spPr>
      </p:pic>
      <p:sp>
        <p:nvSpPr>
          <p:cNvPr id="5" name="Text Placeholder 4">
            <a:extLst>
              <a:ext uri="{FF2B5EF4-FFF2-40B4-BE49-F238E27FC236}">
                <a16:creationId xmlns:a16="http://schemas.microsoft.com/office/drawing/2014/main" id="{08DC11D1-7680-9CBB-468E-47CF1322FCE1}"/>
              </a:ext>
            </a:extLst>
          </p:cNvPr>
          <p:cNvSpPr>
            <a:spLocks noGrp="1"/>
          </p:cNvSpPr>
          <p:nvPr>
            <p:ph type="body" sz="quarter" idx="3"/>
          </p:nvPr>
        </p:nvSpPr>
        <p:spPr>
          <a:xfrm>
            <a:off x="6174322" y="2603500"/>
            <a:ext cx="4825159" cy="576262"/>
          </a:xfrm>
        </p:spPr>
        <p:txBody>
          <a:bodyPr/>
          <a:lstStyle/>
          <a:p>
            <a:r>
              <a:rPr lang="en-US" dirty="0"/>
              <a:t>Sample of my R Code</a:t>
            </a:r>
          </a:p>
        </p:txBody>
      </p:sp>
      <p:pic>
        <p:nvPicPr>
          <p:cNvPr id="10" name="Content Placeholder 9">
            <a:extLst>
              <a:ext uri="{FF2B5EF4-FFF2-40B4-BE49-F238E27FC236}">
                <a16:creationId xmlns:a16="http://schemas.microsoft.com/office/drawing/2014/main" id="{C8D3EB27-AD95-731B-3D37-D68C443AAA46}"/>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096000" y="3444240"/>
            <a:ext cx="5842293" cy="2382838"/>
          </a:xfrm>
        </p:spPr>
      </p:pic>
    </p:spTree>
    <p:extLst>
      <p:ext uri="{BB962C8B-B14F-4D97-AF65-F5344CB8AC3E}">
        <p14:creationId xmlns:p14="http://schemas.microsoft.com/office/powerpoint/2010/main" val="20543241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5">
                                            <p:txEl>
                                              <p:pRg st="0" end="0"/>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334</TotalTime>
  <Words>1470</Words>
  <Application>Microsoft Office PowerPoint</Application>
  <PresentationFormat>Widescreen</PresentationFormat>
  <Paragraphs>96</Paragraphs>
  <Slides>16</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Algerian</vt:lpstr>
      <vt:lpstr>Arial</vt:lpstr>
      <vt:lpstr>Calibri</vt:lpstr>
      <vt:lpstr>Century Gothic</vt:lpstr>
      <vt:lpstr>Wingdings</vt:lpstr>
      <vt:lpstr>Wingdings 3</vt:lpstr>
      <vt:lpstr>Ion Boardroom</vt:lpstr>
      <vt:lpstr>Baltimore Ravens: Jersey Popularity vs Twitter Followers</vt:lpstr>
      <vt:lpstr>The Scenario</vt:lpstr>
      <vt:lpstr>The Hypothesis</vt:lpstr>
      <vt:lpstr>The Plan</vt:lpstr>
      <vt:lpstr>Problems</vt:lpstr>
      <vt:lpstr>Problems with Data</vt:lpstr>
      <vt:lpstr>Early Tables and Charts – OOPS</vt:lpstr>
      <vt:lpstr>Analyze</vt:lpstr>
      <vt:lpstr>SQL Queries and R Code</vt:lpstr>
      <vt:lpstr>PowerPoint Presentation</vt:lpstr>
      <vt:lpstr>Conclusions: Was I Correct?</vt:lpstr>
      <vt:lpstr>Coming to the Wrong Conclusions</vt:lpstr>
      <vt:lpstr>Wrong and Right at the Same Time</vt:lpstr>
      <vt:lpstr>Suggestions</vt:lpstr>
      <vt:lpstr>LaMarvelous</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Baltimore Ravens: Jersey Popularity vs Twitter followers</dc:title>
  <dc:creator>mwbaltimore@yahoo.com</dc:creator>
  <cp:lastModifiedBy>mwbaltimore@yahoo.com</cp:lastModifiedBy>
  <cp:revision>61</cp:revision>
  <dcterms:created xsi:type="dcterms:W3CDTF">2022-10-12T20:26:01Z</dcterms:created>
  <dcterms:modified xsi:type="dcterms:W3CDTF">2022-10-13T02:00:42Z</dcterms:modified>
</cp:coreProperties>
</file>