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4" r:id="rId4"/>
    <p:sldId id="263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Lucida Sans"/>
              </a:defRPr>
            </a:pPr>
            <a:r>
              <a:rPr lang="en-US" altLang="ja-JP" sz="1600">
                <a:latin typeface="Lucida Sans"/>
              </a:rPr>
              <a:t>Technica</a:t>
            </a:r>
            <a:r>
              <a:rPr lang="en-US" altLang="ja-JP" sz="1600" baseline="0">
                <a:latin typeface="Lucida Sans"/>
              </a:rPr>
              <a:t>l Communication Disciplines Based on Job Ad Titles</a:t>
            </a:r>
            <a:endParaRPr lang="en-US" altLang="ja-JP" sz="1600">
              <a:latin typeface="Lucida Sans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Hits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Other</c:v>
                </c:pt>
                <c:pt idx="1">
                  <c:v>User Experience</c:v>
                </c:pt>
                <c:pt idx="2">
                  <c:v>Technical Editing</c:v>
                </c:pt>
                <c:pt idx="3">
                  <c:v>Technical Writing / Development</c:v>
                </c:pt>
                <c:pt idx="4">
                  <c:v>Marketing / Advertising </c:v>
                </c:pt>
                <c:pt idx="5">
                  <c:v>Content Management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9.0</c:v>
                </c:pt>
                <c:pt idx="1">
                  <c:v>6.0</c:v>
                </c:pt>
                <c:pt idx="2">
                  <c:v>4.0</c:v>
                </c:pt>
                <c:pt idx="3">
                  <c:v>12.0</c:v>
                </c:pt>
                <c:pt idx="4">
                  <c:v>10.0</c:v>
                </c:pt>
                <c:pt idx="5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3065320"/>
        <c:axId val="2083059464"/>
      </c:barChart>
      <c:catAx>
        <c:axId val="208306532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alibri"/>
              </a:defRPr>
            </a:pPr>
            <a:endParaRPr lang="ja-JP"/>
          </a:p>
        </c:txPr>
        <c:crossAx val="2083059464"/>
        <c:crosses val="autoZero"/>
        <c:auto val="1"/>
        <c:lblAlgn val="ctr"/>
        <c:lblOffset val="100"/>
        <c:noMultiLvlLbl val="0"/>
      </c:catAx>
      <c:valAx>
        <c:axId val="2083059464"/>
        <c:scaling>
          <c:orientation val="minMax"/>
          <c:max val="12.0"/>
        </c:scaling>
        <c:delete val="0"/>
        <c:axPos val="b"/>
        <c:majorGridlines>
          <c:spPr>
            <a:ln>
              <a:solidFill>
                <a:schemeClr val="accent5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0830653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Lucida Sans"/>
              </a:defRPr>
            </a:pPr>
            <a:r>
              <a:rPr lang="en-US" altLang="ja-JP" sz="1600">
                <a:latin typeface="Lucida Sans"/>
              </a:rPr>
              <a:t>Profession</a:t>
            </a:r>
            <a:r>
              <a:rPr lang="en-US" altLang="ja-JP" sz="1600" baseline="0">
                <a:latin typeface="Lucida Sans"/>
              </a:rPr>
              <a:t> Terms Used in Job Ad Titles</a:t>
            </a:r>
            <a:endParaRPr lang="en-US" altLang="ja-JP" sz="1600">
              <a:latin typeface="Lucida Sans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Sheet1!$C$12</c:f>
              <c:strCache>
                <c:ptCount val="1"/>
                <c:pt idx="0">
                  <c:v>Hits</c:v>
                </c:pt>
              </c:strCache>
            </c:strRef>
          </c:tx>
          <c:spPr>
            <a:solidFill>
              <a:schemeClr val="accent5"/>
            </a:solidFill>
            <a:effectLst/>
          </c:spPr>
          <c:invertIfNegative val="0"/>
          <c:cat>
            <c:strRef>
              <c:f>Sheet1!$B$13:$B$23</c:f>
              <c:strCache>
                <c:ptCount val="11"/>
                <c:pt idx="0">
                  <c:v>Other</c:v>
                </c:pt>
                <c:pt idx="1">
                  <c:v>Writer</c:v>
                </c:pt>
                <c:pt idx="2">
                  <c:v>Specialist</c:v>
                </c:pt>
                <c:pt idx="3">
                  <c:v>Representative</c:v>
                </c:pt>
                <c:pt idx="4">
                  <c:v>Manager</c:v>
                </c:pt>
                <c:pt idx="5">
                  <c:v>Engineer</c:v>
                </c:pt>
                <c:pt idx="6">
                  <c:v>Editor</c:v>
                </c:pt>
                <c:pt idx="7">
                  <c:v>Developer</c:v>
                </c:pt>
                <c:pt idx="8">
                  <c:v>Copywriter</c:v>
                </c:pt>
                <c:pt idx="9">
                  <c:v>Coordinator</c:v>
                </c:pt>
                <c:pt idx="10">
                  <c:v>Analyst</c:v>
                </c:pt>
              </c:strCache>
            </c:strRef>
          </c:cat>
          <c:val>
            <c:numRef>
              <c:f>Sheet1!$C$13:$C$23</c:f>
              <c:numCache>
                <c:formatCode>General</c:formatCode>
                <c:ptCount val="11"/>
                <c:pt idx="0">
                  <c:v>7.0</c:v>
                </c:pt>
                <c:pt idx="1">
                  <c:v>5.0</c:v>
                </c:pt>
                <c:pt idx="2">
                  <c:v>6.0</c:v>
                </c:pt>
                <c:pt idx="3">
                  <c:v>2.0</c:v>
                </c:pt>
                <c:pt idx="4">
                  <c:v>4.0</c:v>
                </c:pt>
                <c:pt idx="5">
                  <c:v>2.0</c:v>
                </c:pt>
                <c:pt idx="6">
                  <c:v>4.0</c:v>
                </c:pt>
                <c:pt idx="7">
                  <c:v>3.0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839208"/>
        <c:axId val="2062835576"/>
      </c:barChart>
      <c:catAx>
        <c:axId val="20628392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ja-JP"/>
          </a:p>
        </c:txPr>
        <c:crossAx val="2062835576"/>
        <c:crosses val="autoZero"/>
        <c:auto val="1"/>
        <c:lblAlgn val="ctr"/>
        <c:lblOffset val="100"/>
        <c:noMultiLvlLbl val="0"/>
      </c:catAx>
      <c:valAx>
        <c:axId val="2062835576"/>
        <c:scaling>
          <c:orientation val="minMax"/>
          <c:max val="7.0"/>
        </c:scaling>
        <c:delete val="0"/>
        <c:axPos val="b"/>
        <c:majorGridlines>
          <c:spPr>
            <a:ln>
              <a:solidFill>
                <a:schemeClr val="accent5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06283920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C951C-3156-8B4A-BFE8-08B5D87E5E5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5C6E-8E41-6848-8644-511C5B6FB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20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E5C6E-8E41-6848-8644-511C5B6FB6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6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E5C6E-8E41-6848-8644-511C5B6FB6A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6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5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0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4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1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AAFF-94D7-F043-9830-2D2FDC4FD56F}" type="datetimeFigureOut">
              <a:rPr kumimoji="1" lang="ja-JP" altLang="en-US" smtClean="0"/>
              <a:t>9/21/15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B1AA-7705-3044-8884-D877DE065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4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jpe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08" y="1925292"/>
            <a:ext cx="8566092" cy="2199097"/>
          </a:xfrm>
        </p:spPr>
        <p:txBody>
          <a:bodyPr>
            <a:noAutofit/>
          </a:bodyPr>
          <a:lstStyle/>
          <a:p>
            <a:r>
              <a:rPr kumimoji="1" lang="en-US" altLang="ja-JP" sz="4800" dirty="0" smtClean="0">
                <a:solidFill>
                  <a:srgbClr val="4BACC6"/>
                </a:solidFill>
                <a:latin typeface="Lucida Sans"/>
                <a:cs typeface="Lucida Sans"/>
              </a:rPr>
              <a:t>Why </a:t>
            </a:r>
            <a:r>
              <a:rPr lang="en-US" altLang="ja-JP" sz="4800" dirty="0" smtClean="0">
                <a:solidFill>
                  <a:srgbClr val="4BACC6"/>
                </a:solidFill>
                <a:latin typeface="Lucida Sans"/>
                <a:cs typeface="Lucida Sans"/>
              </a:rPr>
              <a:t>isn’t Technical Communication’s Definition as Concise as its Practices?</a:t>
            </a:r>
            <a:endParaRPr kumimoji="1" lang="ja-JP" altLang="en-US" sz="4800" dirty="0">
              <a:solidFill>
                <a:srgbClr val="4BACC6"/>
              </a:solidFill>
              <a:latin typeface="Lucida Sans"/>
              <a:cs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8040" y="4128870"/>
            <a:ext cx="2421160" cy="748553"/>
          </a:xfrm>
        </p:spPr>
        <p:txBody>
          <a:bodyPr/>
          <a:lstStyle/>
          <a:p>
            <a:r>
              <a:rPr lang="en-US" altLang="ja-JP" dirty="0" smtClean="0"/>
              <a:t>Molly Blair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28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dirty="0" smtClean="0">
                <a:solidFill>
                  <a:schemeClr val="accent5"/>
                </a:solidFill>
              </a:rPr>
              <a:t>What Are the Responsibilities?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3928"/>
            <a:ext cx="1979911" cy="1979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254291" y="2533419"/>
            <a:ext cx="2770876" cy="2770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" y="4055403"/>
            <a:ext cx="2125254" cy="207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2927" y="1569971"/>
            <a:ext cx="2053873" cy="23349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9030" y="3904900"/>
            <a:ext cx="396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BACC6"/>
                </a:solidFill>
              </a:rPr>
              <a:t>What are the Required Skills?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35308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>
                <a:solidFill>
                  <a:srgbClr val="4BACC6"/>
                </a:solidFill>
              </a:rPr>
              <a:t>Key Similarities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1247" t="-2488" r="10420" b="15137"/>
          <a:stretch/>
        </p:blipFill>
        <p:spPr>
          <a:xfrm rot="16200000">
            <a:off x="3749211" y="1463210"/>
            <a:ext cx="6583362" cy="420621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07470"/>
            <a:ext cx="4245628" cy="3740410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“Soft Skills” </a:t>
            </a:r>
            <a:r>
              <a:rPr lang="en-US" altLang="ja-JP" sz="3600" dirty="0" err="1" smtClean="0"/>
              <a:t>vs</a:t>
            </a:r>
            <a:r>
              <a:rPr lang="en-US" altLang="ja-JP" sz="3600" dirty="0" smtClean="0"/>
              <a:t> Tools</a:t>
            </a:r>
          </a:p>
          <a:p>
            <a:pPr marL="0" indent="0">
              <a:buNone/>
            </a:pPr>
            <a:endParaRPr lang="en-US" altLang="ja-JP" sz="3600" dirty="0" smtClean="0"/>
          </a:p>
          <a:p>
            <a:r>
              <a:rPr kumimoji="1" lang="en-US" altLang="ja-JP" sz="3600" dirty="0" smtClean="0"/>
              <a:t>Collaboration and Independent Work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203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BACC6"/>
                </a:solidFill>
              </a:rPr>
              <a:t>Key Differences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68124"/>
          </a:xfrm>
        </p:spPr>
        <p:txBody>
          <a:bodyPr/>
          <a:lstStyle/>
          <a:p>
            <a:r>
              <a:rPr kumimoji="1" lang="en-US" altLang="ja-JP" dirty="0" smtClean="0"/>
              <a:t>Job Title</a:t>
            </a:r>
            <a:r>
              <a:rPr lang="en-US" altLang="ja-JP" dirty="0" smtClean="0"/>
              <a:t>s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Document Sharing Software</a:t>
            </a:r>
            <a:endParaRPr kumimoji="1" lang="en-US" altLang="ja-JP" dirty="0" smtClean="0"/>
          </a:p>
        </p:txBody>
      </p:sp>
      <p:sp>
        <p:nvSpPr>
          <p:cNvPr id="4" name="TextBox 3"/>
          <p:cNvSpPr txBox="1"/>
          <p:nvPr/>
        </p:nvSpPr>
        <p:spPr>
          <a:xfrm rot="21279360">
            <a:off x="197391" y="3265283"/>
            <a:ext cx="95296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Sans"/>
                <a:cs typeface="Lucida Sans"/>
              </a:rPr>
              <a:t>TECHNICAL WRITER?</a:t>
            </a:r>
          </a:p>
          <a:p>
            <a:r>
              <a:rPr lang="en-US" altLang="ja-JP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Sans"/>
                <a:cs typeface="Lucida Sans"/>
              </a:rPr>
              <a:t>CONTENT STRATEGIST?</a:t>
            </a:r>
            <a:r>
              <a:rPr kumimoji="1" lang="en-US" altLang="ja-JP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Sans"/>
                <a:cs typeface="Lucida Sans"/>
              </a:rPr>
              <a:t> </a:t>
            </a:r>
          </a:p>
          <a:p>
            <a:r>
              <a:rPr lang="en-US" altLang="ja-JP" sz="8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Sans"/>
                <a:cs typeface="Lucida Sans"/>
              </a:rPr>
              <a:t>DATA ANALYST?</a:t>
            </a:r>
            <a:endParaRPr kumimoji="1" lang="ja-JP" altLang="en-US" sz="8000" b="1" dirty="0">
              <a:solidFill>
                <a:schemeClr val="accent5">
                  <a:lumMod val="40000"/>
                  <a:lumOff val="6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60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BACC6"/>
                </a:solidFill>
              </a:rPr>
              <a:t>Who Are the Respondents?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Heather Steele (CMO, Blue Steele Solutions)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en-US" altLang="ja-JP" dirty="0" smtClean="0"/>
              <a:t>Laura McKnight (Grant Writer, </a:t>
            </a:r>
            <a:r>
              <a:rPr kumimoji="1" lang="en-US" altLang="ja-JP" dirty="0" err="1" smtClean="0"/>
              <a:t>reStart</a:t>
            </a:r>
            <a:r>
              <a:rPr kumimoji="1" lang="en-US" altLang="ja-JP" dirty="0" smtClean="0"/>
              <a:t> Inc.)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Michael Alford (Retired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Director of Data Marketing </a:t>
            </a:r>
          </a:p>
          <a:p>
            <a:pPr marL="0" indent="0">
              <a:buNone/>
            </a:pPr>
            <a:r>
              <a:rPr lang="en-US" altLang="ja-JP" dirty="0" smtClean="0"/>
              <a:t>    for Fireman’s Fund</a:t>
            </a:r>
          </a:p>
          <a:p>
            <a:pPr marL="0" indent="0">
              <a:buNone/>
            </a:pPr>
            <a:r>
              <a:rPr lang="en-US" altLang="ja-JP" dirty="0" smtClean="0"/>
              <a:t>    Insurance)</a:t>
            </a:r>
            <a:endParaRPr kumimoji="1" lang="ja-JP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66" y="2635329"/>
            <a:ext cx="4607034" cy="46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8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900" dirty="0" smtClean="0">
                <a:solidFill>
                  <a:srgbClr val="4BACC6"/>
                </a:solidFill>
              </a:rPr>
              <a:t>What’s In the Communicator</a:t>
            </a:r>
            <a:r>
              <a:rPr lang="en-US" altLang="ja-JP" sz="3900" dirty="0" smtClean="0">
                <a:solidFill>
                  <a:srgbClr val="4BACC6"/>
                </a:solidFill>
              </a:rPr>
              <a:t>’s Toolbox?</a:t>
            </a:r>
            <a:endParaRPr kumimoji="1" lang="ja-JP" altLang="en-US" sz="3900" dirty="0">
              <a:solidFill>
                <a:srgbClr val="4BAC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0892" b="7628"/>
          <a:stretch/>
        </p:blipFill>
        <p:spPr>
          <a:xfrm>
            <a:off x="1535048" y="3656935"/>
            <a:ext cx="6070417" cy="320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6" y="1412102"/>
            <a:ext cx="2126660" cy="2126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652" y="1412103"/>
            <a:ext cx="2126660" cy="21266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0" y="1293681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900" dirty="0" smtClean="0">
                <a:solidFill>
                  <a:srgbClr val="4BACC6"/>
                </a:solidFill>
              </a:rPr>
              <a:t>What’s In the Communicator</a:t>
            </a:r>
            <a:r>
              <a:rPr lang="en-US" altLang="ja-JP" sz="3900" dirty="0" smtClean="0">
                <a:solidFill>
                  <a:srgbClr val="4BACC6"/>
                </a:solidFill>
              </a:rPr>
              <a:t>’s Toolbox?</a:t>
            </a:r>
            <a:endParaRPr kumimoji="1" lang="ja-JP" altLang="en-US" sz="3900" dirty="0">
              <a:solidFill>
                <a:srgbClr val="4BAC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0892" b="7628"/>
          <a:stretch/>
        </p:blipFill>
        <p:spPr>
          <a:xfrm>
            <a:off x="1535048" y="3656935"/>
            <a:ext cx="6070417" cy="32010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47875" y="1295142"/>
            <a:ext cx="2264021" cy="2546459"/>
            <a:chOff x="247875" y="1295142"/>
            <a:chExt cx="2264021" cy="25464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875" y="1295142"/>
              <a:ext cx="2154763" cy="215476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7875" y="3472269"/>
              <a:ext cx="226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Flexibility</a:t>
              </a:r>
              <a:endParaRPr kumimoji="1" lang="ja-JP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3104" y="1270267"/>
            <a:ext cx="2386301" cy="2571334"/>
            <a:chOff x="3203104" y="1270267"/>
            <a:chExt cx="2386301" cy="2571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3405" y="1270267"/>
              <a:ext cx="2286000" cy="2286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03104" y="3472269"/>
              <a:ext cx="238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Research</a:t>
              </a:r>
              <a:endParaRPr kumimoji="1" lang="ja-JP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9331" y="1295142"/>
            <a:ext cx="2097469" cy="2546459"/>
            <a:chOff x="6589331" y="1295142"/>
            <a:chExt cx="2097469" cy="25464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9331" y="1295142"/>
              <a:ext cx="2032267" cy="203226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589331" y="3472269"/>
              <a:ext cx="209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Confidence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95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BACC6"/>
                </a:solidFill>
              </a:rPr>
              <a:t>Collaborative or Independent?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5763" y="2051640"/>
            <a:ext cx="3551914" cy="3558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4" y="1684136"/>
            <a:ext cx="4130674" cy="413067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16783" y="1898116"/>
            <a:ext cx="27910" cy="37124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37" y="2286994"/>
            <a:ext cx="1435100" cy="199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>
                <a:solidFill>
                  <a:srgbClr val="4BACC6"/>
                </a:solidFill>
              </a:rPr>
              <a:t>Can We Work From Home?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08141" y="1991986"/>
            <a:ext cx="4654362" cy="4663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094951">
            <a:off x="796688" y="1355760"/>
            <a:ext cx="3181032" cy="3466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41" y="1991986"/>
            <a:ext cx="488288" cy="488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8370" y="2231166"/>
            <a:ext cx="1436718" cy="14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kumimoji="1" lang="en-US" altLang="ja-JP" sz="3800" dirty="0" smtClean="0">
                <a:solidFill>
                  <a:srgbClr val="4BACC6"/>
                </a:solidFill>
              </a:rPr>
              <a:t>Does Tech Writing </a:t>
            </a:r>
            <a:r>
              <a:rPr lang="en-US" altLang="ja-JP" sz="3800" dirty="0" smtClean="0">
                <a:solidFill>
                  <a:srgbClr val="4BACC6"/>
                </a:solidFill>
              </a:rPr>
              <a:t>Interfere with Family?</a:t>
            </a:r>
            <a:endParaRPr kumimoji="1" lang="ja-JP" altLang="en-US" sz="3800" dirty="0">
              <a:solidFill>
                <a:srgbClr val="4BA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08141" y="1991986"/>
            <a:ext cx="4654362" cy="4663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094951">
            <a:off x="796688" y="1355760"/>
            <a:ext cx="3181032" cy="3466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693" t="5431" r="5481" b="5732"/>
          <a:stretch/>
        </p:blipFill>
        <p:spPr>
          <a:xfrm>
            <a:off x="1228038" y="2107470"/>
            <a:ext cx="1660643" cy="16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>
                <a:solidFill>
                  <a:srgbClr val="4BACC6"/>
                </a:solidFill>
              </a:rPr>
              <a:t>Where are the Jobs?</a:t>
            </a:r>
            <a:endParaRPr kumimoji="1" lang="ja-JP" altLang="en-US" dirty="0">
              <a:solidFill>
                <a:srgbClr val="4BACC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3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accent5"/>
                </a:solidFill>
              </a:rPr>
              <a:t>What are the Jobs Called?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7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237</TotalTime>
  <Words>152</Words>
  <Application>Microsoft Macintosh PowerPoint</Application>
  <PresentationFormat>On-screen Show (4:3)</PresentationFormat>
  <Paragraphs>38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Why isn’t Technical Communication’s Definition as Concise as its Practices?</vt:lpstr>
      <vt:lpstr>Who Are the Respondents?</vt:lpstr>
      <vt:lpstr>What’s In the Communicator’s Toolbox?</vt:lpstr>
      <vt:lpstr>What’s In the Communicator’s Toolbox?</vt:lpstr>
      <vt:lpstr>Collaborative or Independent?</vt:lpstr>
      <vt:lpstr>Can We Work From Home?</vt:lpstr>
      <vt:lpstr>Does Tech Writing Interfere with Family?</vt:lpstr>
      <vt:lpstr>Where are the Jobs?</vt:lpstr>
      <vt:lpstr>What are the Jobs Called?</vt:lpstr>
      <vt:lpstr>What Are the Responsibilities?</vt:lpstr>
      <vt:lpstr>What are the Required Skills?</vt:lpstr>
      <vt:lpstr>Key Similarities</vt:lpstr>
      <vt:lpstr>Key Differences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/ Corpus Analysis</dc:title>
  <dc:creator>Molly Blair</dc:creator>
  <cp:lastModifiedBy>Molly Blair</cp:lastModifiedBy>
  <cp:revision>13</cp:revision>
  <dcterms:created xsi:type="dcterms:W3CDTF">2015-09-21T18:05:48Z</dcterms:created>
  <dcterms:modified xsi:type="dcterms:W3CDTF">2015-09-21T22:03:11Z</dcterms:modified>
</cp:coreProperties>
</file>