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5_EE0CE907.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57" r:id="rId4"/>
    <p:sldId id="258" r:id="rId5"/>
    <p:sldId id="259" r:id="rId6"/>
    <p:sldId id="260" r:id="rId7"/>
    <p:sldId id="268" r:id="rId8"/>
    <p:sldId id="274" r:id="rId9"/>
    <p:sldId id="267" r:id="rId10"/>
    <p:sldId id="277" r:id="rId11"/>
    <p:sldId id="261" r:id="rId12"/>
    <p:sldId id="278" r:id="rId13"/>
    <p:sldId id="279" r:id="rId14"/>
    <p:sldId id="280" r:id="rId15"/>
    <p:sldId id="282" r:id="rId16"/>
    <p:sldId id="281" r:id="rId17"/>
    <p:sldId id="269" r:id="rId18"/>
    <p:sldId id="283" r:id="rId19"/>
    <p:sldId id="286" r:id="rId20"/>
    <p:sldId id="284" r:id="rId21"/>
    <p:sldId id="285" r:id="rId22"/>
    <p:sldId id="270" r:id="rId23"/>
    <p:sldId id="275" r:id="rId24"/>
    <p:sldId id="271" r:id="rId25"/>
    <p:sldId id="287" r:id="rId26"/>
    <p:sldId id="263" r:id="rId27"/>
    <p:sldId id="272" r:id="rId28"/>
    <p:sldId id="265" r:id="rId29"/>
    <p:sldId id="266" r:id="rId30"/>
    <p:sldId id="288" r:id="rId31"/>
    <p:sldId id="289" r:id="rId32"/>
    <p:sldId id="290" r:id="rId33"/>
    <p:sldId id="291" r:id="rId34"/>
    <p:sldId id="292" r:id="rId35"/>
    <p:sldId id="293" r:id="rId36"/>
    <p:sldId id="294" r:id="rId37"/>
    <p:sldId id="296" r:id="rId38"/>
    <p:sldId id="295" r:id="rId39"/>
    <p:sldId id="297"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BBCC78-2473-4722-AB63-560DB51AC9F3}">
          <p14:sldIdLst>
            <p14:sldId id="256"/>
            <p14:sldId id="273"/>
            <p14:sldId id="257"/>
            <p14:sldId id="258"/>
            <p14:sldId id="259"/>
            <p14:sldId id="260"/>
            <p14:sldId id="268"/>
            <p14:sldId id="274"/>
            <p14:sldId id="267"/>
            <p14:sldId id="277"/>
            <p14:sldId id="261"/>
            <p14:sldId id="278"/>
            <p14:sldId id="279"/>
            <p14:sldId id="280"/>
            <p14:sldId id="282"/>
            <p14:sldId id="281"/>
            <p14:sldId id="269"/>
            <p14:sldId id="283"/>
            <p14:sldId id="286"/>
            <p14:sldId id="284"/>
            <p14:sldId id="285"/>
            <p14:sldId id="270"/>
            <p14:sldId id="275"/>
            <p14:sldId id="271"/>
            <p14:sldId id="287"/>
            <p14:sldId id="263"/>
            <p14:sldId id="272"/>
            <p14:sldId id="265"/>
            <p14:sldId id="266"/>
            <p14:sldId id="288"/>
            <p14:sldId id="289"/>
            <p14:sldId id="290"/>
            <p14:sldId id="291"/>
            <p14:sldId id="292"/>
            <p14:sldId id="293"/>
            <p14:sldId id="294"/>
            <p14:sldId id="296"/>
            <p14:sldId id="295"/>
            <p14:sldId id="297"/>
            <p14:sldId id="29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7B3E560-433B-A1E5-A4FD-99CDAE85669B}" name="Meadows, Molly (mead9103@vandals.uidaho.edu)" initials="M(" userId="S::mead9103@vandals.uidaho.edu::ed0f8265-c900-4dad-9a1e-4a840912e0b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4F34CF-8711-F2CE-3F42-58DC220467BC}" v="3" dt="2024-04-15T04:33:30.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comments/modernComment_105_EE0CE907.xml><?xml version="1.0" encoding="utf-8"?>
<p188:cmLst xmlns:a="http://schemas.openxmlformats.org/drawingml/2006/main" xmlns:r="http://schemas.openxmlformats.org/officeDocument/2006/relationships" xmlns:p188="http://schemas.microsoft.com/office/powerpoint/2018/8/main">
  <p188:cm id="{C98F29C7-8DCB-4C9E-AF63-6A86F9206040}" authorId="{97B3E560-433B-A1E5-A4FD-99CDAE85669B}" created="2024-02-14T01:01:16.362">
    <pc:sldMkLst xmlns:pc="http://schemas.microsoft.com/office/powerpoint/2013/main/command">
      <pc:docMk/>
      <pc:sldMk cId="3993823495" sldId="261"/>
    </pc:sldMkLst>
    <p188:txBody>
      <a:bodyPr/>
      <a:lstStyle/>
      <a:p>
        <a:r>
          <a:rPr lang="en-US"/>
          <a:t>A systematic review of the key attributes design to address each product requirement. i. For complex systems, it is helpful to start with the “big picture” functionality of the device, then break it down into subsystems and the key features of each. ii. Provide evidence of rapid prototyping and virtual testing that gives you increased confidence that the design will work</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4/30/2024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92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4/30/2024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2083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4/30/2024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4053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4/30/2024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8181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4/30/2024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9827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4/30/2024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245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4/30/2024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7361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4/30/2024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28975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4/30/2024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1675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4/30/2024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4887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4/30/2024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3568728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4/30/2024</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4193716520"/>
      </p:ext>
    </p:extLst>
  </p:cSld>
  <p:clrMap bg1="dk1" tx1="lt1" bg2="dk2"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5_EE0CE9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2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2.png"/><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 Id="rId9"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sv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04800" y="1714727"/>
            <a:ext cx="12800013" cy="2611437"/>
          </a:xfrm>
        </p:spPr>
        <p:txBody>
          <a:bodyPr anchor="b">
            <a:noAutofit/>
          </a:bodyPr>
          <a:lstStyle/>
          <a:p>
            <a:pPr algn="ctr"/>
            <a:r>
              <a:rPr lang="en-US" sz="5400" i="1">
                <a:solidFill>
                  <a:schemeClr val="tx2"/>
                </a:solidFill>
                <a:latin typeface="Arial"/>
                <a:cs typeface="Arial"/>
              </a:rPr>
              <a:t>Using Deep Learning to Provide Feedback for Remote Physical Rehabilitation</a:t>
            </a:r>
            <a:endParaRPr lang="en-US" sz="5400">
              <a:solidFill>
                <a:schemeClr val="tx2"/>
              </a:solidFill>
              <a:latin typeface="Arial"/>
              <a:cs typeface="Arial"/>
            </a:endParaRPr>
          </a:p>
        </p:txBody>
      </p:sp>
      <p:sp>
        <p:nvSpPr>
          <p:cNvPr id="3" name="Subtitle 2"/>
          <p:cNvSpPr>
            <a:spLocks noGrp="1"/>
          </p:cNvSpPr>
          <p:nvPr>
            <p:ph type="subTitle" idx="4294967295"/>
          </p:nvPr>
        </p:nvSpPr>
        <p:spPr>
          <a:xfrm>
            <a:off x="3987574" y="5589534"/>
            <a:ext cx="8645297" cy="1271587"/>
          </a:xfrm>
        </p:spPr>
        <p:txBody>
          <a:bodyPr vert="horz" lIns="91440" tIns="45720" rIns="91440" bIns="45720" rtlCol="0" anchor="t">
            <a:normAutofit fontScale="92500" lnSpcReduction="20000"/>
          </a:bodyPr>
          <a:lstStyle/>
          <a:p>
            <a:pPr marL="0" indent="0">
              <a:buNone/>
            </a:pPr>
            <a:r>
              <a:rPr lang="en-US">
                <a:latin typeface="Trebuchet MS"/>
              </a:rPr>
              <a:t>Remote Rehabilitation: Xian Gao(CS), Molly Meadows(CS), Noah Rieth(CS) </a:t>
            </a:r>
          </a:p>
          <a:p>
            <a:pPr marL="0" indent="0">
              <a:buNone/>
            </a:pPr>
            <a:r>
              <a:rPr lang="en-US">
                <a:latin typeface="Trebuchet MS"/>
              </a:rPr>
              <a:t>Instructor: Bruce Bolden</a:t>
            </a:r>
          </a:p>
          <a:p>
            <a:pPr marL="0" indent="0">
              <a:buNone/>
            </a:pPr>
            <a:r>
              <a:rPr lang="en-US">
                <a:latin typeface="Trebuchet MS"/>
              </a:rPr>
              <a:t>Clients: Dr. Alexander </a:t>
            </a:r>
            <a:r>
              <a:rPr lang="en-US" err="1">
                <a:latin typeface="Trebuchet MS"/>
              </a:rPr>
              <a:t>Vakanski</a:t>
            </a:r>
            <a:r>
              <a:rPr lang="en-US">
                <a:latin typeface="Trebuchet MS"/>
              </a:rPr>
              <a:t>, Dr. Min Xian</a:t>
            </a:r>
          </a:p>
          <a:p>
            <a:pPr algn="ctr"/>
            <a:endParaRPr lang="en-US">
              <a:solidFill>
                <a:srgbClr val="FFFFFF"/>
              </a:solidFill>
            </a:endParaRPr>
          </a:p>
        </p:txBody>
      </p:sp>
      <p:pic>
        <p:nvPicPr>
          <p:cNvPr id="4" name="Picture 3" descr="A green square with white text and a heart and pulse&#10;&#10;Description automatically generated">
            <a:extLst>
              <a:ext uri="{FF2B5EF4-FFF2-40B4-BE49-F238E27FC236}">
                <a16:creationId xmlns:a16="http://schemas.microsoft.com/office/drawing/2014/main" id="{4E7B8107-1E34-4156-294B-4D249F92875B}"/>
              </a:ext>
            </a:extLst>
          </p:cNvPr>
          <p:cNvPicPr>
            <a:picLocks noChangeAspect="1"/>
          </p:cNvPicPr>
          <p:nvPr/>
        </p:nvPicPr>
        <p:blipFill>
          <a:blip r:embed="rId3"/>
          <a:stretch>
            <a:fillRect/>
          </a:stretch>
        </p:blipFill>
        <p:spPr>
          <a:xfrm>
            <a:off x="1401" y="5802686"/>
            <a:ext cx="1095375" cy="1057275"/>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05BD1529-66B5-4755-FFA6-CC093E2591AC}"/>
              </a:ext>
            </a:extLst>
          </p:cNvPr>
          <p:cNvPicPr>
            <a:picLocks noChangeAspect="1"/>
          </p:cNvPicPr>
          <p:nvPr/>
        </p:nvPicPr>
        <p:blipFill>
          <a:blip r:embed="rId4"/>
          <a:stretch>
            <a:fillRect/>
          </a:stretch>
        </p:blipFill>
        <p:spPr>
          <a:xfrm>
            <a:off x="261257" y="105804"/>
            <a:ext cx="3496236" cy="95156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027A-28FC-5EBE-25A6-0179DEF43E9A}"/>
              </a:ext>
            </a:extLst>
          </p:cNvPr>
          <p:cNvSpPr>
            <a:spLocks noGrp="1"/>
          </p:cNvSpPr>
          <p:nvPr>
            <p:ph type="title" idx="4294967295"/>
          </p:nvPr>
        </p:nvSpPr>
        <p:spPr>
          <a:xfrm>
            <a:off x="358588" y="357654"/>
            <a:ext cx="9906000" cy="1360488"/>
          </a:xfrm>
        </p:spPr>
        <p:txBody>
          <a:bodyPr/>
          <a:lstStyle/>
          <a:p>
            <a:r>
              <a:rPr lang="en-US"/>
              <a:t>Development Plan</a:t>
            </a:r>
          </a:p>
        </p:txBody>
      </p:sp>
      <p:sp>
        <p:nvSpPr>
          <p:cNvPr id="6" name="Rectangle: Rounded Corners 5">
            <a:extLst>
              <a:ext uri="{FF2B5EF4-FFF2-40B4-BE49-F238E27FC236}">
                <a16:creationId xmlns:a16="http://schemas.microsoft.com/office/drawing/2014/main" id="{A9DB125E-4E22-E77F-BA19-3428125A5B74}"/>
              </a:ext>
            </a:extLst>
          </p:cNvPr>
          <p:cNvSpPr/>
          <p:nvPr/>
        </p:nvSpPr>
        <p:spPr>
          <a:xfrm>
            <a:off x="180550" y="2007618"/>
            <a:ext cx="3427462" cy="228004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2"/>
                </a:solidFill>
                <a:latin typeface="Cambria"/>
                <a:ea typeface="Cambria"/>
              </a:rPr>
              <a:t>Extract Skeletal Information from an .</a:t>
            </a:r>
            <a:r>
              <a:rPr lang="en-US" sz="2400" err="1">
                <a:solidFill>
                  <a:schemeClr val="bg2"/>
                </a:solidFill>
                <a:latin typeface="Cambria"/>
                <a:ea typeface="Cambria"/>
              </a:rPr>
              <a:t>avi</a:t>
            </a:r>
            <a:r>
              <a:rPr lang="en-US" sz="2400">
                <a:solidFill>
                  <a:schemeClr val="bg2"/>
                </a:solidFill>
                <a:latin typeface="Cambria"/>
                <a:ea typeface="Cambria"/>
              </a:rPr>
              <a:t> video using </a:t>
            </a:r>
            <a:r>
              <a:rPr lang="en-US" sz="2400" err="1">
                <a:solidFill>
                  <a:schemeClr val="bg2"/>
                </a:solidFill>
                <a:latin typeface="Cambria"/>
                <a:ea typeface="Cambria"/>
              </a:rPr>
              <a:t>OpenPose</a:t>
            </a:r>
            <a:endParaRPr lang="en-US" sz="2400">
              <a:solidFill>
                <a:schemeClr val="bg2"/>
              </a:solidFill>
              <a:latin typeface="Cambria"/>
              <a:ea typeface="Cambria"/>
            </a:endParaRPr>
          </a:p>
        </p:txBody>
      </p:sp>
      <p:sp>
        <p:nvSpPr>
          <p:cNvPr id="7" name="Rectangle: Rounded Corners 6">
            <a:extLst>
              <a:ext uri="{FF2B5EF4-FFF2-40B4-BE49-F238E27FC236}">
                <a16:creationId xmlns:a16="http://schemas.microsoft.com/office/drawing/2014/main" id="{514074EA-37F8-C1DB-C03C-3489CF2A7EF8}"/>
              </a:ext>
            </a:extLst>
          </p:cNvPr>
          <p:cNvSpPr/>
          <p:nvPr/>
        </p:nvSpPr>
        <p:spPr>
          <a:xfrm>
            <a:off x="4384995" y="2006975"/>
            <a:ext cx="3422659" cy="2287601"/>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1"/>
                </a:solidFill>
                <a:latin typeface="Cambria"/>
                <a:ea typeface="Cambria"/>
              </a:rPr>
              <a:t>Data Preprocessing (missing joints, centering data, label generation)</a:t>
            </a:r>
          </a:p>
        </p:txBody>
      </p:sp>
      <p:sp>
        <p:nvSpPr>
          <p:cNvPr id="8" name="Rectangle: Rounded Corners 7">
            <a:extLst>
              <a:ext uri="{FF2B5EF4-FFF2-40B4-BE49-F238E27FC236}">
                <a16:creationId xmlns:a16="http://schemas.microsoft.com/office/drawing/2014/main" id="{95CF5049-560D-9542-3E47-AB4110FEDBCF}"/>
              </a:ext>
            </a:extLst>
          </p:cNvPr>
          <p:cNvSpPr/>
          <p:nvPr/>
        </p:nvSpPr>
        <p:spPr>
          <a:xfrm>
            <a:off x="8600647" y="2007616"/>
            <a:ext cx="3435722" cy="2280749"/>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1"/>
                </a:solidFill>
                <a:latin typeface="Cambria"/>
                <a:ea typeface="Cambria"/>
              </a:rPr>
              <a:t>Train and test the neural network using raw data and labels</a:t>
            </a:r>
          </a:p>
        </p:txBody>
      </p:sp>
      <p:sp>
        <p:nvSpPr>
          <p:cNvPr id="9" name="Rectangle: Rounded Corners 8">
            <a:extLst>
              <a:ext uri="{FF2B5EF4-FFF2-40B4-BE49-F238E27FC236}">
                <a16:creationId xmlns:a16="http://schemas.microsoft.com/office/drawing/2014/main" id="{77E066BB-85B0-E571-2B1E-ED6113DD1FCB}"/>
              </a:ext>
            </a:extLst>
          </p:cNvPr>
          <p:cNvSpPr/>
          <p:nvPr/>
        </p:nvSpPr>
        <p:spPr>
          <a:xfrm>
            <a:off x="4382753" y="4573763"/>
            <a:ext cx="3422339" cy="228292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1"/>
                </a:solidFill>
                <a:latin typeface="Cambria"/>
                <a:ea typeface="Cambria"/>
              </a:rPr>
              <a:t>Collect videos for different exercises (Incorrect and Correct)</a:t>
            </a:r>
          </a:p>
        </p:txBody>
      </p:sp>
      <p:sp>
        <p:nvSpPr>
          <p:cNvPr id="13" name="Arrow: Down 12">
            <a:extLst>
              <a:ext uri="{FF2B5EF4-FFF2-40B4-BE49-F238E27FC236}">
                <a16:creationId xmlns:a16="http://schemas.microsoft.com/office/drawing/2014/main" id="{A4CB48E2-5579-F9CA-A049-341A8E0D643C}"/>
              </a:ext>
            </a:extLst>
          </p:cNvPr>
          <p:cNvSpPr/>
          <p:nvPr/>
        </p:nvSpPr>
        <p:spPr>
          <a:xfrm rot="16200000">
            <a:off x="3793547" y="2883562"/>
            <a:ext cx="477050" cy="72582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Down 2">
            <a:extLst>
              <a:ext uri="{FF2B5EF4-FFF2-40B4-BE49-F238E27FC236}">
                <a16:creationId xmlns:a16="http://schemas.microsoft.com/office/drawing/2014/main" id="{89847FAC-6B2E-9398-1780-1D1568C0B65A}"/>
              </a:ext>
            </a:extLst>
          </p:cNvPr>
          <p:cNvSpPr/>
          <p:nvPr/>
        </p:nvSpPr>
        <p:spPr>
          <a:xfrm rot="16200000">
            <a:off x="8006958" y="2883562"/>
            <a:ext cx="477050" cy="72582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E02A5CE1-45EC-6ED8-3489-962F3DE2EEBF}"/>
              </a:ext>
            </a:extLst>
          </p:cNvPr>
          <p:cNvSpPr/>
          <p:nvPr/>
        </p:nvSpPr>
        <p:spPr>
          <a:xfrm rot="7380000">
            <a:off x="3715105" y="4205856"/>
            <a:ext cx="477050" cy="72582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4FDB12C6-7B14-7F29-8D37-704F6A0EBCCF}"/>
              </a:ext>
            </a:extLst>
          </p:cNvPr>
          <p:cNvSpPr/>
          <p:nvPr/>
        </p:nvSpPr>
        <p:spPr>
          <a:xfrm rot="3300000">
            <a:off x="7928516" y="4205856"/>
            <a:ext cx="477050" cy="72582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827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9C86-ACCB-D18A-A7A0-7BF731B988B3}"/>
              </a:ext>
            </a:extLst>
          </p:cNvPr>
          <p:cNvSpPr>
            <a:spLocks noGrp="1"/>
          </p:cNvSpPr>
          <p:nvPr>
            <p:ph type="title"/>
          </p:nvPr>
        </p:nvSpPr>
        <p:spPr/>
        <p:txBody>
          <a:bodyPr/>
          <a:lstStyle/>
          <a:p>
            <a:r>
              <a:rPr lang="en-US">
                <a:ea typeface="+mj-lt"/>
                <a:cs typeface="+mj-lt"/>
              </a:rPr>
              <a:t>Extracting Data</a:t>
            </a:r>
            <a:endParaRPr lang="en-US"/>
          </a:p>
        </p:txBody>
      </p:sp>
      <p:sp>
        <p:nvSpPr>
          <p:cNvPr id="3" name="Content Placeholder 2">
            <a:extLst>
              <a:ext uri="{FF2B5EF4-FFF2-40B4-BE49-F238E27FC236}">
                <a16:creationId xmlns:a16="http://schemas.microsoft.com/office/drawing/2014/main" id="{F2810B70-BE6B-29E1-02B4-301A85F3B053}"/>
              </a:ext>
            </a:extLst>
          </p:cNvPr>
          <p:cNvSpPr>
            <a:spLocks noGrp="1"/>
          </p:cNvSpPr>
          <p:nvPr>
            <p:ph idx="1"/>
          </p:nvPr>
        </p:nvSpPr>
        <p:spPr/>
        <p:txBody>
          <a:bodyPr vert="horz" lIns="91440" tIns="45720" rIns="91440" bIns="45720" rtlCol="0" anchor="t">
            <a:normAutofit/>
          </a:bodyPr>
          <a:lstStyle/>
          <a:p>
            <a:pPr marL="0" indent="0">
              <a:buNone/>
            </a:pPr>
            <a:endParaRPr lang="en-US" i="0"/>
          </a:p>
          <a:p>
            <a:pPr lvl="1" indent="-285750"/>
            <a:endParaRPr lang="en-US" i="0"/>
          </a:p>
        </p:txBody>
      </p:sp>
      <p:sp>
        <p:nvSpPr>
          <p:cNvPr id="4" name="TextBox 3">
            <a:extLst>
              <a:ext uri="{FF2B5EF4-FFF2-40B4-BE49-F238E27FC236}">
                <a16:creationId xmlns:a16="http://schemas.microsoft.com/office/drawing/2014/main" id="{DBC38125-82BA-990A-1D97-FBD1CD0A734E}"/>
              </a:ext>
            </a:extLst>
          </p:cNvPr>
          <p:cNvSpPr txBox="1"/>
          <p:nvPr/>
        </p:nvSpPr>
        <p:spPr>
          <a:xfrm>
            <a:off x="1226849" y="1657826"/>
            <a:ext cx="956335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sz="2800"/>
          </a:p>
          <a:p>
            <a:pPr marL="285750" indent="-285750">
              <a:lnSpc>
                <a:spcPct val="150000"/>
              </a:lnSpc>
              <a:buFont typeface="Arial"/>
              <a:buChar char="•"/>
            </a:pPr>
            <a:r>
              <a:rPr lang="en-US" sz="2800" err="1">
                <a:ea typeface="+mn-lt"/>
                <a:cs typeface="+mn-lt"/>
              </a:rPr>
              <a:t>OpenPose</a:t>
            </a:r>
            <a:r>
              <a:rPr lang="en-US" sz="2800">
                <a:ea typeface="+mn-lt"/>
                <a:cs typeface="+mn-lt"/>
              </a:rPr>
              <a:t> Body_25 Model</a:t>
            </a:r>
            <a:endParaRPr lang="en-US" sz="2800"/>
          </a:p>
          <a:p>
            <a:pPr marL="285750" indent="-285750">
              <a:lnSpc>
                <a:spcPct val="150000"/>
              </a:lnSpc>
              <a:buFont typeface="Arial"/>
              <a:buChar char="•"/>
            </a:pPr>
            <a:r>
              <a:rPr lang="en-US" sz="2800"/>
              <a:t>Removed the background point</a:t>
            </a:r>
            <a:endParaRPr lang="en-US"/>
          </a:p>
          <a:p>
            <a:pPr marL="285750" indent="-285750">
              <a:lnSpc>
                <a:spcPct val="150000"/>
              </a:lnSpc>
              <a:buFont typeface="Arial"/>
              <a:buChar char="•"/>
            </a:pPr>
            <a:r>
              <a:rPr lang="en-US" sz="2800"/>
              <a:t>Python</a:t>
            </a:r>
          </a:p>
          <a:p>
            <a:pPr marL="800100" lvl="1" indent="-342900">
              <a:lnSpc>
                <a:spcPct val="150000"/>
              </a:lnSpc>
              <a:buFont typeface="Arial"/>
              <a:buChar char="•"/>
            </a:pPr>
            <a:r>
              <a:rPr lang="en-US" sz="2400" err="1"/>
              <a:t>Opencv</a:t>
            </a:r>
            <a:r>
              <a:rPr lang="en-US" sz="2400"/>
              <a:t>-python and csv libraries</a:t>
            </a:r>
          </a:p>
          <a:p>
            <a:pPr marL="285750" indent="-285750">
              <a:lnSpc>
                <a:spcPct val="150000"/>
              </a:lnSpc>
              <a:buFont typeface="Arial"/>
              <a:buChar char="•"/>
            </a:pPr>
            <a:r>
              <a:rPr lang="en-US" sz="2800"/>
              <a:t>Smoothing data</a:t>
            </a:r>
          </a:p>
          <a:p>
            <a:pPr marL="285750" indent="-285750">
              <a:lnSpc>
                <a:spcPct val="150000"/>
              </a:lnSpc>
              <a:buFont typeface="Arial"/>
              <a:buChar char="•"/>
            </a:pPr>
            <a:r>
              <a:rPr lang="en-US" sz="2800"/>
              <a:t>Stores joint information in format: (</a:t>
            </a:r>
            <a:r>
              <a:rPr lang="en-US" sz="2800" i="1"/>
              <a:t>frames, features</a:t>
            </a:r>
            <a:r>
              <a:rPr lang="en-US" sz="2800"/>
              <a:t>)</a:t>
            </a:r>
          </a:p>
          <a:p>
            <a:r>
              <a:rPr lang="en-US"/>
              <a:t> </a:t>
            </a:r>
          </a:p>
        </p:txBody>
      </p:sp>
    </p:spTree>
    <p:extLst>
      <p:ext uri="{BB962C8B-B14F-4D97-AF65-F5344CB8AC3E}">
        <p14:creationId xmlns:p14="http://schemas.microsoft.com/office/powerpoint/2010/main" val="399382349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0419-EC05-03D5-95F0-262E2149093F}"/>
              </a:ext>
            </a:extLst>
          </p:cNvPr>
          <p:cNvSpPr>
            <a:spLocks noGrp="1"/>
          </p:cNvSpPr>
          <p:nvPr>
            <p:ph type="title"/>
          </p:nvPr>
        </p:nvSpPr>
        <p:spPr/>
        <p:txBody>
          <a:bodyPr/>
          <a:lstStyle/>
          <a:p>
            <a:r>
              <a:rPr lang="en-US"/>
              <a:t>Data Preprocessing </a:t>
            </a:r>
          </a:p>
        </p:txBody>
      </p:sp>
      <p:sp>
        <p:nvSpPr>
          <p:cNvPr id="3" name="Content Placeholder 2">
            <a:extLst>
              <a:ext uri="{FF2B5EF4-FFF2-40B4-BE49-F238E27FC236}">
                <a16:creationId xmlns:a16="http://schemas.microsoft.com/office/drawing/2014/main" id="{738249DB-9A9E-5127-31B5-B1013E6542F3}"/>
              </a:ext>
            </a:extLst>
          </p:cNvPr>
          <p:cNvSpPr>
            <a:spLocks noGrp="1"/>
          </p:cNvSpPr>
          <p:nvPr>
            <p:ph idx="1"/>
          </p:nvPr>
        </p:nvSpPr>
        <p:spPr>
          <a:xfrm>
            <a:off x="1019735" y="2287843"/>
            <a:ext cx="11048999" cy="3969889"/>
          </a:xfrm>
        </p:spPr>
        <p:txBody>
          <a:bodyPr vert="horz" lIns="91440" tIns="45720" rIns="91440" bIns="45720" rtlCol="0" anchor="t">
            <a:noAutofit/>
          </a:bodyPr>
          <a:lstStyle/>
          <a:p>
            <a:r>
              <a:rPr lang="en-US" sz="2800"/>
              <a:t>Add z point (set to zero) for each joint extracted for each frame</a:t>
            </a:r>
          </a:p>
          <a:p>
            <a:r>
              <a:rPr lang="en-US" sz="2800"/>
              <a:t>Episode split</a:t>
            </a:r>
          </a:p>
          <a:p>
            <a:r>
              <a:rPr lang="en-US" sz="2800"/>
              <a:t>Center data</a:t>
            </a:r>
          </a:p>
          <a:p>
            <a:r>
              <a:rPr lang="en-US" sz="2800" err="1"/>
              <a:t>Numpy</a:t>
            </a:r>
          </a:p>
          <a:p>
            <a:r>
              <a:rPr lang="en-US" sz="2800"/>
              <a:t>Remove bad episodes that would hinder training</a:t>
            </a:r>
          </a:p>
          <a:p>
            <a:r>
              <a:rPr lang="en-US" sz="2800"/>
              <a:t>Prepare labels for training</a:t>
            </a:r>
          </a:p>
          <a:p>
            <a:endParaRPr lang="en-US"/>
          </a:p>
        </p:txBody>
      </p:sp>
    </p:spTree>
    <p:extLst>
      <p:ext uri="{BB962C8B-B14F-4D97-AF65-F5344CB8AC3E}">
        <p14:creationId xmlns:p14="http://schemas.microsoft.com/office/powerpoint/2010/main" val="382434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8A91-C701-86BC-5471-C47C6ECC9335}"/>
              </a:ext>
            </a:extLst>
          </p:cNvPr>
          <p:cNvSpPr>
            <a:spLocks noGrp="1"/>
          </p:cNvSpPr>
          <p:nvPr>
            <p:ph type="title"/>
          </p:nvPr>
        </p:nvSpPr>
        <p:spPr/>
        <p:txBody>
          <a:bodyPr/>
          <a:lstStyle/>
          <a:p>
            <a:r>
              <a:rPr lang="en-US"/>
              <a:t>Neural Network</a:t>
            </a:r>
          </a:p>
        </p:txBody>
      </p:sp>
      <p:sp>
        <p:nvSpPr>
          <p:cNvPr id="3" name="Content Placeholder 2">
            <a:extLst>
              <a:ext uri="{FF2B5EF4-FFF2-40B4-BE49-F238E27FC236}">
                <a16:creationId xmlns:a16="http://schemas.microsoft.com/office/drawing/2014/main" id="{80B603B9-606A-B25F-A209-BA40EAC0BFC5}"/>
              </a:ext>
            </a:extLst>
          </p:cNvPr>
          <p:cNvSpPr>
            <a:spLocks noGrp="1"/>
          </p:cNvSpPr>
          <p:nvPr>
            <p:ph idx="1"/>
          </p:nvPr>
        </p:nvSpPr>
        <p:spPr/>
        <p:txBody>
          <a:bodyPr vert="horz" lIns="91440" tIns="45720" rIns="91440" bIns="45720" rtlCol="0" anchor="t">
            <a:noAutofit/>
          </a:bodyPr>
          <a:lstStyle/>
          <a:p>
            <a:r>
              <a:rPr lang="en-US" sz="2800"/>
              <a:t>Joint data for incorrect and correct movements and their labels as input</a:t>
            </a:r>
          </a:p>
          <a:p>
            <a:r>
              <a:rPr lang="en-US" sz="2800"/>
              <a:t>Split training and validation datasets (70% and 30%)</a:t>
            </a:r>
          </a:p>
          <a:p>
            <a:r>
              <a:rPr lang="en-US" sz="2800"/>
              <a:t>Match 5 main body joints to Vicon joints (trunk, left arm, right arm, left leg, right leg)</a:t>
            </a:r>
          </a:p>
          <a:p>
            <a:r>
              <a:rPr lang="en-US" sz="2800">
                <a:ea typeface="+mn-lt"/>
                <a:cs typeface="+mn-lt"/>
              </a:rPr>
              <a:t>Build a temporal pyramid network to train data</a:t>
            </a:r>
            <a:endParaRPr lang="en-US" sz="2800"/>
          </a:p>
          <a:p>
            <a:endParaRPr lang="en-US"/>
          </a:p>
          <a:p>
            <a:endParaRPr lang="en-US"/>
          </a:p>
        </p:txBody>
      </p:sp>
    </p:spTree>
    <p:extLst>
      <p:ext uri="{BB962C8B-B14F-4D97-AF65-F5344CB8AC3E}">
        <p14:creationId xmlns:p14="http://schemas.microsoft.com/office/powerpoint/2010/main" val="264585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42884B-B347-E059-3E92-C08FCF1515EC}"/>
              </a:ext>
            </a:extLst>
          </p:cNvPr>
          <p:cNvPicPr>
            <a:picLocks noChangeAspect="1"/>
          </p:cNvPicPr>
          <p:nvPr/>
        </p:nvPicPr>
        <p:blipFill>
          <a:blip r:embed="rId2"/>
          <a:stretch>
            <a:fillRect/>
          </a:stretch>
        </p:blipFill>
        <p:spPr>
          <a:xfrm>
            <a:off x="-4354" y="0"/>
            <a:ext cx="7040880" cy="6858000"/>
          </a:xfrm>
          <a:prstGeom prst="rect">
            <a:avLst/>
          </a:prstGeom>
        </p:spPr>
      </p:pic>
      <p:pic>
        <p:nvPicPr>
          <p:cNvPr id="6" name="Picture 5" descr="A list of letters and numbers&#10;&#10;Description automatically generated">
            <a:extLst>
              <a:ext uri="{FF2B5EF4-FFF2-40B4-BE49-F238E27FC236}">
                <a16:creationId xmlns:a16="http://schemas.microsoft.com/office/drawing/2014/main" id="{E867BEDA-0EB3-EFB9-CEA6-5152E28C3FAA}"/>
              </a:ext>
            </a:extLst>
          </p:cNvPr>
          <p:cNvPicPr>
            <a:picLocks noChangeAspect="1"/>
          </p:cNvPicPr>
          <p:nvPr/>
        </p:nvPicPr>
        <p:blipFill>
          <a:blip r:embed="rId3"/>
          <a:stretch>
            <a:fillRect/>
          </a:stretch>
        </p:blipFill>
        <p:spPr>
          <a:xfrm>
            <a:off x="8571820" y="670152"/>
            <a:ext cx="1819275" cy="5648325"/>
          </a:xfrm>
          <a:prstGeom prst="rect">
            <a:avLst/>
          </a:prstGeom>
        </p:spPr>
      </p:pic>
    </p:spTree>
    <p:extLst>
      <p:ext uri="{BB962C8B-B14F-4D97-AF65-F5344CB8AC3E}">
        <p14:creationId xmlns:p14="http://schemas.microsoft.com/office/powerpoint/2010/main" val="310627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person running&#10;&#10;Description automatically generated">
            <a:extLst>
              <a:ext uri="{FF2B5EF4-FFF2-40B4-BE49-F238E27FC236}">
                <a16:creationId xmlns:a16="http://schemas.microsoft.com/office/drawing/2014/main" id="{34FEA472-CCF7-0903-F0CB-459ABCDE9116}"/>
              </a:ext>
            </a:extLst>
          </p:cNvPr>
          <p:cNvPicPr>
            <a:picLocks noGrp="1" noChangeAspect="1"/>
          </p:cNvPicPr>
          <p:nvPr>
            <p:ph idx="4294967295"/>
          </p:nvPr>
        </p:nvPicPr>
        <p:blipFill>
          <a:blip r:embed="rId2"/>
          <a:stretch>
            <a:fillRect/>
          </a:stretch>
        </p:blipFill>
        <p:spPr>
          <a:xfrm>
            <a:off x="1175658" y="126094"/>
            <a:ext cx="9837510" cy="6606948"/>
          </a:xfrm>
        </p:spPr>
      </p:pic>
      <p:sp>
        <p:nvSpPr>
          <p:cNvPr id="5" name="TextBox 4">
            <a:extLst>
              <a:ext uri="{FF2B5EF4-FFF2-40B4-BE49-F238E27FC236}">
                <a16:creationId xmlns:a16="http://schemas.microsoft.com/office/drawing/2014/main" id="{50C4B148-43AD-55F8-3D7D-0F6C908EE25C}"/>
              </a:ext>
            </a:extLst>
          </p:cNvPr>
          <p:cNvSpPr txBox="1"/>
          <p:nvPr/>
        </p:nvSpPr>
        <p:spPr>
          <a:xfrm>
            <a:off x="3278841" y="6225988"/>
            <a:ext cx="67549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https://arxiv.org/ftp/arxiv/papers/1901/1901.10435.pdf</a:t>
            </a:r>
          </a:p>
        </p:txBody>
      </p:sp>
    </p:spTree>
    <p:extLst>
      <p:ext uri="{BB962C8B-B14F-4D97-AF65-F5344CB8AC3E}">
        <p14:creationId xmlns:p14="http://schemas.microsoft.com/office/powerpoint/2010/main" val="115321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D48B-E544-ADE7-52A4-60A675129AE6}"/>
              </a:ext>
            </a:extLst>
          </p:cNvPr>
          <p:cNvSpPr>
            <a:spLocks noGrp="1"/>
          </p:cNvSpPr>
          <p:nvPr>
            <p:ph type="title"/>
          </p:nvPr>
        </p:nvSpPr>
        <p:spPr/>
        <p:txBody>
          <a:bodyPr/>
          <a:lstStyle/>
          <a:p>
            <a:r>
              <a:rPr lang="en-US"/>
              <a:t>Task 1 Overview</a:t>
            </a:r>
          </a:p>
        </p:txBody>
      </p:sp>
      <p:sp>
        <p:nvSpPr>
          <p:cNvPr id="3" name="Content Placeholder 2">
            <a:extLst>
              <a:ext uri="{FF2B5EF4-FFF2-40B4-BE49-F238E27FC236}">
                <a16:creationId xmlns:a16="http://schemas.microsoft.com/office/drawing/2014/main" id="{E4D8623E-28C9-0FC2-705D-88044430F628}"/>
              </a:ext>
            </a:extLst>
          </p:cNvPr>
          <p:cNvSpPr>
            <a:spLocks noGrp="1"/>
          </p:cNvSpPr>
          <p:nvPr>
            <p:ph idx="1"/>
          </p:nvPr>
        </p:nvSpPr>
        <p:spPr/>
        <p:txBody>
          <a:bodyPr vert="horz" lIns="91440" tIns="45720" rIns="91440" bIns="45720" rtlCol="0" anchor="t">
            <a:normAutofit/>
          </a:bodyPr>
          <a:lstStyle/>
          <a:p>
            <a:r>
              <a:rPr lang="en-US" sz="2800"/>
              <a:t>Deep Squat</a:t>
            </a:r>
          </a:p>
          <a:p>
            <a:r>
              <a:rPr lang="en-US" sz="2800"/>
              <a:t>Preprocess given videos</a:t>
            </a:r>
          </a:p>
          <a:p>
            <a:r>
              <a:rPr lang="en-US" sz="2800"/>
              <a:t> Build and train model based on the given </a:t>
            </a:r>
            <a:r>
              <a:rPr lang="en-US" sz="2800" err="1"/>
              <a:t>SpatioTemporalNN</a:t>
            </a:r>
            <a:r>
              <a:rPr lang="en-US" sz="2800"/>
              <a:t> (neural network) using </a:t>
            </a:r>
            <a:r>
              <a:rPr lang="en-US" sz="2800" err="1"/>
              <a:t>OpenPose</a:t>
            </a:r>
            <a:r>
              <a:rPr lang="en-US" sz="2800"/>
              <a:t> data</a:t>
            </a:r>
          </a:p>
          <a:p>
            <a:r>
              <a:rPr lang="en-US" sz="2800"/>
              <a:t>Modify the existing temporal to better suit the </a:t>
            </a:r>
            <a:r>
              <a:rPr lang="en-US" sz="2800" err="1"/>
              <a:t>OpenPose</a:t>
            </a:r>
            <a:r>
              <a:rPr lang="en-US" sz="2800"/>
              <a:t> data</a:t>
            </a:r>
          </a:p>
        </p:txBody>
      </p:sp>
    </p:spTree>
    <p:extLst>
      <p:ext uri="{BB962C8B-B14F-4D97-AF65-F5344CB8AC3E}">
        <p14:creationId xmlns:p14="http://schemas.microsoft.com/office/powerpoint/2010/main" val="62901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E473-8083-47E2-0194-FCF64842802E}"/>
              </a:ext>
            </a:extLst>
          </p:cNvPr>
          <p:cNvSpPr>
            <a:spLocks noGrp="1"/>
          </p:cNvSpPr>
          <p:nvPr>
            <p:ph type="title"/>
          </p:nvPr>
        </p:nvSpPr>
        <p:spPr>
          <a:xfrm>
            <a:off x="478971" y="404849"/>
            <a:ext cx="9905999" cy="1360898"/>
          </a:xfrm>
        </p:spPr>
        <p:txBody>
          <a:bodyPr/>
          <a:lstStyle/>
          <a:p>
            <a:r>
              <a:rPr lang="en-US"/>
              <a:t>Task 1</a:t>
            </a:r>
          </a:p>
        </p:txBody>
      </p:sp>
      <p:sp>
        <p:nvSpPr>
          <p:cNvPr id="3" name="Content Placeholder 2">
            <a:extLst>
              <a:ext uri="{FF2B5EF4-FFF2-40B4-BE49-F238E27FC236}">
                <a16:creationId xmlns:a16="http://schemas.microsoft.com/office/drawing/2014/main" id="{E20F9276-7494-B854-286F-860A7395EFDA}"/>
              </a:ext>
            </a:extLst>
          </p:cNvPr>
          <p:cNvSpPr>
            <a:spLocks noGrp="1"/>
          </p:cNvSpPr>
          <p:nvPr>
            <p:ph idx="1"/>
          </p:nvPr>
        </p:nvSpPr>
        <p:spPr>
          <a:xfrm>
            <a:off x="174172" y="1646226"/>
            <a:ext cx="12300856" cy="3567118"/>
          </a:xfrm>
        </p:spPr>
        <p:txBody>
          <a:bodyPr vert="horz" lIns="91440" tIns="45720" rIns="91440" bIns="45720" rtlCol="0" anchor="t">
            <a:noAutofit/>
          </a:bodyPr>
          <a:lstStyle/>
          <a:p>
            <a:pPr marL="457200" indent="-457200"/>
            <a:r>
              <a:rPr lang="en-US" sz="2800"/>
              <a:t>Select 417 frames from each video, evenly distributed</a:t>
            </a:r>
            <a:endParaRPr lang="en-US"/>
          </a:p>
          <a:p>
            <a:pPr marL="457200" indent="-457200"/>
            <a:r>
              <a:rPr lang="en-US" sz="2800"/>
              <a:t>Analyze each frame with </a:t>
            </a:r>
            <a:r>
              <a:rPr lang="en-US" sz="2800" err="1"/>
              <a:t>OpenPose</a:t>
            </a:r>
            <a:r>
              <a:rPr lang="en-US" sz="2800"/>
              <a:t> and save the joint positions (z set to 0)</a:t>
            </a:r>
          </a:p>
          <a:p>
            <a:pPr marL="457200" indent="-457200"/>
            <a:r>
              <a:rPr lang="en-US" sz="2800"/>
              <a:t>Split into episodes and reshape data to  this structure</a:t>
            </a:r>
            <a:r>
              <a:rPr lang="en-US" sz="2800">
                <a:ea typeface="+mn-lt"/>
                <a:cs typeface="+mn-lt"/>
              </a:rPr>
              <a:t>:</a:t>
            </a:r>
          </a:p>
          <a:p>
            <a:pPr marL="571500" lvl="1" indent="-342900">
              <a:buFont typeface="Arial"/>
              <a:buChar char="•"/>
            </a:pPr>
            <a:r>
              <a:rPr lang="en-US" sz="2400">
                <a:ea typeface="+mn-lt"/>
                <a:cs typeface="+mn-lt"/>
              </a:rPr>
              <a:t> (subjects * episodes * features, frames // episodes) </a:t>
            </a:r>
            <a:endParaRPr lang="en-US" sz="2400" i="0"/>
          </a:p>
          <a:p>
            <a:pPr marL="457200" indent="-457200"/>
            <a:r>
              <a:rPr lang="en-US" sz="2800"/>
              <a:t>Center and scale the data from –1 to 1</a:t>
            </a:r>
          </a:p>
          <a:p>
            <a:pPr marL="457200" indent="-457200"/>
            <a:r>
              <a:rPr lang="en-US" sz="2800"/>
              <a:t>Remove bad episodes</a:t>
            </a:r>
          </a:p>
          <a:p>
            <a:pPr marL="457200" indent="-457200"/>
            <a:r>
              <a:rPr lang="en-US" sz="2800"/>
              <a:t>Train the temporal pyramid neural network</a:t>
            </a:r>
          </a:p>
          <a:p>
            <a:pPr marL="457200" indent="-457200"/>
            <a:endParaRPr lang="en-US"/>
          </a:p>
          <a:p>
            <a:pPr marL="457200" indent="-457200"/>
            <a:endParaRPr lang="en-US"/>
          </a:p>
          <a:p>
            <a:pPr marL="457200" indent="-457200"/>
            <a:endParaRPr lang="en-US"/>
          </a:p>
          <a:p>
            <a:pPr marL="457200" indent="-457200"/>
            <a:endParaRPr lang="en-US"/>
          </a:p>
        </p:txBody>
      </p:sp>
    </p:spTree>
    <p:extLst>
      <p:ext uri="{BB962C8B-B14F-4D97-AF65-F5344CB8AC3E}">
        <p14:creationId xmlns:p14="http://schemas.microsoft.com/office/powerpoint/2010/main" val="1767977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347777-1A13-485D-BE82-811136C66E0D}"/>
              </a:ext>
            </a:extLst>
          </p:cNvPr>
          <p:cNvSpPr txBox="1"/>
          <p:nvPr/>
        </p:nvSpPr>
        <p:spPr>
          <a:xfrm>
            <a:off x="1210405" y="2307513"/>
            <a:ext cx="976066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nSpc>
                <a:spcPct val="150000"/>
              </a:lnSpc>
              <a:buFont typeface="Arial"/>
              <a:buChar char="•"/>
            </a:pPr>
            <a:r>
              <a:rPr lang="en-US" sz="2800"/>
              <a:t>Reduce from 41 frames per repetition to 40</a:t>
            </a:r>
            <a:endParaRPr lang="en-US"/>
          </a:p>
          <a:p>
            <a:pPr marL="914400" lvl="1" indent="-457200">
              <a:lnSpc>
                <a:spcPct val="150000"/>
              </a:lnSpc>
              <a:buFont typeface="Arial"/>
              <a:buChar char="•"/>
            </a:pPr>
            <a:r>
              <a:rPr lang="en-US" sz="2400"/>
              <a:t>Half scale sequences for the pyramid model </a:t>
            </a:r>
            <a:r>
              <a:rPr lang="en-US" sz="2400" i="1">
                <a:ea typeface="+mn-lt"/>
                <a:cs typeface="+mn-lt"/>
              </a:rPr>
              <a:t>  </a:t>
            </a:r>
            <a:endParaRPr lang="en-US" sz="2800"/>
          </a:p>
          <a:p>
            <a:pPr marL="571500" indent="-571500">
              <a:lnSpc>
                <a:spcPct val="150000"/>
              </a:lnSpc>
              <a:buFont typeface="Arial"/>
              <a:buChar char="•"/>
            </a:pPr>
            <a:r>
              <a:rPr lang="en-US" sz="2800"/>
              <a:t>180 repetitions total (correct and incorrect)</a:t>
            </a:r>
          </a:p>
          <a:p>
            <a:pPr marL="571500" indent="-571500">
              <a:lnSpc>
                <a:spcPct val="150000"/>
              </a:lnSpc>
              <a:buFont typeface="Arial"/>
              <a:buChar char="•"/>
            </a:pPr>
            <a:r>
              <a:rPr lang="en-US" sz="2400" i="1">
                <a:ea typeface="+mn-lt"/>
                <a:cs typeface="+mn-lt"/>
              </a:rPr>
              <a:t>(subjects * episodes * features, frames // episodes)  X2</a:t>
            </a:r>
            <a:endParaRPr lang="en-US" sz="2800"/>
          </a:p>
          <a:p>
            <a:pPr marL="1028700" lvl="1" indent="-571500">
              <a:lnSpc>
                <a:spcPct val="150000"/>
              </a:lnSpc>
              <a:buFont typeface="Arial"/>
              <a:buChar char="•"/>
            </a:pPr>
            <a:r>
              <a:rPr lang="en-US" sz="2400" i="1"/>
              <a:t>(6750, 40) data points, one for correct , one for incorrect</a:t>
            </a:r>
          </a:p>
          <a:p>
            <a:pPr marL="571500" indent="-571500">
              <a:lnSpc>
                <a:spcPct val="150000"/>
              </a:lnSpc>
              <a:buFont typeface="Arial"/>
              <a:buChar char="•"/>
            </a:pPr>
            <a:r>
              <a:rPr lang="en-US" sz="2800"/>
              <a:t>No smoothing</a:t>
            </a:r>
          </a:p>
          <a:p>
            <a:pPr marL="571500" indent="-571500">
              <a:buFont typeface="Arial"/>
              <a:buChar char="•"/>
            </a:pPr>
            <a:endParaRPr lang="en-US" sz="3600"/>
          </a:p>
          <a:p>
            <a:pPr marL="571500" indent="-571500">
              <a:buFont typeface="Arial"/>
              <a:buChar char="•"/>
            </a:pPr>
            <a:endParaRPr lang="en-US" sz="3600"/>
          </a:p>
          <a:p>
            <a:endParaRPr lang="en-US"/>
          </a:p>
        </p:txBody>
      </p:sp>
      <p:sp>
        <p:nvSpPr>
          <p:cNvPr id="2" name="Title 1">
            <a:extLst>
              <a:ext uri="{FF2B5EF4-FFF2-40B4-BE49-F238E27FC236}">
                <a16:creationId xmlns:a16="http://schemas.microsoft.com/office/drawing/2014/main" id="{C6171C50-2A43-5A5D-BC59-76DBE1427292}"/>
              </a:ext>
            </a:extLst>
          </p:cNvPr>
          <p:cNvSpPr>
            <a:spLocks noGrp="1"/>
          </p:cNvSpPr>
          <p:nvPr>
            <p:ph type="title"/>
          </p:nvPr>
        </p:nvSpPr>
        <p:spPr/>
        <p:txBody>
          <a:bodyPr/>
          <a:lstStyle/>
          <a:p>
            <a:r>
              <a:rPr lang="en-US"/>
              <a:t>Results (Input)</a:t>
            </a:r>
          </a:p>
        </p:txBody>
      </p:sp>
    </p:spTree>
    <p:extLst>
      <p:ext uri="{BB962C8B-B14F-4D97-AF65-F5344CB8AC3E}">
        <p14:creationId xmlns:p14="http://schemas.microsoft.com/office/powerpoint/2010/main" val="2165866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oup of colorful lines&#10;&#10;Description automatically generated">
            <a:extLst>
              <a:ext uri="{FF2B5EF4-FFF2-40B4-BE49-F238E27FC236}">
                <a16:creationId xmlns:a16="http://schemas.microsoft.com/office/drawing/2014/main" id="{CC736A41-0C21-C9E0-1ECF-434D64898701}"/>
              </a:ext>
            </a:extLst>
          </p:cNvPr>
          <p:cNvPicPr>
            <a:picLocks noChangeAspect="1"/>
          </p:cNvPicPr>
          <p:nvPr/>
        </p:nvPicPr>
        <p:blipFill>
          <a:blip r:embed="rId2"/>
          <a:stretch>
            <a:fillRect/>
          </a:stretch>
        </p:blipFill>
        <p:spPr>
          <a:xfrm>
            <a:off x="0" y="2182688"/>
            <a:ext cx="12192000" cy="4299652"/>
          </a:xfrm>
          <a:prstGeom prst="rect">
            <a:avLst/>
          </a:prstGeom>
        </p:spPr>
      </p:pic>
      <p:sp>
        <p:nvSpPr>
          <p:cNvPr id="3" name="TextBox 2">
            <a:extLst>
              <a:ext uri="{FF2B5EF4-FFF2-40B4-BE49-F238E27FC236}">
                <a16:creationId xmlns:a16="http://schemas.microsoft.com/office/drawing/2014/main" id="{39F6C7F0-384B-BDD6-F003-305BD2C9D518}"/>
              </a:ext>
            </a:extLst>
          </p:cNvPr>
          <p:cNvSpPr txBox="1"/>
          <p:nvPr/>
        </p:nvSpPr>
        <p:spPr>
          <a:xfrm>
            <a:off x="299490" y="367556"/>
            <a:ext cx="117595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Joint Positions vs Frame Count for Random Episodes</a:t>
            </a:r>
          </a:p>
        </p:txBody>
      </p:sp>
    </p:spTree>
    <p:extLst>
      <p:ext uri="{BB962C8B-B14F-4D97-AF65-F5344CB8AC3E}">
        <p14:creationId xmlns:p14="http://schemas.microsoft.com/office/powerpoint/2010/main" val="169415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9B70-703A-1689-6699-C13FCA1B4EE6}"/>
              </a:ext>
            </a:extLst>
          </p:cNvPr>
          <p:cNvSpPr>
            <a:spLocks noGrp="1"/>
          </p:cNvSpPr>
          <p:nvPr>
            <p:ph type="title"/>
          </p:nvPr>
        </p:nvSpPr>
        <p:spPr/>
        <p:txBody>
          <a:bodyPr>
            <a:normAutofit/>
          </a:bodyPr>
          <a:lstStyle/>
          <a:p>
            <a:r>
              <a:rPr lang="en-US" sz="4400"/>
              <a:t>Contents</a:t>
            </a:r>
          </a:p>
        </p:txBody>
      </p:sp>
      <p:sp>
        <p:nvSpPr>
          <p:cNvPr id="6" name="TextBox 5">
            <a:extLst>
              <a:ext uri="{FF2B5EF4-FFF2-40B4-BE49-F238E27FC236}">
                <a16:creationId xmlns:a16="http://schemas.microsoft.com/office/drawing/2014/main" id="{1F0067D3-481E-4718-20B4-0435C5E8EEDE}"/>
              </a:ext>
            </a:extLst>
          </p:cNvPr>
          <p:cNvSpPr txBox="1"/>
          <p:nvPr/>
        </p:nvSpPr>
        <p:spPr>
          <a:xfrm>
            <a:off x="1272860" y="2285672"/>
            <a:ext cx="7215677" cy="39076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800"/>
              <a:t>Objective</a:t>
            </a:r>
          </a:p>
          <a:p>
            <a:pPr marL="285750" indent="-285750">
              <a:lnSpc>
                <a:spcPct val="150000"/>
              </a:lnSpc>
              <a:buFont typeface="Arial"/>
              <a:buChar char="•"/>
            </a:pPr>
            <a:r>
              <a:rPr lang="en-US" sz="2800"/>
              <a:t>Value Proposition</a:t>
            </a:r>
          </a:p>
          <a:p>
            <a:pPr marL="285750" indent="-285750">
              <a:lnSpc>
                <a:spcPct val="150000"/>
              </a:lnSpc>
              <a:buFont typeface="Arial"/>
              <a:buChar char="•"/>
            </a:pPr>
            <a:r>
              <a:rPr lang="en-US" sz="2800"/>
              <a:t>Product Requirements</a:t>
            </a:r>
          </a:p>
          <a:p>
            <a:pPr marL="285750" indent="-285750">
              <a:lnSpc>
                <a:spcPct val="150000"/>
              </a:lnSpc>
              <a:buFont typeface="Arial"/>
              <a:buChar char="•"/>
            </a:pPr>
            <a:r>
              <a:rPr lang="en-US" sz="2800"/>
              <a:t>System Design</a:t>
            </a:r>
          </a:p>
          <a:p>
            <a:pPr marL="285750" indent="-285750">
              <a:lnSpc>
                <a:spcPct val="150000"/>
              </a:lnSpc>
              <a:buFont typeface="Arial"/>
              <a:buChar char="•"/>
            </a:pPr>
            <a:r>
              <a:rPr lang="en-US" sz="2800"/>
              <a:t>Project Management</a:t>
            </a:r>
          </a:p>
          <a:p>
            <a:pPr marL="285750" indent="-285750">
              <a:lnSpc>
                <a:spcPct val="150000"/>
              </a:lnSpc>
              <a:buFont typeface="Arial"/>
              <a:buChar char="•"/>
            </a:pPr>
            <a:r>
              <a:rPr lang="en-US" sz="2800"/>
              <a:t>Risk Management</a:t>
            </a:r>
          </a:p>
        </p:txBody>
      </p:sp>
    </p:spTree>
    <p:extLst>
      <p:ext uri="{BB962C8B-B14F-4D97-AF65-F5344CB8AC3E}">
        <p14:creationId xmlns:p14="http://schemas.microsoft.com/office/powerpoint/2010/main" val="351752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training loss&#10;&#10;Description automatically generated">
            <a:extLst>
              <a:ext uri="{FF2B5EF4-FFF2-40B4-BE49-F238E27FC236}">
                <a16:creationId xmlns:a16="http://schemas.microsoft.com/office/drawing/2014/main" id="{F53E9799-B219-E44F-850F-D1A6707957A2}"/>
              </a:ext>
            </a:extLst>
          </p:cNvPr>
          <p:cNvPicPr>
            <a:picLocks noChangeAspect="1"/>
          </p:cNvPicPr>
          <p:nvPr/>
        </p:nvPicPr>
        <p:blipFill>
          <a:blip r:embed="rId2"/>
          <a:stretch>
            <a:fillRect/>
          </a:stretch>
        </p:blipFill>
        <p:spPr>
          <a:xfrm>
            <a:off x="1881188" y="300038"/>
            <a:ext cx="8429625" cy="6257925"/>
          </a:xfrm>
          <a:prstGeom prst="rect">
            <a:avLst/>
          </a:prstGeom>
        </p:spPr>
      </p:pic>
    </p:spTree>
    <p:extLst>
      <p:ext uri="{BB962C8B-B14F-4D97-AF65-F5344CB8AC3E}">
        <p14:creationId xmlns:p14="http://schemas.microsoft.com/office/powerpoint/2010/main" val="4100575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training set&#10;&#10;Description automatically generated">
            <a:extLst>
              <a:ext uri="{FF2B5EF4-FFF2-40B4-BE49-F238E27FC236}">
                <a16:creationId xmlns:a16="http://schemas.microsoft.com/office/drawing/2014/main" id="{B3751001-E0F6-5EA0-604E-9490E7538AB0}"/>
              </a:ext>
            </a:extLst>
          </p:cNvPr>
          <p:cNvPicPr>
            <a:picLocks noChangeAspect="1"/>
          </p:cNvPicPr>
          <p:nvPr/>
        </p:nvPicPr>
        <p:blipFill>
          <a:blip r:embed="rId2"/>
          <a:stretch>
            <a:fillRect/>
          </a:stretch>
        </p:blipFill>
        <p:spPr>
          <a:xfrm>
            <a:off x="148319" y="2383292"/>
            <a:ext cx="5668735" cy="2657474"/>
          </a:xfrm>
          <a:prstGeom prst="rect">
            <a:avLst/>
          </a:prstGeom>
        </p:spPr>
      </p:pic>
      <p:pic>
        <p:nvPicPr>
          <p:cNvPr id="3" name="Picture 2" descr="A graph with red and green dots&#10;&#10;Description automatically generated">
            <a:extLst>
              <a:ext uri="{FF2B5EF4-FFF2-40B4-BE49-F238E27FC236}">
                <a16:creationId xmlns:a16="http://schemas.microsoft.com/office/drawing/2014/main" id="{FC9F6834-5DE3-C218-A1A5-19F29351FF23}"/>
              </a:ext>
            </a:extLst>
          </p:cNvPr>
          <p:cNvPicPr>
            <a:picLocks noChangeAspect="1"/>
          </p:cNvPicPr>
          <p:nvPr/>
        </p:nvPicPr>
        <p:blipFill>
          <a:blip r:embed="rId3"/>
          <a:stretch>
            <a:fillRect/>
          </a:stretch>
        </p:blipFill>
        <p:spPr>
          <a:xfrm>
            <a:off x="6193971" y="2388735"/>
            <a:ext cx="5802085" cy="2646589"/>
          </a:xfrm>
          <a:prstGeom prst="rect">
            <a:avLst/>
          </a:prstGeom>
        </p:spPr>
      </p:pic>
      <p:pic>
        <p:nvPicPr>
          <p:cNvPr id="4" name="Picture 3">
            <a:extLst>
              <a:ext uri="{FF2B5EF4-FFF2-40B4-BE49-F238E27FC236}">
                <a16:creationId xmlns:a16="http://schemas.microsoft.com/office/drawing/2014/main" id="{A09FA004-1179-E416-FCF2-FFA3A41F89E3}"/>
              </a:ext>
            </a:extLst>
          </p:cNvPr>
          <p:cNvPicPr>
            <a:picLocks noChangeAspect="1"/>
          </p:cNvPicPr>
          <p:nvPr/>
        </p:nvPicPr>
        <p:blipFill>
          <a:blip r:embed="rId4"/>
          <a:stretch>
            <a:fillRect/>
          </a:stretch>
        </p:blipFill>
        <p:spPr>
          <a:xfrm>
            <a:off x="2128278" y="5591055"/>
            <a:ext cx="7384116" cy="871257"/>
          </a:xfrm>
          <a:prstGeom prst="rect">
            <a:avLst/>
          </a:prstGeom>
        </p:spPr>
      </p:pic>
      <p:sp>
        <p:nvSpPr>
          <p:cNvPr id="5" name="TextBox 4">
            <a:extLst>
              <a:ext uri="{FF2B5EF4-FFF2-40B4-BE49-F238E27FC236}">
                <a16:creationId xmlns:a16="http://schemas.microsoft.com/office/drawing/2014/main" id="{011EE197-7402-D975-F797-422EDC48DBE7}"/>
              </a:ext>
            </a:extLst>
          </p:cNvPr>
          <p:cNvSpPr txBox="1"/>
          <p:nvPr/>
        </p:nvSpPr>
        <p:spPr>
          <a:xfrm>
            <a:off x="571754" y="517302"/>
            <a:ext cx="104359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Comparison between Predicted Quality and Label</a:t>
            </a:r>
          </a:p>
        </p:txBody>
      </p:sp>
    </p:spTree>
    <p:extLst>
      <p:ext uri="{BB962C8B-B14F-4D97-AF65-F5344CB8AC3E}">
        <p14:creationId xmlns:p14="http://schemas.microsoft.com/office/powerpoint/2010/main" val="1078949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0810-088F-47F3-3068-AD772CE07ECC}"/>
              </a:ext>
            </a:extLst>
          </p:cNvPr>
          <p:cNvSpPr>
            <a:spLocks noGrp="1"/>
          </p:cNvSpPr>
          <p:nvPr>
            <p:ph type="title"/>
          </p:nvPr>
        </p:nvSpPr>
        <p:spPr/>
        <p:txBody>
          <a:bodyPr/>
          <a:lstStyle/>
          <a:p>
            <a:r>
              <a:rPr lang="en-US"/>
              <a:t>Task 2</a:t>
            </a:r>
          </a:p>
        </p:txBody>
      </p:sp>
      <p:pic>
        <p:nvPicPr>
          <p:cNvPr id="4" name="Content Placeholder 3" descr="A screenshot of a computer screen&#10;&#10;Description automatically generated">
            <a:extLst>
              <a:ext uri="{FF2B5EF4-FFF2-40B4-BE49-F238E27FC236}">
                <a16:creationId xmlns:a16="http://schemas.microsoft.com/office/drawing/2014/main" id="{8E9D825F-BF5B-CD48-B659-FF84A6CA6584}"/>
              </a:ext>
            </a:extLst>
          </p:cNvPr>
          <p:cNvPicPr>
            <a:picLocks noGrp="1" noChangeAspect="1"/>
          </p:cNvPicPr>
          <p:nvPr>
            <p:ph idx="1"/>
          </p:nvPr>
        </p:nvPicPr>
        <p:blipFill>
          <a:blip r:embed="rId2"/>
          <a:stretch>
            <a:fillRect/>
          </a:stretch>
        </p:blipFill>
        <p:spPr>
          <a:xfrm>
            <a:off x="1314124" y="2529581"/>
            <a:ext cx="4018595" cy="3567118"/>
          </a:xfrm>
        </p:spPr>
      </p:pic>
      <p:sp>
        <p:nvSpPr>
          <p:cNvPr id="5" name="TextBox 4">
            <a:extLst>
              <a:ext uri="{FF2B5EF4-FFF2-40B4-BE49-F238E27FC236}">
                <a16:creationId xmlns:a16="http://schemas.microsoft.com/office/drawing/2014/main" id="{8DCD6449-1576-43E4-B8F9-8DA90B185AE7}"/>
              </a:ext>
            </a:extLst>
          </p:cNvPr>
          <p:cNvSpPr txBox="1"/>
          <p:nvPr/>
        </p:nvSpPr>
        <p:spPr>
          <a:xfrm>
            <a:off x="1571037" y="1787407"/>
            <a:ext cx="27469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Quality score of exercise 1 from Vicon system</a:t>
            </a:r>
          </a:p>
        </p:txBody>
      </p:sp>
      <p:sp>
        <p:nvSpPr>
          <p:cNvPr id="7" name="TextBox 6">
            <a:extLst>
              <a:ext uri="{FF2B5EF4-FFF2-40B4-BE49-F238E27FC236}">
                <a16:creationId xmlns:a16="http://schemas.microsoft.com/office/drawing/2014/main" id="{08BD60D5-0F1D-1099-737D-34C398C9E84E}"/>
              </a:ext>
            </a:extLst>
          </p:cNvPr>
          <p:cNvSpPr txBox="1"/>
          <p:nvPr/>
        </p:nvSpPr>
        <p:spPr>
          <a:xfrm>
            <a:off x="6793735" y="1817782"/>
            <a:ext cx="34060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Quality score of exercise 1 from Kinect system</a:t>
            </a:r>
            <a:endParaRPr lang="en-US"/>
          </a:p>
        </p:txBody>
      </p:sp>
      <p:pic>
        <p:nvPicPr>
          <p:cNvPr id="8" name="Picture 7" descr="A screenshot of a graph&#10;&#10;Description automatically generated">
            <a:extLst>
              <a:ext uri="{FF2B5EF4-FFF2-40B4-BE49-F238E27FC236}">
                <a16:creationId xmlns:a16="http://schemas.microsoft.com/office/drawing/2014/main" id="{E20C2275-D505-F4B2-9533-4CD99EA05D2E}"/>
              </a:ext>
            </a:extLst>
          </p:cNvPr>
          <p:cNvPicPr>
            <a:picLocks noChangeAspect="1"/>
          </p:cNvPicPr>
          <p:nvPr/>
        </p:nvPicPr>
        <p:blipFill>
          <a:blip r:embed="rId3"/>
          <a:stretch>
            <a:fillRect/>
          </a:stretch>
        </p:blipFill>
        <p:spPr>
          <a:xfrm>
            <a:off x="6356952" y="2533879"/>
            <a:ext cx="4270434" cy="3562120"/>
          </a:xfrm>
          <a:prstGeom prst="rect">
            <a:avLst/>
          </a:prstGeom>
        </p:spPr>
      </p:pic>
    </p:spTree>
    <p:extLst>
      <p:ext uri="{BB962C8B-B14F-4D97-AF65-F5344CB8AC3E}">
        <p14:creationId xmlns:p14="http://schemas.microsoft.com/office/powerpoint/2010/main" val="225004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A88A-0655-D5CE-533B-CE9CBAFC2B46}"/>
              </a:ext>
            </a:extLst>
          </p:cNvPr>
          <p:cNvSpPr>
            <a:spLocks noGrp="1"/>
          </p:cNvSpPr>
          <p:nvPr>
            <p:ph type="title"/>
          </p:nvPr>
        </p:nvSpPr>
        <p:spPr/>
        <p:txBody>
          <a:bodyPr/>
          <a:lstStyle/>
          <a:p>
            <a:r>
              <a:rPr lang="en-US"/>
              <a:t>Task 2</a:t>
            </a:r>
          </a:p>
        </p:txBody>
      </p:sp>
      <p:sp>
        <p:nvSpPr>
          <p:cNvPr id="3" name="Content Placeholder 2">
            <a:extLst>
              <a:ext uri="{FF2B5EF4-FFF2-40B4-BE49-F238E27FC236}">
                <a16:creationId xmlns:a16="http://schemas.microsoft.com/office/drawing/2014/main" id="{1F801F1C-5CFC-B005-208F-7D77D4086874}"/>
              </a:ext>
            </a:extLst>
          </p:cNvPr>
          <p:cNvSpPr>
            <a:spLocks noGrp="1"/>
          </p:cNvSpPr>
          <p:nvPr>
            <p:ph idx="1"/>
          </p:nvPr>
        </p:nvSpPr>
        <p:spPr>
          <a:xfrm>
            <a:off x="1143000" y="2332026"/>
            <a:ext cx="9905999" cy="4161029"/>
          </a:xfrm>
        </p:spPr>
        <p:txBody>
          <a:bodyPr vert="horz" lIns="91440" tIns="45720" rIns="91440" bIns="45720" rtlCol="0" anchor="t">
            <a:normAutofit fontScale="85000" lnSpcReduction="20000"/>
          </a:bodyPr>
          <a:lstStyle/>
          <a:p>
            <a:r>
              <a:rPr lang="en-US" sz="3300"/>
              <a:t>Import the correct data, incorrect data , correct score and incorrect score of squat exercise  from GitHub repo which Dr. </a:t>
            </a:r>
            <a:r>
              <a:rPr lang="en-US" sz="3300" err="1"/>
              <a:t>Vakanski</a:t>
            </a:r>
            <a:r>
              <a:rPr lang="en-US" sz="3300"/>
              <a:t> provided with us.</a:t>
            </a:r>
          </a:p>
          <a:p>
            <a:r>
              <a:rPr lang="en-US" sz="3300"/>
              <a:t>Modify the timestep, number of repetitions, and dimension of the data sequences to suit our requirements.</a:t>
            </a:r>
          </a:p>
          <a:p>
            <a:r>
              <a:rPr lang="en-US" sz="3300"/>
              <a:t>It's obvious to compare the quality scores graph for squat exercise from NN model based on the systems.</a:t>
            </a:r>
          </a:p>
          <a:p>
            <a:br>
              <a:rPr lang="en-US"/>
            </a:br>
            <a:endParaRPr lang="en-US"/>
          </a:p>
          <a:p>
            <a:endParaRPr lang="en-US"/>
          </a:p>
          <a:p>
            <a:endParaRPr lang="en-US"/>
          </a:p>
        </p:txBody>
      </p:sp>
    </p:spTree>
    <p:extLst>
      <p:ext uri="{BB962C8B-B14F-4D97-AF65-F5344CB8AC3E}">
        <p14:creationId xmlns:p14="http://schemas.microsoft.com/office/powerpoint/2010/main" val="1935552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340B-6EC7-0B9A-6007-BFC3E8DA9B55}"/>
              </a:ext>
            </a:extLst>
          </p:cNvPr>
          <p:cNvSpPr>
            <a:spLocks noGrp="1"/>
          </p:cNvSpPr>
          <p:nvPr>
            <p:ph type="title"/>
          </p:nvPr>
        </p:nvSpPr>
        <p:spPr/>
        <p:txBody>
          <a:bodyPr/>
          <a:lstStyle/>
          <a:p>
            <a:r>
              <a:rPr lang="en-US"/>
              <a:t>Next Steps (Task 3)</a:t>
            </a:r>
          </a:p>
        </p:txBody>
      </p:sp>
      <p:sp>
        <p:nvSpPr>
          <p:cNvPr id="3" name="Content Placeholder 2">
            <a:extLst>
              <a:ext uri="{FF2B5EF4-FFF2-40B4-BE49-F238E27FC236}">
                <a16:creationId xmlns:a16="http://schemas.microsoft.com/office/drawing/2014/main" id="{255718C9-C3FF-1ECB-7799-8CFC897F9A3A}"/>
              </a:ext>
            </a:extLst>
          </p:cNvPr>
          <p:cNvSpPr>
            <a:spLocks noGrp="1"/>
          </p:cNvSpPr>
          <p:nvPr>
            <p:ph idx="1"/>
          </p:nvPr>
        </p:nvSpPr>
        <p:spPr/>
        <p:txBody>
          <a:bodyPr vert="horz" lIns="91440" tIns="45720" rIns="91440" bIns="45720" rtlCol="0" anchor="t">
            <a:normAutofit/>
          </a:bodyPr>
          <a:lstStyle/>
          <a:p>
            <a:r>
              <a:rPr lang="en-US" sz="2800"/>
              <a:t>Test model with collected videos of correct and incorrect videos of the Deep Squat exercise</a:t>
            </a:r>
          </a:p>
          <a:p>
            <a:r>
              <a:rPr lang="en-US" sz="2800"/>
              <a:t>Collect videos of another exercise (10 repetitions)</a:t>
            </a:r>
          </a:p>
          <a:p>
            <a:pPr lvl="2"/>
            <a:r>
              <a:rPr lang="en-US" sz="2400"/>
              <a:t>Incorrect and Correct versions</a:t>
            </a:r>
          </a:p>
          <a:p>
            <a:r>
              <a:rPr lang="en-US" sz="2800"/>
              <a:t>Prepare labels for training other exercises</a:t>
            </a:r>
          </a:p>
          <a:p>
            <a:endParaRPr lang="en-US"/>
          </a:p>
        </p:txBody>
      </p:sp>
    </p:spTree>
    <p:extLst>
      <p:ext uri="{BB962C8B-B14F-4D97-AF65-F5344CB8AC3E}">
        <p14:creationId xmlns:p14="http://schemas.microsoft.com/office/powerpoint/2010/main" val="3597932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CB4F-B4E8-70C6-7E0F-6DF5514FF2B1}"/>
              </a:ext>
            </a:extLst>
          </p:cNvPr>
          <p:cNvSpPr>
            <a:spLocks noGrp="1"/>
          </p:cNvSpPr>
          <p:nvPr>
            <p:ph type="title"/>
          </p:nvPr>
        </p:nvSpPr>
        <p:spPr/>
        <p:txBody>
          <a:bodyPr/>
          <a:lstStyle/>
          <a:p>
            <a:r>
              <a:rPr lang="en-US"/>
              <a:t>Schedule</a:t>
            </a:r>
          </a:p>
        </p:txBody>
      </p:sp>
      <p:sp>
        <p:nvSpPr>
          <p:cNvPr id="3" name="Content Placeholder 2">
            <a:extLst>
              <a:ext uri="{FF2B5EF4-FFF2-40B4-BE49-F238E27FC236}">
                <a16:creationId xmlns:a16="http://schemas.microsoft.com/office/drawing/2014/main" id="{D206594B-9781-8E94-BEE7-5A91D32D1757}"/>
              </a:ext>
            </a:extLst>
          </p:cNvPr>
          <p:cNvSpPr>
            <a:spLocks noGrp="1"/>
          </p:cNvSpPr>
          <p:nvPr>
            <p:ph idx="1"/>
          </p:nvPr>
        </p:nvSpPr>
        <p:spPr/>
        <p:txBody>
          <a:bodyPr vert="horz" lIns="91440" tIns="45720" rIns="91440" bIns="45720" rtlCol="0" anchor="t">
            <a:normAutofit/>
          </a:bodyPr>
          <a:lstStyle/>
          <a:p>
            <a:r>
              <a:rPr lang="en-US"/>
              <a:t>Snapshot #3: 3/26</a:t>
            </a:r>
          </a:p>
          <a:p>
            <a:pPr marL="514350" lvl="1" indent="-285750">
              <a:buFont typeface="Arial"/>
              <a:buChar char="•"/>
            </a:pPr>
            <a:r>
              <a:rPr lang="en-US"/>
              <a:t>Better Data Preprocessing</a:t>
            </a:r>
            <a:endParaRPr lang="en-US" i="0"/>
          </a:p>
          <a:p>
            <a:pPr marL="514350" lvl="1" indent="-285750">
              <a:buFont typeface="Arial"/>
              <a:buChar char="•"/>
            </a:pPr>
            <a:r>
              <a:rPr lang="en-US"/>
              <a:t>Use better episode split in training model</a:t>
            </a:r>
          </a:p>
          <a:p>
            <a:pPr marL="514350" lvl="1" indent="-285750">
              <a:buFont typeface="Arial"/>
              <a:buChar char="•"/>
            </a:pPr>
            <a:r>
              <a:rPr lang="en-US"/>
              <a:t>Produce score for one video input</a:t>
            </a:r>
          </a:p>
          <a:p>
            <a:r>
              <a:rPr lang="en-US"/>
              <a:t>Engineering Expo: 4/25 - 26</a:t>
            </a:r>
          </a:p>
          <a:p>
            <a:pPr marL="514350" lvl="1" indent="-285750">
              <a:buFont typeface="Arial"/>
              <a:buChar char="•"/>
            </a:pPr>
            <a:r>
              <a:rPr lang="en-US"/>
              <a:t>Model able to train on multiple exercises</a:t>
            </a:r>
            <a:endParaRPr lang="en-US" i="0"/>
          </a:p>
          <a:p>
            <a:pPr marL="514350" lvl="1" indent="-285750">
              <a:buFont typeface="Arial"/>
              <a:buChar char="•"/>
            </a:pPr>
            <a:r>
              <a:rPr lang="en-US"/>
              <a:t>Basic user interface to show off at expo</a:t>
            </a:r>
          </a:p>
          <a:p>
            <a:pPr marL="514350" lvl="1" indent="-285750">
              <a:buFont typeface="Arial"/>
              <a:buChar char="•"/>
            </a:pPr>
            <a:r>
              <a:rPr lang="en-US"/>
              <a:t>Audience member submit video for analysis</a:t>
            </a:r>
          </a:p>
        </p:txBody>
      </p:sp>
    </p:spTree>
    <p:extLst>
      <p:ext uri="{BB962C8B-B14F-4D97-AF65-F5344CB8AC3E}">
        <p14:creationId xmlns:p14="http://schemas.microsoft.com/office/powerpoint/2010/main" val="3030625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1FE0-30C7-B966-59D5-624831F2971C}"/>
              </a:ext>
            </a:extLst>
          </p:cNvPr>
          <p:cNvSpPr>
            <a:spLocks noGrp="1"/>
          </p:cNvSpPr>
          <p:nvPr>
            <p:ph type="title"/>
          </p:nvPr>
        </p:nvSpPr>
        <p:spPr/>
        <p:txBody>
          <a:bodyPr/>
          <a:lstStyle/>
          <a:p>
            <a:r>
              <a:rPr lang="en-US"/>
              <a:t>Validation </a:t>
            </a:r>
          </a:p>
        </p:txBody>
      </p:sp>
      <p:pic>
        <p:nvPicPr>
          <p:cNvPr id="5" name="Picture 4" descr="A white rectangular box with black text&#10;&#10;Description automatically generated">
            <a:extLst>
              <a:ext uri="{FF2B5EF4-FFF2-40B4-BE49-F238E27FC236}">
                <a16:creationId xmlns:a16="http://schemas.microsoft.com/office/drawing/2014/main" id="{BE283BBB-709F-679B-320F-492713192595}"/>
              </a:ext>
            </a:extLst>
          </p:cNvPr>
          <p:cNvPicPr>
            <a:picLocks noChangeAspect="1"/>
          </p:cNvPicPr>
          <p:nvPr/>
        </p:nvPicPr>
        <p:blipFill>
          <a:blip r:embed="rId2"/>
          <a:stretch>
            <a:fillRect/>
          </a:stretch>
        </p:blipFill>
        <p:spPr>
          <a:xfrm>
            <a:off x="1576552" y="2238900"/>
            <a:ext cx="9084879" cy="3536338"/>
          </a:xfrm>
          <a:prstGeom prst="rect">
            <a:avLst/>
          </a:prstGeom>
        </p:spPr>
      </p:pic>
    </p:spTree>
    <p:extLst>
      <p:ext uri="{BB962C8B-B14F-4D97-AF65-F5344CB8AC3E}">
        <p14:creationId xmlns:p14="http://schemas.microsoft.com/office/powerpoint/2010/main" val="1014647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6EF9-BD5A-5031-431C-BC08AB6D62A8}"/>
              </a:ext>
            </a:extLst>
          </p:cNvPr>
          <p:cNvSpPr>
            <a:spLocks noGrp="1"/>
          </p:cNvSpPr>
          <p:nvPr>
            <p:ph type="title"/>
          </p:nvPr>
        </p:nvSpPr>
        <p:spPr/>
        <p:txBody>
          <a:bodyPr/>
          <a:lstStyle/>
          <a:p>
            <a:r>
              <a:rPr lang="en-US"/>
              <a:t>Improvements if time</a:t>
            </a:r>
          </a:p>
        </p:txBody>
      </p:sp>
      <p:sp>
        <p:nvSpPr>
          <p:cNvPr id="3" name="Content Placeholder 2">
            <a:extLst>
              <a:ext uri="{FF2B5EF4-FFF2-40B4-BE49-F238E27FC236}">
                <a16:creationId xmlns:a16="http://schemas.microsoft.com/office/drawing/2014/main" id="{E66CBB51-14E6-4546-FD7C-544C1977BDF7}"/>
              </a:ext>
            </a:extLst>
          </p:cNvPr>
          <p:cNvSpPr>
            <a:spLocks noGrp="1"/>
          </p:cNvSpPr>
          <p:nvPr>
            <p:ph idx="1"/>
          </p:nvPr>
        </p:nvSpPr>
        <p:spPr/>
        <p:txBody>
          <a:bodyPr vert="horz" lIns="91440" tIns="45720" rIns="91440" bIns="45720" rtlCol="0" anchor="t">
            <a:normAutofit/>
          </a:bodyPr>
          <a:lstStyle/>
          <a:p>
            <a:r>
              <a:rPr lang="en-US" sz="2800"/>
              <a:t>No longer using an LLM</a:t>
            </a:r>
          </a:p>
          <a:p>
            <a:r>
              <a:rPr lang="en-US" sz="2800"/>
              <a:t>We can still output a list of common mistakes made when doing that exercise</a:t>
            </a:r>
          </a:p>
          <a:p>
            <a:r>
              <a:rPr lang="en-US" sz="2800"/>
              <a:t>Changing part of the label process for incorrect movements so that bad movements are scored lower</a:t>
            </a:r>
          </a:p>
          <a:p>
            <a:endParaRPr lang="en-US"/>
          </a:p>
        </p:txBody>
      </p:sp>
    </p:spTree>
    <p:extLst>
      <p:ext uri="{BB962C8B-B14F-4D97-AF65-F5344CB8AC3E}">
        <p14:creationId xmlns:p14="http://schemas.microsoft.com/office/powerpoint/2010/main" val="4194453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614C296-26CB-43B0-9404-D05FF687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677978">
            <a:off x="-1328609" y="-131647"/>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8C52DE-ED0C-DC0B-7D22-95FFFFB83F25}"/>
              </a:ext>
            </a:extLst>
          </p:cNvPr>
          <p:cNvSpPr>
            <a:spLocks noGrp="1"/>
          </p:cNvSpPr>
          <p:nvPr>
            <p:ph type="title"/>
          </p:nvPr>
        </p:nvSpPr>
        <p:spPr>
          <a:xfrm>
            <a:off x="1230080" y="861365"/>
            <a:ext cx="8689571" cy="1001886"/>
          </a:xfrm>
        </p:spPr>
        <p:txBody>
          <a:bodyPr anchor="b">
            <a:normAutofit/>
          </a:bodyPr>
          <a:lstStyle/>
          <a:p>
            <a:r>
              <a:rPr lang="en-US"/>
              <a:t>Risks</a:t>
            </a:r>
          </a:p>
        </p:txBody>
      </p:sp>
      <p:sp>
        <p:nvSpPr>
          <p:cNvPr id="17" name="Freeform: Shape 16">
            <a:extLst>
              <a:ext uri="{FF2B5EF4-FFF2-40B4-BE49-F238E27FC236}">
                <a16:creationId xmlns:a16="http://schemas.microsoft.com/office/drawing/2014/main" id="{76F4C24C-DC25-49C1-9509-3F5694D0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873948">
            <a:off x="9801250" y="5155580"/>
            <a:ext cx="3715688" cy="1836942"/>
          </a:xfrm>
          <a:custGeom>
            <a:avLst/>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ah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378F90A-F2E4-30F9-5C16-34BB4333272D}"/>
              </a:ext>
            </a:extLst>
          </p:cNvPr>
          <p:cNvSpPr>
            <a:spLocks noGrp="1"/>
          </p:cNvSpPr>
          <p:nvPr>
            <p:ph idx="1"/>
          </p:nvPr>
        </p:nvSpPr>
        <p:spPr>
          <a:xfrm>
            <a:off x="1230147" y="2244525"/>
            <a:ext cx="8925594" cy="3662246"/>
          </a:xfrm>
        </p:spPr>
        <p:txBody>
          <a:bodyPr vert="horz" lIns="91440" tIns="45720" rIns="91440" bIns="45720" rtlCol="0" anchor="ctr">
            <a:noAutofit/>
          </a:bodyPr>
          <a:lstStyle/>
          <a:p>
            <a:pPr marL="0" indent="0">
              <a:buNone/>
            </a:pPr>
            <a:endParaRPr lang="en-US"/>
          </a:p>
          <a:p>
            <a:pPr marL="342900" indent="-342900"/>
            <a:r>
              <a:rPr lang="en-US" sz="2800"/>
              <a:t>We have currently only undertaken work related to squat recognition and scoring, and recognition and scoring for other movements have not been completed</a:t>
            </a:r>
          </a:p>
          <a:p>
            <a:pPr marL="342900" indent="-342900"/>
            <a:r>
              <a:rPr lang="en-US" sz="2800" err="1"/>
              <a:t>OpenPose</a:t>
            </a:r>
            <a:r>
              <a:rPr lang="en-US" sz="2800"/>
              <a:t> joint estimation and associated logic is not mature enough for a model to converge, especially for other exercises </a:t>
            </a:r>
          </a:p>
          <a:p>
            <a:pPr marL="342900" indent="-342900"/>
            <a:endParaRPr lang="en-US"/>
          </a:p>
        </p:txBody>
      </p:sp>
      <p:cxnSp>
        <p:nvCxnSpPr>
          <p:cNvPr id="14"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698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07DF-B312-5B7E-9C5B-7F88D00EE451}"/>
              </a:ext>
            </a:extLst>
          </p:cNvPr>
          <p:cNvSpPr>
            <a:spLocks noGrp="1"/>
          </p:cNvSpPr>
          <p:nvPr>
            <p:ph type="title"/>
          </p:nvPr>
        </p:nvSpPr>
        <p:spPr/>
        <p:txBody>
          <a:bodyPr/>
          <a:lstStyle/>
          <a:p>
            <a:r>
              <a:rPr lang="en-US"/>
              <a:t>Data Demonstration</a:t>
            </a:r>
          </a:p>
        </p:txBody>
      </p:sp>
      <p:sp>
        <p:nvSpPr>
          <p:cNvPr id="3" name="Content Placeholder 2">
            <a:extLst>
              <a:ext uri="{FF2B5EF4-FFF2-40B4-BE49-F238E27FC236}">
                <a16:creationId xmlns:a16="http://schemas.microsoft.com/office/drawing/2014/main" id="{44C22D28-BC0C-EBCC-2AF3-605C2E5037DA}"/>
              </a:ext>
            </a:extLst>
          </p:cNvPr>
          <p:cNvSpPr>
            <a:spLocks noGrp="1"/>
          </p:cNvSpPr>
          <p:nvPr>
            <p:ph idx="1"/>
          </p:nvPr>
        </p:nvSpPr>
        <p:spPr/>
        <p:txBody>
          <a:bodyPr/>
          <a:lstStyle/>
          <a:p>
            <a:endParaRPr lang="en-US"/>
          </a:p>
        </p:txBody>
      </p:sp>
      <p:pic>
        <p:nvPicPr>
          <p:cNvPr id="6" name="animated_scatter">
            <a:hlinkClick r:id="" action="ppaction://media"/>
            <a:extLst>
              <a:ext uri="{FF2B5EF4-FFF2-40B4-BE49-F238E27FC236}">
                <a16:creationId xmlns:a16="http://schemas.microsoft.com/office/drawing/2014/main" id="{8CE2522A-6CEE-B45A-A1D2-104D92F6B56B}"/>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222569" y="2293749"/>
            <a:ext cx="5197099" cy="3865536"/>
          </a:xfrm>
          <a:prstGeom prst="rect">
            <a:avLst/>
          </a:prstGeom>
        </p:spPr>
      </p:pic>
      <p:pic>
        <p:nvPicPr>
          <p:cNvPr id="4" name="animated_scatter">
            <a:hlinkClick r:id="" action="ppaction://media"/>
            <a:extLst>
              <a:ext uri="{FF2B5EF4-FFF2-40B4-BE49-F238E27FC236}">
                <a16:creationId xmlns:a16="http://schemas.microsoft.com/office/drawing/2014/main" id="{810E1480-2C2F-6AD1-74AA-CE6C445F8DF1}"/>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980090" y="2288627"/>
            <a:ext cx="5186856" cy="3870436"/>
          </a:xfrm>
          <a:prstGeom prst="rect">
            <a:avLst/>
          </a:prstGeom>
        </p:spPr>
      </p:pic>
    </p:spTree>
    <p:extLst>
      <p:ext uri="{BB962C8B-B14F-4D97-AF65-F5344CB8AC3E}">
        <p14:creationId xmlns:p14="http://schemas.microsoft.com/office/powerpoint/2010/main" val="59058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1" fill="hold" display="0">
                  <p:stCondLst>
                    <p:cond delay="indefinite"/>
                  </p:stCondLst>
                </p:cTn>
                <p:tgtEl>
                  <p:spTgt spid="6"/>
                </p:tgtEl>
              </p:cMediaNode>
            </p:video>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6"/>
                                        </p:tgtEl>
                                      </p:cBhvr>
                                    </p:cmd>
                                  </p:childTnLst>
                                </p:cTn>
                              </p:par>
                            </p:childTnLst>
                          </p:cTn>
                        </p:par>
                      </p:childTnLst>
                    </p:cTn>
                  </p:par>
                </p:childTnLst>
              </p:cTn>
              <p:nextCondLst>
                <p:cond evt="onClick" delay="0">
                  <p:tgtEl>
                    <p:spTgt spid="6"/>
                  </p:tgtEl>
                </p:cond>
              </p:nextCondLst>
            </p:seq>
            <p:video>
              <p:cMediaNode>
                <p:cTn id="17" fill="hold" display="0">
                  <p:stCondLst>
                    <p:cond delay="indefinite"/>
                  </p:stCondLst>
                </p:cTn>
                <p:tgtEl>
                  <p:spTgt spid="4"/>
                </p:tgtEl>
              </p:cMediaNode>
            </p:video>
            <p:seq concurrent="1" nextAc="seek">
              <p:cTn id="18" restart="whenNotActive" fill="hold" evtFilter="cancelBubble" nodeType="interactiveSeq">
                <p:stCondLst>
                  <p:cond evt="onClick" delay="0">
                    <p:tgtEl>
                      <p:spTgt spid="4"/>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77E4-9EC6-1DBD-1FEC-F1FDAEEE90A5}"/>
              </a:ext>
            </a:extLst>
          </p:cNvPr>
          <p:cNvSpPr>
            <a:spLocks noGrp="1"/>
          </p:cNvSpPr>
          <p:nvPr>
            <p:ph type="title"/>
          </p:nvPr>
        </p:nvSpPr>
        <p:spPr/>
        <p:txBody>
          <a:bodyPr>
            <a:normAutofit/>
          </a:bodyPr>
          <a:lstStyle/>
          <a:p>
            <a:r>
              <a:rPr lang="en-US" sz="4400"/>
              <a:t>Objective</a:t>
            </a:r>
          </a:p>
        </p:txBody>
      </p:sp>
      <p:sp>
        <p:nvSpPr>
          <p:cNvPr id="3" name="Content Placeholder 2">
            <a:extLst>
              <a:ext uri="{FF2B5EF4-FFF2-40B4-BE49-F238E27FC236}">
                <a16:creationId xmlns:a16="http://schemas.microsoft.com/office/drawing/2014/main" id="{DD4F201F-0013-2E0D-7E70-0E0CA598DC08}"/>
              </a:ext>
            </a:extLst>
          </p:cNvPr>
          <p:cNvSpPr>
            <a:spLocks noGrp="1"/>
          </p:cNvSpPr>
          <p:nvPr>
            <p:ph idx="1"/>
          </p:nvPr>
        </p:nvSpPr>
        <p:spPr>
          <a:xfrm>
            <a:off x="1012372" y="2669483"/>
            <a:ext cx="9905999" cy="2478547"/>
          </a:xfrm>
        </p:spPr>
        <p:txBody>
          <a:bodyPr vert="horz" lIns="91440" tIns="45720" rIns="91440" bIns="45720" rtlCol="0" anchor="t">
            <a:noAutofit/>
          </a:bodyPr>
          <a:lstStyle/>
          <a:p>
            <a:pPr marL="0" indent="0" algn="ctr">
              <a:buNone/>
            </a:pPr>
            <a:r>
              <a:rPr lang="en-US" sz="3600"/>
              <a:t>Train a neural network model to provide accuracy ratings using videos of physical therapy exercises taken on a smart phone as input. </a:t>
            </a:r>
          </a:p>
        </p:txBody>
      </p:sp>
    </p:spTree>
    <p:extLst>
      <p:ext uri="{BB962C8B-B14F-4D97-AF65-F5344CB8AC3E}">
        <p14:creationId xmlns:p14="http://schemas.microsoft.com/office/powerpoint/2010/main" val="2938505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CD83-7F21-F19B-D460-FEC97D8C03D5}"/>
              </a:ext>
            </a:extLst>
          </p:cNvPr>
          <p:cNvSpPr>
            <a:spLocks noGrp="1"/>
          </p:cNvSpPr>
          <p:nvPr>
            <p:ph type="title"/>
          </p:nvPr>
        </p:nvSpPr>
        <p:spPr/>
        <p:txBody>
          <a:bodyPr/>
          <a:lstStyle/>
          <a:p>
            <a:r>
              <a:rPr lang="en-US"/>
              <a:t>SLIDES TO USE FOR SNAPSHOT</a:t>
            </a:r>
          </a:p>
        </p:txBody>
      </p:sp>
    </p:spTree>
    <p:extLst>
      <p:ext uri="{BB962C8B-B14F-4D97-AF65-F5344CB8AC3E}">
        <p14:creationId xmlns:p14="http://schemas.microsoft.com/office/powerpoint/2010/main" val="1714879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Isosceles Triangle 5">
            <a:extLst>
              <a:ext uri="{FF2B5EF4-FFF2-40B4-BE49-F238E27FC236}">
                <a16:creationId xmlns:a16="http://schemas.microsoft.com/office/drawing/2014/main" id="{90D83FEA-9502-FDC6-DABB-B578BA4DCBBD}"/>
              </a:ext>
            </a:extLst>
          </p:cNvPr>
          <p:cNvSpPr/>
          <p:nvPr/>
        </p:nvSpPr>
        <p:spPr>
          <a:xfrm>
            <a:off x="9733891" y="5558505"/>
            <a:ext cx="2407920" cy="1303020"/>
          </a:xfrm>
          <a:prstGeom prst="triangl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DEB5196-A17B-63D3-3AFA-6094DFE9F346}"/>
              </a:ext>
            </a:extLst>
          </p:cNvPr>
          <p:cNvSpPr/>
          <p:nvPr/>
        </p:nvSpPr>
        <p:spPr>
          <a:xfrm>
            <a:off x="8522975" y="5861699"/>
            <a:ext cx="3657600" cy="99822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D9F2BE4-2276-5096-C26A-FBB22990409B}"/>
              </a:ext>
            </a:extLst>
          </p:cNvPr>
          <p:cNvSpPr>
            <a:spLocks noGrp="1"/>
          </p:cNvSpPr>
          <p:nvPr>
            <p:ph type="title"/>
          </p:nvPr>
        </p:nvSpPr>
        <p:spPr>
          <a:xfrm>
            <a:off x="1143000" y="872935"/>
            <a:ext cx="9905999" cy="3052538"/>
          </a:xfrm>
        </p:spPr>
        <p:txBody>
          <a:bodyPr/>
          <a:lstStyle/>
          <a:p>
            <a:pPr algn="ctr"/>
            <a:r>
              <a:rPr lang="en-US" sz="5400" baseline="0">
                <a:solidFill>
                  <a:schemeClr val="bg2"/>
                </a:solidFill>
                <a:latin typeface="Constantia"/>
              </a:rPr>
              <a:t>Using Deep Learning to Provide Feedback for Remote Physical Rehabilitation</a:t>
            </a:r>
            <a:endParaRPr lang="en-US">
              <a:solidFill>
                <a:schemeClr val="bg2"/>
              </a:solidFill>
              <a:latin typeface="Constantia"/>
            </a:endParaRPr>
          </a:p>
        </p:txBody>
      </p:sp>
      <p:sp>
        <p:nvSpPr>
          <p:cNvPr id="5" name="Subtitle 4">
            <a:extLst>
              <a:ext uri="{FF2B5EF4-FFF2-40B4-BE49-F238E27FC236}">
                <a16:creationId xmlns:a16="http://schemas.microsoft.com/office/drawing/2014/main" id="{C82A650B-0CF8-ECD5-5FA1-E041CF4005CA}"/>
              </a:ext>
            </a:extLst>
          </p:cNvPr>
          <p:cNvSpPr>
            <a:spLocks noGrp="1"/>
          </p:cNvSpPr>
          <p:nvPr>
            <p:ph idx="1"/>
          </p:nvPr>
        </p:nvSpPr>
        <p:spPr>
          <a:xfrm>
            <a:off x="601980" y="4656126"/>
            <a:ext cx="10401903" cy="1543343"/>
          </a:xfrm>
        </p:spPr>
        <p:txBody>
          <a:bodyPr vert="horz" lIns="91440" tIns="45720" rIns="91440" bIns="45720" rtlCol="0" anchor="t">
            <a:noAutofit/>
          </a:bodyPr>
          <a:lstStyle/>
          <a:p>
            <a:pPr marL="0" indent="0" rtl="0">
              <a:buNone/>
            </a:pPr>
            <a:r>
              <a:rPr lang="en-US" sz="2400" baseline="0">
                <a:solidFill>
                  <a:schemeClr val="bg2"/>
                </a:solidFill>
                <a:latin typeface="Constantia"/>
                <a:ea typeface="Segoe UI"/>
                <a:cs typeface="Segoe UI"/>
              </a:rPr>
              <a:t>Remote Rehabilitation: Xian Gao(CS), Molly Meadows(CS), Noah Rieth(CS) </a:t>
            </a:r>
            <a:r>
              <a:rPr lang="en-US" sz="2400">
                <a:solidFill>
                  <a:schemeClr val="bg2"/>
                </a:solidFill>
                <a:latin typeface="Constantia"/>
                <a:ea typeface="Segoe UI"/>
                <a:cs typeface="Segoe UI"/>
              </a:rPr>
              <a:t>​</a:t>
            </a:r>
            <a:endParaRPr lang="en-US" sz="2800">
              <a:solidFill>
                <a:schemeClr val="bg2"/>
              </a:solidFill>
              <a:latin typeface="Constantia"/>
            </a:endParaRPr>
          </a:p>
          <a:p>
            <a:pPr marL="0" indent="0" rtl="0">
              <a:buNone/>
            </a:pPr>
            <a:r>
              <a:rPr lang="en-US" sz="2400" baseline="0">
                <a:solidFill>
                  <a:schemeClr val="bg2"/>
                </a:solidFill>
                <a:latin typeface="Constantia"/>
                <a:ea typeface="Segoe UI"/>
                <a:cs typeface="Segoe UI"/>
              </a:rPr>
              <a:t>Instructor: Bruce Bolden</a:t>
            </a:r>
            <a:r>
              <a:rPr lang="en-US" sz="2400">
                <a:solidFill>
                  <a:schemeClr val="bg2"/>
                </a:solidFill>
                <a:latin typeface="Constantia"/>
                <a:ea typeface="Segoe UI"/>
                <a:cs typeface="Segoe UI"/>
              </a:rPr>
              <a:t>​</a:t>
            </a:r>
          </a:p>
          <a:p>
            <a:pPr marL="0" indent="0" rtl="0">
              <a:buNone/>
            </a:pPr>
            <a:r>
              <a:rPr lang="en-US" sz="2400" baseline="0">
                <a:solidFill>
                  <a:schemeClr val="bg2"/>
                </a:solidFill>
                <a:latin typeface="Constantia"/>
                <a:ea typeface="Segoe UI"/>
                <a:cs typeface="Segoe UI"/>
              </a:rPr>
              <a:t>Clients: Dr. Alexander </a:t>
            </a:r>
            <a:r>
              <a:rPr lang="en-US" sz="2400" baseline="0" err="1">
                <a:solidFill>
                  <a:schemeClr val="bg2"/>
                </a:solidFill>
                <a:latin typeface="Constantia"/>
                <a:ea typeface="Segoe UI"/>
                <a:cs typeface="Segoe UI"/>
              </a:rPr>
              <a:t>Vakanski</a:t>
            </a:r>
            <a:r>
              <a:rPr lang="en-US" sz="2400" baseline="0">
                <a:solidFill>
                  <a:schemeClr val="bg2"/>
                </a:solidFill>
                <a:latin typeface="Constantia"/>
                <a:ea typeface="Segoe UI"/>
                <a:cs typeface="Segoe UI"/>
              </a:rPr>
              <a:t>, Dr. Min Xian</a:t>
            </a:r>
            <a:endParaRPr lang="en-US">
              <a:solidFill>
                <a:schemeClr val="bg2"/>
              </a:solidFill>
              <a:latin typeface="Constantia"/>
            </a:endParaRPr>
          </a:p>
        </p:txBody>
      </p:sp>
      <p:pic>
        <p:nvPicPr>
          <p:cNvPr id="10" name="Picture 9" descr="A black background with white text&#10;&#10;Description automatically generated">
            <a:extLst>
              <a:ext uri="{FF2B5EF4-FFF2-40B4-BE49-F238E27FC236}">
                <a16:creationId xmlns:a16="http://schemas.microsoft.com/office/drawing/2014/main" id="{00C02B49-F152-A5E4-1EAA-71B138810A15}"/>
              </a:ext>
            </a:extLst>
          </p:cNvPr>
          <p:cNvPicPr>
            <a:picLocks noChangeAspect="1"/>
          </p:cNvPicPr>
          <p:nvPr/>
        </p:nvPicPr>
        <p:blipFill>
          <a:blip r:embed="rId2"/>
          <a:stretch>
            <a:fillRect/>
          </a:stretch>
        </p:blipFill>
        <p:spPr>
          <a:xfrm>
            <a:off x="8605157" y="5904624"/>
            <a:ext cx="3496236" cy="951561"/>
          </a:xfrm>
          <a:prstGeom prst="rect">
            <a:avLst/>
          </a:prstGeom>
        </p:spPr>
      </p:pic>
    </p:spTree>
    <p:extLst>
      <p:ext uri="{BB962C8B-B14F-4D97-AF65-F5344CB8AC3E}">
        <p14:creationId xmlns:p14="http://schemas.microsoft.com/office/powerpoint/2010/main" val="993770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5A9E-5AE9-09FD-761B-939F525ED998}"/>
              </a:ext>
            </a:extLst>
          </p:cNvPr>
          <p:cNvSpPr>
            <a:spLocks noGrp="1"/>
          </p:cNvSpPr>
          <p:nvPr>
            <p:ph type="title"/>
          </p:nvPr>
        </p:nvSpPr>
        <p:spPr>
          <a:xfrm>
            <a:off x="1455420" y="872935"/>
            <a:ext cx="9905999" cy="1360898"/>
          </a:xfrm>
        </p:spPr>
        <p:txBody>
          <a:bodyPr/>
          <a:lstStyle/>
          <a:p>
            <a:r>
              <a:rPr lang="en-US" sz="4400" baseline="0">
                <a:solidFill>
                  <a:schemeClr val="bg2"/>
                </a:solidFill>
                <a:latin typeface="Constantia"/>
              </a:rPr>
              <a:t>Objective</a:t>
            </a:r>
            <a:endParaRPr lang="en-US">
              <a:solidFill>
                <a:schemeClr val="bg2"/>
              </a:solidFill>
              <a:latin typeface="Constantia"/>
            </a:endParaRPr>
          </a:p>
        </p:txBody>
      </p:sp>
      <p:sp>
        <p:nvSpPr>
          <p:cNvPr id="3" name="Content Placeholder 2">
            <a:extLst>
              <a:ext uri="{FF2B5EF4-FFF2-40B4-BE49-F238E27FC236}">
                <a16:creationId xmlns:a16="http://schemas.microsoft.com/office/drawing/2014/main" id="{8646BC0A-46C4-84A0-D720-9CEE16BCB7F2}"/>
              </a:ext>
            </a:extLst>
          </p:cNvPr>
          <p:cNvSpPr>
            <a:spLocks noGrp="1"/>
          </p:cNvSpPr>
          <p:nvPr>
            <p:ph idx="1"/>
          </p:nvPr>
        </p:nvSpPr>
        <p:spPr/>
        <p:txBody>
          <a:bodyPr vert="horz" lIns="91440" tIns="45720" rIns="91440" bIns="45720" rtlCol="0" anchor="t">
            <a:normAutofit/>
          </a:bodyPr>
          <a:lstStyle/>
          <a:p>
            <a:pPr marL="0" indent="0" algn="ctr">
              <a:buNone/>
            </a:pPr>
            <a:r>
              <a:rPr lang="en-US" sz="4000">
                <a:solidFill>
                  <a:schemeClr val="bg1"/>
                </a:solidFill>
                <a:latin typeface="Constantia"/>
              </a:rPr>
              <a:t>Train a neural network model to provide accuracy ratings using videos of physical therapy exercises taken on a smart phone as input. </a:t>
            </a:r>
          </a:p>
        </p:txBody>
      </p:sp>
      <p:sp>
        <p:nvSpPr>
          <p:cNvPr id="6" name="Right Triangle 5">
            <a:extLst>
              <a:ext uri="{FF2B5EF4-FFF2-40B4-BE49-F238E27FC236}">
                <a16:creationId xmlns:a16="http://schemas.microsoft.com/office/drawing/2014/main" id="{8ED9487A-F1D3-BDB1-FCDA-F30B05CBF137}"/>
              </a:ext>
            </a:extLst>
          </p:cNvPr>
          <p:cNvSpPr/>
          <p:nvPr/>
        </p:nvSpPr>
        <p:spPr>
          <a:xfrm rot="16200000">
            <a:off x="9575529" y="4248031"/>
            <a:ext cx="2781300" cy="2446020"/>
          </a:xfrm>
          <a:prstGeom prst="r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166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434CE31F-ECB9-8307-2FF8-8BB7F38C69E0}"/>
              </a:ext>
            </a:extLst>
          </p:cNvPr>
          <p:cNvSpPr/>
          <p:nvPr/>
        </p:nvSpPr>
        <p:spPr>
          <a:xfrm rot="16200000">
            <a:off x="9575529" y="4248031"/>
            <a:ext cx="2781300" cy="2446020"/>
          </a:xfrm>
          <a:prstGeom prst="r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D34E1385-498D-6CC7-C7D3-BDCFE76E4FB3}"/>
              </a:ext>
            </a:extLst>
          </p:cNvPr>
          <p:cNvSpPr txBox="1">
            <a:spLocks/>
          </p:cNvSpPr>
          <p:nvPr/>
        </p:nvSpPr>
        <p:spPr>
          <a:xfrm>
            <a:off x="1493520" y="916478"/>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4400">
                <a:solidFill>
                  <a:schemeClr val="bg2"/>
                </a:solidFill>
                <a:latin typeface="Constantia"/>
              </a:rPr>
              <a:t>Value Proposition</a:t>
            </a:r>
          </a:p>
        </p:txBody>
      </p:sp>
      <p:sp>
        <p:nvSpPr>
          <p:cNvPr id="12" name="Content Placeholder 2">
            <a:extLst>
              <a:ext uri="{FF2B5EF4-FFF2-40B4-BE49-F238E27FC236}">
                <a16:creationId xmlns:a16="http://schemas.microsoft.com/office/drawing/2014/main" id="{055ABD07-DAB1-0235-618F-525D69817C60}"/>
              </a:ext>
            </a:extLst>
          </p:cNvPr>
          <p:cNvSpPr txBox="1">
            <a:spLocks/>
          </p:cNvSpPr>
          <p:nvPr/>
        </p:nvSpPr>
        <p:spPr>
          <a:xfrm>
            <a:off x="1295400" y="2484426"/>
            <a:ext cx="9905999" cy="356711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3200">
                <a:solidFill>
                  <a:schemeClr val="bg2"/>
                </a:solidFill>
                <a:latin typeface="Constantia"/>
                <a:cs typeface="Arial"/>
              </a:rPr>
              <a:t>Rehabilitation after injury prolonged:</a:t>
            </a:r>
          </a:p>
          <a:p>
            <a:pPr marL="571500" lvl="1" indent="-342900">
              <a:lnSpc>
                <a:spcPct val="100000"/>
              </a:lnSpc>
              <a:buFont typeface="Arial"/>
              <a:buChar char="•"/>
            </a:pPr>
            <a:r>
              <a:rPr lang="en-US" sz="2400" i="0">
                <a:solidFill>
                  <a:schemeClr val="bg2"/>
                </a:solidFill>
                <a:latin typeface="Constantia"/>
                <a:cs typeface="Arial"/>
              </a:rPr>
              <a:t>No feedback on their exercises</a:t>
            </a:r>
          </a:p>
          <a:p>
            <a:pPr marL="571500" lvl="1" indent="-342900">
              <a:lnSpc>
                <a:spcPct val="100000"/>
              </a:lnSpc>
              <a:buFont typeface="Arial"/>
              <a:buChar char="•"/>
            </a:pPr>
            <a:r>
              <a:rPr lang="en-US" sz="2400" i="0">
                <a:solidFill>
                  <a:schemeClr val="bg2"/>
                </a:solidFill>
                <a:latin typeface="Constantia"/>
                <a:cs typeface="Arial"/>
              </a:rPr>
              <a:t>Practicing exercises incorrectly</a:t>
            </a:r>
          </a:p>
          <a:p>
            <a:pPr marL="571500" lvl="1" indent="-342900">
              <a:lnSpc>
                <a:spcPct val="100000"/>
              </a:lnSpc>
              <a:buFont typeface="Arial"/>
              <a:buChar char="•"/>
            </a:pPr>
            <a:r>
              <a:rPr lang="en-US" sz="2400" i="0">
                <a:solidFill>
                  <a:schemeClr val="bg2"/>
                </a:solidFill>
                <a:latin typeface="Constantia"/>
                <a:cs typeface="Arial"/>
              </a:rPr>
              <a:t>No progress on recovery</a:t>
            </a:r>
          </a:p>
          <a:p>
            <a:pPr>
              <a:lnSpc>
                <a:spcPct val="100000"/>
              </a:lnSpc>
            </a:pPr>
            <a:r>
              <a:rPr lang="en-US" sz="3200">
                <a:solidFill>
                  <a:schemeClr val="bg2"/>
                </a:solidFill>
                <a:latin typeface="Constantia"/>
                <a:cs typeface="Arial"/>
              </a:rPr>
              <a:t>Can be expensive!</a:t>
            </a:r>
          </a:p>
          <a:p>
            <a:pPr>
              <a:lnSpc>
                <a:spcPct val="100000"/>
              </a:lnSpc>
            </a:pPr>
            <a:r>
              <a:rPr lang="en-US" sz="3200">
                <a:solidFill>
                  <a:schemeClr val="bg2"/>
                </a:solidFill>
                <a:latin typeface="Constantia"/>
                <a:cs typeface="Arial"/>
              </a:rPr>
              <a:t>Create a way to provide feedback given a video from user of them completing an exercise</a:t>
            </a:r>
            <a:endParaRPr lang="en-US" sz="1600" i="1">
              <a:solidFill>
                <a:schemeClr val="bg2"/>
              </a:solidFill>
              <a:latin typeface="Constantia"/>
              <a:cs typeface="Arial"/>
            </a:endParaRPr>
          </a:p>
        </p:txBody>
      </p:sp>
      <p:pic>
        <p:nvPicPr>
          <p:cNvPr id="14" name="Picture 13" descr="A green square with white text and a heart and pulse&#10;&#10;Description automatically generated">
            <a:extLst>
              <a:ext uri="{FF2B5EF4-FFF2-40B4-BE49-F238E27FC236}">
                <a16:creationId xmlns:a16="http://schemas.microsoft.com/office/drawing/2014/main" id="{615B3741-7EE2-259E-5DC6-8542B5757F09}"/>
              </a:ext>
            </a:extLst>
          </p:cNvPr>
          <p:cNvPicPr>
            <a:picLocks noChangeAspect="1"/>
          </p:cNvPicPr>
          <p:nvPr/>
        </p:nvPicPr>
        <p:blipFill>
          <a:blip r:embed="rId2"/>
          <a:stretch>
            <a:fillRect/>
          </a:stretch>
        </p:blipFill>
        <p:spPr>
          <a:xfrm>
            <a:off x="11093944" y="600"/>
            <a:ext cx="1095375" cy="1057275"/>
          </a:xfrm>
          <a:prstGeom prst="rect">
            <a:avLst/>
          </a:prstGeom>
        </p:spPr>
      </p:pic>
    </p:spTree>
    <p:extLst>
      <p:ext uri="{BB962C8B-B14F-4D97-AF65-F5344CB8AC3E}">
        <p14:creationId xmlns:p14="http://schemas.microsoft.com/office/powerpoint/2010/main" val="1033762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434CE31F-ECB9-8307-2FF8-8BB7F38C69E0}"/>
              </a:ext>
            </a:extLst>
          </p:cNvPr>
          <p:cNvSpPr/>
          <p:nvPr/>
        </p:nvSpPr>
        <p:spPr>
          <a:xfrm rot="16200000">
            <a:off x="9575529" y="4248031"/>
            <a:ext cx="2781300" cy="2446020"/>
          </a:xfrm>
          <a:prstGeom prst="r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5358A380-DA23-2D07-EB1D-7BF70F34185B}"/>
              </a:ext>
            </a:extLst>
          </p:cNvPr>
          <p:cNvSpPr>
            <a:spLocks noGrp="1"/>
          </p:cNvSpPr>
          <p:nvPr>
            <p:ph type="title"/>
          </p:nvPr>
        </p:nvSpPr>
        <p:spPr>
          <a:xfrm>
            <a:off x="1440180" y="918655"/>
            <a:ext cx="9905999" cy="1360898"/>
          </a:xfrm>
        </p:spPr>
        <p:txBody>
          <a:bodyPr>
            <a:normAutofit/>
          </a:bodyPr>
          <a:lstStyle/>
          <a:p>
            <a:r>
              <a:rPr lang="en-US" sz="4400">
                <a:solidFill>
                  <a:schemeClr val="bg2"/>
                </a:solidFill>
                <a:latin typeface="Constantia"/>
              </a:rPr>
              <a:t>Product Requirements</a:t>
            </a:r>
          </a:p>
        </p:txBody>
      </p:sp>
      <p:sp>
        <p:nvSpPr>
          <p:cNvPr id="14" name="Content Placeholder 2">
            <a:extLst>
              <a:ext uri="{FF2B5EF4-FFF2-40B4-BE49-F238E27FC236}">
                <a16:creationId xmlns:a16="http://schemas.microsoft.com/office/drawing/2014/main" id="{8CF4ADFC-941F-699C-A706-3ED6161D32FD}"/>
              </a:ext>
            </a:extLst>
          </p:cNvPr>
          <p:cNvSpPr>
            <a:spLocks noGrp="1"/>
          </p:cNvSpPr>
          <p:nvPr>
            <p:ph idx="1"/>
          </p:nvPr>
        </p:nvSpPr>
        <p:spPr>
          <a:xfrm>
            <a:off x="1143000" y="2332026"/>
            <a:ext cx="9905999" cy="3567118"/>
          </a:xfrm>
        </p:spPr>
        <p:txBody>
          <a:bodyPr vert="horz" lIns="91440" tIns="45720" rIns="91440" bIns="45720" rtlCol="0" anchor="t">
            <a:noAutofit/>
          </a:bodyPr>
          <a:lstStyle/>
          <a:p>
            <a:pPr>
              <a:lnSpc>
                <a:spcPct val="100000"/>
              </a:lnSpc>
            </a:pPr>
            <a:r>
              <a:rPr lang="en-US" sz="2800">
                <a:solidFill>
                  <a:schemeClr val="bg2"/>
                </a:solidFill>
                <a:latin typeface="Constantia"/>
              </a:rPr>
              <a:t>At least one exercise</a:t>
            </a:r>
          </a:p>
          <a:p>
            <a:pPr>
              <a:lnSpc>
                <a:spcPct val="100000"/>
              </a:lnSpc>
            </a:pPr>
            <a:r>
              <a:rPr lang="en-US" sz="2800">
                <a:solidFill>
                  <a:schemeClr val="bg2"/>
                </a:solidFill>
                <a:latin typeface="Constantia"/>
              </a:rPr>
              <a:t>Numerical accuracy rating</a:t>
            </a:r>
          </a:p>
          <a:p>
            <a:pPr>
              <a:lnSpc>
                <a:spcPct val="100000"/>
              </a:lnSpc>
            </a:pPr>
            <a:r>
              <a:rPr lang="en-US" sz="2800">
                <a:solidFill>
                  <a:schemeClr val="bg2"/>
                </a:solidFill>
                <a:latin typeface="Constantia"/>
              </a:rPr>
              <a:t>Must be able to analyze a video taken from a smart phone</a:t>
            </a:r>
          </a:p>
          <a:p>
            <a:pPr>
              <a:lnSpc>
                <a:spcPct val="100000"/>
              </a:lnSpc>
            </a:pPr>
            <a:r>
              <a:rPr lang="en-US" sz="2800">
                <a:solidFill>
                  <a:schemeClr val="bg2"/>
                </a:solidFill>
                <a:latin typeface="Constantia"/>
              </a:rPr>
              <a:t>Must be able to provide feedback in a reasonable amount of time</a:t>
            </a:r>
          </a:p>
          <a:p>
            <a:pPr>
              <a:lnSpc>
                <a:spcPct val="100000"/>
              </a:lnSpc>
            </a:pPr>
            <a:r>
              <a:rPr lang="en-US" sz="2800">
                <a:solidFill>
                  <a:schemeClr val="bg2"/>
                </a:solidFill>
                <a:latin typeface="Constantia"/>
              </a:rPr>
              <a:t>Project should analyze at least 100 human skeletal movements </a:t>
            </a:r>
          </a:p>
        </p:txBody>
      </p:sp>
    </p:spTree>
    <p:extLst>
      <p:ext uri="{BB962C8B-B14F-4D97-AF65-F5344CB8AC3E}">
        <p14:creationId xmlns:p14="http://schemas.microsoft.com/office/powerpoint/2010/main" val="4047988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434CE31F-ECB9-8307-2FF8-8BB7F38C69E0}"/>
              </a:ext>
            </a:extLst>
          </p:cNvPr>
          <p:cNvSpPr/>
          <p:nvPr/>
        </p:nvSpPr>
        <p:spPr>
          <a:xfrm rot="16200000">
            <a:off x="9575529" y="4248031"/>
            <a:ext cx="2781300" cy="2446020"/>
          </a:xfrm>
          <a:prstGeom prst="r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Content Placeholder 30" descr="Percent linear icon. Thin line illustration. Percentage. Sale, discount  offer. Contour symbol. Vector isolated outline drawing 7566077 Vector Art  at Vecteezy">
            <a:extLst>
              <a:ext uri="{FF2B5EF4-FFF2-40B4-BE49-F238E27FC236}">
                <a16:creationId xmlns:a16="http://schemas.microsoft.com/office/drawing/2014/main" id="{6742635F-1BC5-8A8B-062F-08F84EC6AAFC}"/>
              </a:ext>
            </a:extLst>
          </p:cNvPr>
          <p:cNvPicPr>
            <a:picLocks noGrp="1" noChangeAspect="1"/>
          </p:cNvPicPr>
          <p:nvPr>
            <p:ph idx="1"/>
          </p:nvPr>
        </p:nvPicPr>
        <p:blipFill>
          <a:blip r:embed="rId2"/>
          <a:stretch>
            <a:fillRect/>
          </a:stretch>
        </p:blipFill>
        <p:spPr>
          <a:xfrm>
            <a:off x="9637947" y="2680426"/>
            <a:ext cx="2549374" cy="2525183"/>
          </a:xfrm>
          <a:solidFill>
            <a:schemeClr val="accent3"/>
          </a:solidFill>
          <a:ln>
            <a:noFill/>
          </a:ln>
        </p:spPr>
      </p:pic>
      <p:sp>
        <p:nvSpPr>
          <p:cNvPr id="7" name="Title 1">
            <a:extLst>
              <a:ext uri="{FF2B5EF4-FFF2-40B4-BE49-F238E27FC236}">
                <a16:creationId xmlns:a16="http://schemas.microsoft.com/office/drawing/2014/main" id="{9CE9B3DA-DE3D-53A4-EB12-290D11C49075}"/>
              </a:ext>
            </a:extLst>
          </p:cNvPr>
          <p:cNvSpPr txBox="1">
            <a:spLocks/>
          </p:cNvSpPr>
          <p:nvPr/>
        </p:nvSpPr>
        <p:spPr>
          <a:xfrm>
            <a:off x="1354546" y="881039"/>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4400">
                <a:solidFill>
                  <a:schemeClr val="bg2"/>
                </a:solidFill>
                <a:latin typeface="Constantia"/>
                <a:ea typeface="+mj-lt"/>
                <a:cs typeface="+mj-lt"/>
              </a:rPr>
              <a:t>Product Design</a:t>
            </a:r>
            <a:endParaRPr lang="en-US" sz="4400">
              <a:solidFill>
                <a:schemeClr val="bg2"/>
              </a:solidFill>
              <a:latin typeface="Constantia"/>
            </a:endParaRPr>
          </a:p>
        </p:txBody>
      </p:sp>
      <p:pic>
        <p:nvPicPr>
          <p:cNvPr id="10" name="Graphic 9" descr="Skeleton with solid fill">
            <a:extLst>
              <a:ext uri="{FF2B5EF4-FFF2-40B4-BE49-F238E27FC236}">
                <a16:creationId xmlns:a16="http://schemas.microsoft.com/office/drawing/2014/main" id="{F8EB24ED-F655-83F8-7D18-898E338FEA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8260" y="2644187"/>
            <a:ext cx="2445590" cy="2781315"/>
          </a:xfrm>
          <a:prstGeom prst="rect">
            <a:avLst/>
          </a:prstGeom>
        </p:spPr>
      </p:pic>
      <p:pic>
        <p:nvPicPr>
          <p:cNvPr id="16" name="Graphic 15" descr="Research with solid fill">
            <a:extLst>
              <a:ext uri="{FF2B5EF4-FFF2-40B4-BE49-F238E27FC236}">
                <a16:creationId xmlns:a16="http://schemas.microsoft.com/office/drawing/2014/main" id="{B1660983-C0C1-46C0-9DE3-0460C667FB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69799" y="2640711"/>
            <a:ext cx="2725483" cy="2762657"/>
          </a:xfrm>
          <a:prstGeom prst="rect">
            <a:avLst/>
          </a:prstGeom>
        </p:spPr>
      </p:pic>
      <p:pic>
        <p:nvPicPr>
          <p:cNvPr id="18" name="Graphic 17" descr="Smart Phone with solid fill">
            <a:extLst>
              <a:ext uri="{FF2B5EF4-FFF2-40B4-BE49-F238E27FC236}">
                <a16:creationId xmlns:a16="http://schemas.microsoft.com/office/drawing/2014/main" id="{3FE2154E-179A-BFFD-E3FB-6679C4B968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135" y="2678952"/>
            <a:ext cx="2739357" cy="2726373"/>
          </a:xfrm>
          <a:prstGeom prst="rect">
            <a:avLst/>
          </a:prstGeom>
        </p:spPr>
      </p:pic>
      <p:sp>
        <p:nvSpPr>
          <p:cNvPr id="22" name="TextBox 21">
            <a:extLst>
              <a:ext uri="{FF2B5EF4-FFF2-40B4-BE49-F238E27FC236}">
                <a16:creationId xmlns:a16="http://schemas.microsoft.com/office/drawing/2014/main" id="{E17A0756-F3BE-28B9-339E-B65F0858965A}"/>
              </a:ext>
            </a:extLst>
          </p:cNvPr>
          <p:cNvSpPr txBox="1"/>
          <p:nvPr/>
        </p:nvSpPr>
        <p:spPr>
          <a:xfrm>
            <a:off x="483769" y="5675791"/>
            <a:ext cx="169151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2"/>
                </a:solidFill>
                <a:latin typeface="Constantia"/>
              </a:rPr>
              <a:t>Record</a:t>
            </a:r>
            <a:r>
              <a:rPr lang="en-US" sz="2000">
                <a:latin typeface="Constantia"/>
              </a:rPr>
              <a:t> </a:t>
            </a:r>
            <a:r>
              <a:rPr lang="en-US" sz="2000">
                <a:solidFill>
                  <a:schemeClr val="bg2"/>
                </a:solidFill>
                <a:latin typeface="Constantia"/>
                <a:ea typeface="Cambria"/>
              </a:rPr>
              <a:t>Video</a:t>
            </a:r>
          </a:p>
        </p:txBody>
      </p:sp>
      <p:sp>
        <p:nvSpPr>
          <p:cNvPr id="24" name="TextBox 23">
            <a:extLst>
              <a:ext uri="{FF2B5EF4-FFF2-40B4-BE49-F238E27FC236}">
                <a16:creationId xmlns:a16="http://schemas.microsoft.com/office/drawing/2014/main" id="{CBE51ED9-E7EA-3998-AE6A-FDBB3F2FC6B4}"/>
              </a:ext>
            </a:extLst>
          </p:cNvPr>
          <p:cNvSpPr txBox="1"/>
          <p:nvPr/>
        </p:nvSpPr>
        <p:spPr>
          <a:xfrm>
            <a:off x="2497625" y="5675791"/>
            <a:ext cx="176892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2"/>
                </a:solidFill>
                <a:latin typeface="Constantia"/>
              </a:rPr>
              <a:t>Extract</a:t>
            </a:r>
            <a:r>
              <a:rPr lang="en-US" sz="2000">
                <a:latin typeface="Constantia"/>
              </a:rPr>
              <a:t> </a:t>
            </a:r>
            <a:r>
              <a:rPr lang="en-US" sz="2000">
                <a:solidFill>
                  <a:schemeClr val="bg2"/>
                </a:solidFill>
                <a:latin typeface="Constantia"/>
              </a:rPr>
              <a:t>Joints</a:t>
            </a:r>
          </a:p>
        </p:txBody>
      </p:sp>
      <p:sp>
        <p:nvSpPr>
          <p:cNvPr id="26" name="TextBox 25">
            <a:extLst>
              <a:ext uri="{FF2B5EF4-FFF2-40B4-BE49-F238E27FC236}">
                <a16:creationId xmlns:a16="http://schemas.microsoft.com/office/drawing/2014/main" id="{7284E930-9A07-3EFA-4BB5-A6764EFD8033}"/>
              </a:ext>
            </a:extLst>
          </p:cNvPr>
          <p:cNvSpPr txBox="1"/>
          <p:nvPr/>
        </p:nvSpPr>
        <p:spPr>
          <a:xfrm>
            <a:off x="4769110" y="5675790"/>
            <a:ext cx="202413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2"/>
                </a:solidFill>
                <a:latin typeface="Constantia"/>
              </a:rPr>
              <a:t>Preprocess</a:t>
            </a:r>
            <a:r>
              <a:rPr lang="en-US" sz="2000">
                <a:latin typeface="Constantia"/>
              </a:rPr>
              <a:t> </a:t>
            </a:r>
            <a:r>
              <a:rPr lang="en-US" sz="2000">
                <a:solidFill>
                  <a:schemeClr val="bg2"/>
                </a:solidFill>
                <a:latin typeface="Constantia"/>
              </a:rPr>
              <a:t>Data</a:t>
            </a:r>
          </a:p>
        </p:txBody>
      </p:sp>
      <p:sp>
        <p:nvSpPr>
          <p:cNvPr id="28" name="TextBox 27">
            <a:extLst>
              <a:ext uri="{FF2B5EF4-FFF2-40B4-BE49-F238E27FC236}">
                <a16:creationId xmlns:a16="http://schemas.microsoft.com/office/drawing/2014/main" id="{7236C0C6-F0B7-3481-2F38-92547C0BEDBB}"/>
              </a:ext>
            </a:extLst>
          </p:cNvPr>
          <p:cNvSpPr txBox="1"/>
          <p:nvPr/>
        </p:nvSpPr>
        <p:spPr>
          <a:xfrm>
            <a:off x="7255891" y="5729614"/>
            <a:ext cx="210989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2"/>
                </a:solidFill>
                <a:latin typeface="Constantia"/>
              </a:rPr>
              <a:t>Submit</a:t>
            </a:r>
            <a:r>
              <a:rPr lang="en-US" sz="2000">
                <a:latin typeface="Constantia"/>
              </a:rPr>
              <a:t> </a:t>
            </a:r>
            <a:r>
              <a:rPr lang="en-US" sz="2000">
                <a:solidFill>
                  <a:schemeClr val="bg2"/>
                </a:solidFill>
                <a:latin typeface="Constantia"/>
              </a:rPr>
              <a:t>To</a:t>
            </a:r>
            <a:r>
              <a:rPr lang="en-US" sz="2000">
                <a:latin typeface="Constantia"/>
              </a:rPr>
              <a:t> </a:t>
            </a:r>
            <a:r>
              <a:rPr lang="en-US" sz="2000">
                <a:solidFill>
                  <a:schemeClr val="bg2"/>
                </a:solidFill>
                <a:latin typeface="Constantia"/>
              </a:rPr>
              <a:t>Model</a:t>
            </a:r>
          </a:p>
        </p:txBody>
      </p:sp>
      <p:sp>
        <p:nvSpPr>
          <p:cNvPr id="30" name="TextBox 29">
            <a:extLst>
              <a:ext uri="{FF2B5EF4-FFF2-40B4-BE49-F238E27FC236}">
                <a16:creationId xmlns:a16="http://schemas.microsoft.com/office/drawing/2014/main" id="{FCC54386-D20E-A830-2288-F9BD5F7FD9A2}"/>
              </a:ext>
            </a:extLst>
          </p:cNvPr>
          <p:cNvSpPr txBox="1"/>
          <p:nvPr/>
        </p:nvSpPr>
        <p:spPr>
          <a:xfrm>
            <a:off x="9796254" y="5724170"/>
            <a:ext cx="2221290" cy="40011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chemeClr val="bg2"/>
                </a:solidFill>
                <a:latin typeface="Constantia"/>
              </a:rPr>
              <a:t>Produce</a:t>
            </a:r>
            <a:r>
              <a:rPr lang="en-US" sz="2000">
                <a:latin typeface="Constantia"/>
              </a:rPr>
              <a:t> </a:t>
            </a:r>
            <a:r>
              <a:rPr lang="en-US" sz="2000">
                <a:solidFill>
                  <a:schemeClr val="bg2"/>
                </a:solidFill>
                <a:latin typeface="Constantia"/>
              </a:rPr>
              <a:t>Accuracy</a:t>
            </a:r>
            <a:r>
              <a:rPr lang="en-US" sz="2000">
                <a:latin typeface="Constantia"/>
              </a:rPr>
              <a:t> </a:t>
            </a:r>
            <a:endParaRPr lang="en-US" sz="2000"/>
          </a:p>
        </p:txBody>
      </p:sp>
      <p:pic>
        <p:nvPicPr>
          <p:cNvPr id="36" name="Picture 35" descr="Neural Network Icons - Free SVG &amp; PNG Neural Network Images - Noun Project">
            <a:extLst>
              <a:ext uri="{FF2B5EF4-FFF2-40B4-BE49-F238E27FC236}">
                <a16:creationId xmlns:a16="http://schemas.microsoft.com/office/drawing/2014/main" id="{C7D611AA-36C7-902F-3F85-A12F566594A8}"/>
              </a:ext>
            </a:extLst>
          </p:cNvPr>
          <p:cNvPicPr>
            <a:picLocks noChangeAspect="1"/>
          </p:cNvPicPr>
          <p:nvPr/>
        </p:nvPicPr>
        <p:blipFill>
          <a:blip r:embed="rId9"/>
          <a:stretch>
            <a:fillRect/>
          </a:stretch>
        </p:blipFill>
        <p:spPr>
          <a:xfrm>
            <a:off x="6424061" y="2144524"/>
            <a:ext cx="3602006" cy="3577816"/>
          </a:xfrm>
          <a:prstGeom prst="rect">
            <a:avLst/>
          </a:prstGeom>
        </p:spPr>
      </p:pic>
    </p:spTree>
    <p:extLst>
      <p:ext uri="{BB962C8B-B14F-4D97-AF65-F5344CB8AC3E}">
        <p14:creationId xmlns:p14="http://schemas.microsoft.com/office/powerpoint/2010/main" val="1673802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434CE31F-ECB9-8307-2FF8-8BB7F38C69E0}"/>
              </a:ext>
            </a:extLst>
          </p:cNvPr>
          <p:cNvSpPr/>
          <p:nvPr/>
        </p:nvSpPr>
        <p:spPr>
          <a:xfrm rot="16200000">
            <a:off x="9575529" y="4248031"/>
            <a:ext cx="2781300" cy="2446020"/>
          </a:xfrm>
          <a:prstGeom prst="r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5515726-FA34-3A21-A50A-889D8D2AC5DA}"/>
              </a:ext>
            </a:extLst>
          </p:cNvPr>
          <p:cNvSpPr txBox="1">
            <a:spLocks/>
          </p:cNvSpPr>
          <p:nvPr/>
        </p:nvSpPr>
        <p:spPr>
          <a:xfrm>
            <a:off x="1166308" y="433854"/>
            <a:ext cx="9906000" cy="136048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pPr algn="ctr"/>
            <a:r>
              <a:rPr lang="en-US" sz="4400">
                <a:solidFill>
                  <a:schemeClr val="bg1"/>
                </a:solidFill>
                <a:latin typeface="Constantia"/>
              </a:rPr>
              <a:t>Development Plan</a:t>
            </a:r>
          </a:p>
        </p:txBody>
      </p:sp>
      <p:sp>
        <p:nvSpPr>
          <p:cNvPr id="9" name="Rectangle: Rounded Corners 8">
            <a:extLst>
              <a:ext uri="{FF2B5EF4-FFF2-40B4-BE49-F238E27FC236}">
                <a16:creationId xmlns:a16="http://schemas.microsoft.com/office/drawing/2014/main" id="{9DBE47F8-CB47-7B76-1528-654CE2D8B372}"/>
              </a:ext>
            </a:extLst>
          </p:cNvPr>
          <p:cNvSpPr/>
          <p:nvPr/>
        </p:nvSpPr>
        <p:spPr>
          <a:xfrm>
            <a:off x="180550" y="2007618"/>
            <a:ext cx="3427462" cy="228004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2"/>
                </a:solidFill>
                <a:latin typeface="Constantia"/>
                <a:ea typeface="Cambria"/>
              </a:rPr>
              <a:t>Extract Skeletal Information from an .</a:t>
            </a:r>
            <a:r>
              <a:rPr lang="en-US" sz="2400" err="1">
                <a:solidFill>
                  <a:schemeClr val="bg2"/>
                </a:solidFill>
                <a:latin typeface="Constantia"/>
                <a:ea typeface="Cambria"/>
              </a:rPr>
              <a:t>avi</a:t>
            </a:r>
            <a:r>
              <a:rPr lang="en-US" sz="2400">
                <a:solidFill>
                  <a:schemeClr val="bg2"/>
                </a:solidFill>
                <a:latin typeface="Constantia"/>
                <a:ea typeface="Cambria"/>
              </a:rPr>
              <a:t> video using </a:t>
            </a:r>
            <a:r>
              <a:rPr lang="en-US" sz="2400" err="1">
                <a:solidFill>
                  <a:schemeClr val="bg2"/>
                </a:solidFill>
                <a:latin typeface="Constantia"/>
                <a:ea typeface="Cambria"/>
              </a:rPr>
              <a:t>OpenPose</a:t>
            </a:r>
            <a:endParaRPr lang="en-US" sz="2400">
              <a:solidFill>
                <a:schemeClr val="bg2"/>
              </a:solidFill>
              <a:latin typeface="Constantia"/>
              <a:ea typeface="Cambria"/>
            </a:endParaRPr>
          </a:p>
        </p:txBody>
      </p:sp>
      <p:sp>
        <p:nvSpPr>
          <p:cNvPr id="14" name="Rectangle: Rounded Corners 13">
            <a:extLst>
              <a:ext uri="{FF2B5EF4-FFF2-40B4-BE49-F238E27FC236}">
                <a16:creationId xmlns:a16="http://schemas.microsoft.com/office/drawing/2014/main" id="{56716721-722B-692D-9CA0-543350BBD03F}"/>
              </a:ext>
            </a:extLst>
          </p:cNvPr>
          <p:cNvSpPr/>
          <p:nvPr/>
        </p:nvSpPr>
        <p:spPr>
          <a:xfrm>
            <a:off x="8623507" y="2114296"/>
            <a:ext cx="3435722" cy="2280749"/>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2"/>
                </a:solidFill>
                <a:latin typeface="Constantia"/>
                <a:ea typeface="Cambria"/>
              </a:rPr>
              <a:t>Train and test the neural network using raw data and labels</a:t>
            </a:r>
          </a:p>
        </p:txBody>
      </p:sp>
      <p:sp>
        <p:nvSpPr>
          <p:cNvPr id="17" name="Rectangle: Rounded Corners 16">
            <a:extLst>
              <a:ext uri="{FF2B5EF4-FFF2-40B4-BE49-F238E27FC236}">
                <a16:creationId xmlns:a16="http://schemas.microsoft.com/office/drawing/2014/main" id="{FAA100D3-2413-8A41-9086-DDC3382A04EB}"/>
              </a:ext>
            </a:extLst>
          </p:cNvPr>
          <p:cNvSpPr/>
          <p:nvPr/>
        </p:nvSpPr>
        <p:spPr>
          <a:xfrm>
            <a:off x="4382753" y="4512803"/>
            <a:ext cx="3422339" cy="228292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2"/>
                </a:solidFill>
                <a:latin typeface="Constantia"/>
                <a:ea typeface="Cambria"/>
              </a:rPr>
              <a:t>Collect videos for different exercises (Incorrect and Correct)</a:t>
            </a:r>
          </a:p>
        </p:txBody>
      </p:sp>
      <p:sp>
        <p:nvSpPr>
          <p:cNvPr id="20" name="Arrow: Down 19">
            <a:extLst>
              <a:ext uri="{FF2B5EF4-FFF2-40B4-BE49-F238E27FC236}">
                <a16:creationId xmlns:a16="http://schemas.microsoft.com/office/drawing/2014/main" id="{F6296A1A-3031-ECA3-7873-8FC822838933}"/>
              </a:ext>
            </a:extLst>
          </p:cNvPr>
          <p:cNvSpPr/>
          <p:nvPr/>
        </p:nvSpPr>
        <p:spPr>
          <a:xfrm rot="16200000">
            <a:off x="3770687" y="2883562"/>
            <a:ext cx="477050" cy="72582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98332A93-2F4E-009B-69DB-22BC15851A45}"/>
              </a:ext>
            </a:extLst>
          </p:cNvPr>
          <p:cNvSpPr/>
          <p:nvPr/>
        </p:nvSpPr>
        <p:spPr>
          <a:xfrm rot="16200000">
            <a:off x="8006958" y="2883562"/>
            <a:ext cx="477050" cy="72582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128953FC-3883-26BC-464D-6AC7CA6E0293}"/>
              </a:ext>
            </a:extLst>
          </p:cNvPr>
          <p:cNvSpPr/>
          <p:nvPr/>
        </p:nvSpPr>
        <p:spPr>
          <a:xfrm rot="7380000">
            <a:off x="3715105" y="4205856"/>
            <a:ext cx="477050" cy="72582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D3C0B46D-759E-1877-1E41-3ECEBB6D7D13}"/>
              </a:ext>
            </a:extLst>
          </p:cNvPr>
          <p:cNvSpPr/>
          <p:nvPr/>
        </p:nvSpPr>
        <p:spPr>
          <a:xfrm rot="3300000">
            <a:off x="7928516" y="4205856"/>
            <a:ext cx="477050" cy="72582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4A24210A-0E38-8891-6246-25AB0B5E5283}"/>
              </a:ext>
            </a:extLst>
          </p:cNvPr>
          <p:cNvSpPr/>
          <p:nvPr/>
        </p:nvSpPr>
        <p:spPr>
          <a:xfrm>
            <a:off x="4402026" y="2106676"/>
            <a:ext cx="3435722" cy="2280749"/>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2"/>
                </a:solidFill>
                <a:latin typeface="Constantia"/>
                <a:ea typeface="Cambria"/>
              </a:rPr>
              <a:t>Data Preprocessing </a:t>
            </a:r>
          </a:p>
          <a:p>
            <a:pPr algn="ctr"/>
            <a:r>
              <a:rPr lang="en-US" sz="2400">
                <a:solidFill>
                  <a:schemeClr val="bg2"/>
                </a:solidFill>
                <a:latin typeface="Constantia"/>
                <a:ea typeface="Cambria"/>
              </a:rPr>
              <a:t>(missing joints,</a:t>
            </a:r>
          </a:p>
          <a:p>
            <a:pPr algn="ctr"/>
            <a:r>
              <a:rPr lang="en-US" sz="2400">
                <a:solidFill>
                  <a:schemeClr val="bg2"/>
                </a:solidFill>
                <a:latin typeface="Constantia"/>
                <a:ea typeface="Cambria"/>
              </a:rPr>
              <a:t> centering data, </a:t>
            </a:r>
          </a:p>
          <a:p>
            <a:pPr algn="ctr"/>
            <a:r>
              <a:rPr lang="en-US" sz="2400">
                <a:solidFill>
                  <a:schemeClr val="bg2"/>
                </a:solidFill>
                <a:latin typeface="Constantia"/>
                <a:ea typeface="Cambria"/>
              </a:rPr>
              <a:t>label generation)</a:t>
            </a:r>
          </a:p>
        </p:txBody>
      </p:sp>
    </p:spTree>
    <p:extLst>
      <p:ext uri="{BB962C8B-B14F-4D97-AF65-F5344CB8AC3E}">
        <p14:creationId xmlns:p14="http://schemas.microsoft.com/office/powerpoint/2010/main" val="3467595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434CE31F-ECB9-8307-2FF8-8BB7F38C69E0}"/>
              </a:ext>
            </a:extLst>
          </p:cNvPr>
          <p:cNvSpPr/>
          <p:nvPr/>
        </p:nvSpPr>
        <p:spPr>
          <a:xfrm rot="16200000">
            <a:off x="9575529" y="4248031"/>
            <a:ext cx="2781300" cy="2446020"/>
          </a:xfrm>
          <a:prstGeom prst="r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6CC6EA1-18B9-E4D9-49F1-4FD2F493F49F}"/>
              </a:ext>
            </a:extLst>
          </p:cNvPr>
          <p:cNvSpPr>
            <a:spLocks noGrp="1"/>
          </p:cNvSpPr>
          <p:nvPr>
            <p:ph type="title"/>
          </p:nvPr>
        </p:nvSpPr>
        <p:spPr>
          <a:xfrm>
            <a:off x="1531620" y="872935"/>
            <a:ext cx="9905999" cy="1360898"/>
          </a:xfrm>
        </p:spPr>
        <p:txBody>
          <a:bodyPr>
            <a:normAutofit/>
          </a:bodyPr>
          <a:lstStyle/>
          <a:p>
            <a:r>
              <a:rPr lang="en-US" sz="4400">
                <a:solidFill>
                  <a:schemeClr val="bg1"/>
                </a:solidFill>
                <a:latin typeface="Constantia"/>
              </a:rPr>
              <a:t>Neural Network</a:t>
            </a:r>
          </a:p>
        </p:txBody>
      </p:sp>
      <p:sp>
        <p:nvSpPr>
          <p:cNvPr id="6" name="Content Placeholder 2">
            <a:extLst>
              <a:ext uri="{FF2B5EF4-FFF2-40B4-BE49-F238E27FC236}">
                <a16:creationId xmlns:a16="http://schemas.microsoft.com/office/drawing/2014/main" id="{A999E5D6-3071-7693-B6F0-CEE052A6D5D7}"/>
              </a:ext>
            </a:extLst>
          </p:cNvPr>
          <p:cNvSpPr txBox="1">
            <a:spLocks/>
          </p:cNvSpPr>
          <p:nvPr/>
        </p:nvSpPr>
        <p:spPr>
          <a:xfrm>
            <a:off x="1295400" y="2484426"/>
            <a:ext cx="9905999" cy="356711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solidFill>
                  <a:schemeClr val="bg1"/>
                </a:solidFill>
                <a:latin typeface="Constantia"/>
              </a:rPr>
              <a:t>Joint data for incorrect and correct movements and their labels as input</a:t>
            </a:r>
          </a:p>
          <a:p>
            <a:r>
              <a:rPr lang="en-US" sz="2800">
                <a:solidFill>
                  <a:schemeClr val="bg1"/>
                </a:solidFill>
                <a:latin typeface="Constantia"/>
              </a:rPr>
              <a:t>Split training and validation datasets (70% and 30%)</a:t>
            </a:r>
          </a:p>
          <a:p>
            <a:r>
              <a:rPr lang="en-US" sz="2800">
                <a:solidFill>
                  <a:schemeClr val="bg1"/>
                </a:solidFill>
                <a:latin typeface="Constantia"/>
              </a:rPr>
              <a:t>Match 5 main body joints to Vicon joints (trunk, left arm, right arm, left leg, right leg)</a:t>
            </a:r>
          </a:p>
          <a:p>
            <a:r>
              <a:rPr lang="en-US" sz="2800">
                <a:solidFill>
                  <a:schemeClr val="bg1"/>
                </a:solidFill>
                <a:latin typeface="Constantia"/>
                <a:ea typeface="+mn-lt"/>
                <a:cs typeface="+mn-lt"/>
              </a:rPr>
              <a:t>Build a temporal pyramid network to train data</a:t>
            </a:r>
            <a:endParaRPr lang="en-US" sz="2800">
              <a:solidFill>
                <a:schemeClr val="bg1"/>
              </a:solidFill>
              <a:latin typeface="Constantia"/>
            </a:endParaRPr>
          </a:p>
          <a:p>
            <a:endParaRPr lang="en-US"/>
          </a:p>
          <a:p>
            <a:endParaRPr lang="en-US"/>
          </a:p>
        </p:txBody>
      </p:sp>
    </p:spTree>
    <p:extLst>
      <p:ext uri="{BB962C8B-B14F-4D97-AF65-F5344CB8AC3E}">
        <p14:creationId xmlns:p14="http://schemas.microsoft.com/office/powerpoint/2010/main" val="3202543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434CE31F-ECB9-8307-2FF8-8BB7F38C69E0}"/>
              </a:ext>
            </a:extLst>
          </p:cNvPr>
          <p:cNvSpPr/>
          <p:nvPr/>
        </p:nvSpPr>
        <p:spPr>
          <a:xfrm rot="16200000">
            <a:off x="9575529" y="4248031"/>
            <a:ext cx="2781300" cy="2446020"/>
          </a:xfrm>
          <a:prstGeom prst="r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descr="A group of graphs with different colored lines&#10;&#10;Description automatically generated">
            <a:extLst>
              <a:ext uri="{FF2B5EF4-FFF2-40B4-BE49-F238E27FC236}">
                <a16:creationId xmlns:a16="http://schemas.microsoft.com/office/drawing/2014/main" id="{4889F2D5-3043-FD70-D347-07211B0A9B69}"/>
              </a:ext>
            </a:extLst>
          </p:cNvPr>
          <p:cNvPicPr>
            <a:picLocks noGrp="1" noChangeAspect="1"/>
          </p:cNvPicPr>
          <p:nvPr>
            <p:ph idx="1"/>
          </p:nvPr>
        </p:nvPicPr>
        <p:blipFill>
          <a:blip r:embed="rId2"/>
          <a:stretch>
            <a:fillRect/>
          </a:stretch>
        </p:blipFill>
        <p:spPr>
          <a:xfrm>
            <a:off x="2696421" y="1086613"/>
            <a:ext cx="9166133" cy="2607474"/>
          </a:xfrm>
        </p:spPr>
      </p:pic>
      <p:sp>
        <p:nvSpPr>
          <p:cNvPr id="4" name="TextBox 3">
            <a:extLst>
              <a:ext uri="{FF2B5EF4-FFF2-40B4-BE49-F238E27FC236}">
                <a16:creationId xmlns:a16="http://schemas.microsoft.com/office/drawing/2014/main" id="{F7E5672C-A6B7-201E-3CB1-EB6921FECE6A}"/>
              </a:ext>
            </a:extLst>
          </p:cNvPr>
          <p:cNvSpPr txBox="1"/>
          <p:nvPr/>
        </p:nvSpPr>
        <p:spPr>
          <a:xfrm>
            <a:off x="2168874" y="252375"/>
            <a:ext cx="777469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a:solidFill>
                  <a:schemeClr val="bg1"/>
                </a:solidFill>
                <a:latin typeface="Constantia"/>
              </a:rPr>
              <a:t>Results from OpenPose System</a:t>
            </a:r>
            <a:endParaRPr lang="en-US">
              <a:solidFill>
                <a:schemeClr val="bg1"/>
              </a:solidFill>
            </a:endParaRPr>
          </a:p>
        </p:txBody>
      </p:sp>
      <p:pic>
        <p:nvPicPr>
          <p:cNvPr id="3" name="Picture 2" descr="A group of colored lines&#10;&#10;Description automatically generated">
            <a:extLst>
              <a:ext uri="{FF2B5EF4-FFF2-40B4-BE49-F238E27FC236}">
                <a16:creationId xmlns:a16="http://schemas.microsoft.com/office/drawing/2014/main" id="{BD61B8A5-D1EC-AF8F-2E64-A8DCE1612802}"/>
              </a:ext>
            </a:extLst>
          </p:cNvPr>
          <p:cNvPicPr>
            <a:picLocks noChangeAspect="1"/>
          </p:cNvPicPr>
          <p:nvPr/>
        </p:nvPicPr>
        <p:blipFill>
          <a:blip r:embed="rId3"/>
          <a:stretch>
            <a:fillRect/>
          </a:stretch>
        </p:blipFill>
        <p:spPr>
          <a:xfrm>
            <a:off x="217715" y="3850821"/>
            <a:ext cx="9212036" cy="2598964"/>
          </a:xfrm>
          <a:prstGeom prst="rect">
            <a:avLst/>
          </a:prstGeom>
        </p:spPr>
      </p:pic>
      <p:sp>
        <p:nvSpPr>
          <p:cNvPr id="5" name="TextBox 4">
            <a:extLst>
              <a:ext uri="{FF2B5EF4-FFF2-40B4-BE49-F238E27FC236}">
                <a16:creationId xmlns:a16="http://schemas.microsoft.com/office/drawing/2014/main" id="{046BAC4F-1A4B-D098-A63C-052618E780A3}"/>
              </a:ext>
            </a:extLst>
          </p:cNvPr>
          <p:cNvSpPr txBox="1"/>
          <p:nvPr/>
        </p:nvSpPr>
        <p:spPr>
          <a:xfrm>
            <a:off x="1258661" y="1775731"/>
            <a:ext cx="1790700"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Raw Data</a:t>
            </a:r>
          </a:p>
        </p:txBody>
      </p:sp>
      <p:sp>
        <p:nvSpPr>
          <p:cNvPr id="6" name="TextBox 5">
            <a:extLst>
              <a:ext uri="{FF2B5EF4-FFF2-40B4-BE49-F238E27FC236}">
                <a16:creationId xmlns:a16="http://schemas.microsoft.com/office/drawing/2014/main" id="{06BA2AF7-362B-6F5E-E483-C79CDEF2B140}"/>
              </a:ext>
            </a:extLst>
          </p:cNvPr>
          <p:cNvSpPr txBox="1"/>
          <p:nvPr/>
        </p:nvSpPr>
        <p:spPr>
          <a:xfrm>
            <a:off x="9375321" y="4558392"/>
            <a:ext cx="2743200" cy="36576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Preprocessed Data</a:t>
            </a:r>
          </a:p>
        </p:txBody>
      </p:sp>
    </p:spTree>
    <p:extLst>
      <p:ext uri="{BB962C8B-B14F-4D97-AF65-F5344CB8AC3E}">
        <p14:creationId xmlns:p14="http://schemas.microsoft.com/office/powerpoint/2010/main" val="1989319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5A9E-5AE9-09FD-761B-939F525ED998}"/>
              </a:ext>
            </a:extLst>
          </p:cNvPr>
          <p:cNvSpPr>
            <a:spLocks noGrp="1"/>
          </p:cNvSpPr>
          <p:nvPr>
            <p:ph type="title"/>
          </p:nvPr>
        </p:nvSpPr>
        <p:spPr>
          <a:xfrm>
            <a:off x="850659" y="280268"/>
            <a:ext cx="10861522" cy="1360898"/>
          </a:xfrm>
        </p:spPr>
        <p:txBody>
          <a:bodyPr>
            <a:normAutofit/>
          </a:bodyPr>
          <a:lstStyle/>
          <a:p>
            <a:pPr algn="ctr"/>
            <a:r>
              <a:rPr lang="en-US" sz="4400">
                <a:solidFill>
                  <a:schemeClr val="bg2"/>
                </a:solidFill>
                <a:latin typeface="Constantia"/>
              </a:rPr>
              <a:t>Results from Vicon System</a:t>
            </a:r>
            <a:endParaRPr lang="en-US">
              <a:solidFill>
                <a:schemeClr val="bg2"/>
              </a:solidFill>
            </a:endParaRPr>
          </a:p>
        </p:txBody>
      </p:sp>
      <p:pic>
        <p:nvPicPr>
          <p:cNvPr id="4" name="Content Placeholder 3" descr="A screenshot of a graph&#10;&#10;Description automatically generated">
            <a:extLst>
              <a:ext uri="{FF2B5EF4-FFF2-40B4-BE49-F238E27FC236}">
                <a16:creationId xmlns:a16="http://schemas.microsoft.com/office/drawing/2014/main" id="{9467A61D-1F53-B7A5-CAF2-DD0D8A45A638}"/>
              </a:ext>
            </a:extLst>
          </p:cNvPr>
          <p:cNvPicPr>
            <a:picLocks noGrp="1" noChangeAspect="1"/>
          </p:cNvPicPr>
          <p:nvPr>
            <p:ph idx="1"/>
          </p:nvPr>
        </p:nvPicPr>
        <p:blipFill>
          <a:blip r:embed="rId2"/>
          <a:stretch>
            <a:fillRect/>
          </a:stretch>
        </p:blipFill>
        <p:spPr>
          <a:xfrm>
            <a:off x="901382" y="1888322"/>
            <a:ext cx="10470515" cy="2564281"/>
          </a:xfrm>
        </p:spPr>
      </p:pic>
      <p:sp>
        <p:nvSpPr>
          <p:cNvPr id="6" name="Right Triangle 5">
            <a:extLst>
              <a:ext uri="{FF2B5EF4-FFF2-40B4-BE49-F238E27FC236}">
                <a16:creationId xmlns:a16="http://schemas.microsoft.com/office/drawing/2014/main" id="{8ED9487A-F1D3-BDB1-FCDA-F30B05CBF137}"/>
              </a:ext>
            </a:extLst>
          </p:cNvPr>
          <p:cNvSpPr/>
          <p:nvPr/>
        </p:nvSpPr>
        <p:spPr>
          <a:xfrm rot="16200000">
            <a:off x="9575529" y="4248031"/>
            <a:ext cx="2781300" cy="2446020"/>
          </a:xfrm>
          <a:prstGeom prst="r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0445435-3C91-E303-E23B-267E0F8E72F4}"/>
              </a:ext>
            </a:extLst>
          </p:cNvPr>
          <p:cNvPicPr>
            <a:picLocks noChangeAspect="1"/>
          </p:cNvPicPr>
          <p:nvPr/>
        </p:nvPicPr>
        <p:blipFill>
          <a:blip r:embed="rId3"/>
          <a:stretch>
            <a:fillRect/>
          </a:stretch>
        </p:blipFill>
        <p:spPr>
          <a:xfrm>
            <a:off x="896499" y="4560494"/>
            <a:ext cx="4572000" cy="2187575"/>
          </a:xfrm>
          <a:prstGeom prst="rect">
            <a:avLst/>
          </a:prstGeom>
        </p:spPr>
      </p:pic>
      <p:pic>
        <p:nvPicPr>
          <p:cNvPr id="5" name="Picture 4" descr="A graph with green and red dots&#10;&#10;Description automatically generated">
            <a:extLst>
              <a:ext uri="{FF2B5EF4-FFF2-40B4-BE49-F238E27FC236}">
                <a16:creationId xmlns:a16="http://schemas.microsoft.com/office/drawing/2014/main" id="{A2F2AF15-46F5-2BDF-D560-E2F03C59E8A9}"/>
              </a:ext>
            </a:extLst>
          </p:cNvPr>
          <p:cNvPicPr>
            <a:picLocks noChangeAspect="1"/>
          </p:cNvPicPr>
          <p:nvPr/>
        </p:nvPicPr>
        <p:blipFill>
          <a:blip r:embed="rId4"/>
          <a:stretch>
            <a:fillRect/>
          </a:stretch>
        </p:blipFill>
        <p:spPr>
          <a:xfrm>
            <a:off x="6275538" y="4561991"/>
            <a:ext cx="4811395" cy="2294890"/>
          </a:xfrm>
          <a:prstGeom prst="rect">
            <a:avLst/>
          </a:prstGeom>
        </p:spPr>
      </p:pic>
    </p:spTree>
    <p:extLst>
      <p:ext uri="{BB962C8B-B14F-4D97-AF65-F5344CB8AC3E}">
        <p14:creationId xmlns:p14="http://schemas.microsoft.com/office/powerpoint/2010/main" val="249011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A034-3D88-B443-DF31-BC37EE82E0C5}"/>
              </a:ext>
            </a:extLst>
          </p:cNvPr>
          <p:cNvSpPr>
            <a:spLocks noGrp="1"/>
          </p:cNvSpPr>
          <p:nvPr>
            <p:ph type="title"/>
          </p:nvPr>
        </p:nvSpPr>
        <p:spPr/>
        <p:txBody>
          <a:bodyPr/>
          <a:lstStyle/>
          <a:p>
            <a:r>
              <a:rPr lang="en-US"/>
              <a:t>Value Proposition</a:t>
            </a:r>
          </a:p>
        </p:txBody>
      </p:sp>
      <p:sp>
        <p:nvSpPr>
          <p:cNvPr id="3" name="Content Placeholder 2">
            <a:extLst>
              <a:ext uri="{FF2B5EF4-FFF2-40B4-BE49-F238E27FC236}">
                <a16:creationId xmlns:a16="http://schemas.microsoft.com/office/drawing/2014/main" id="{9637377A-BF48-BDD9-ED8B-3AAE6C57D1A8}"/>
              </a:ext>
            </a:extLst>
          </p:cNvPr>
          <p:cNvSpPr>
            <a:spLocks noGrp="1"/>
          </p:cNvSpPr>
          <p:nvPr>
            <p:ph idx="1"/>
          </p:nvPr>
        </p:nvSpPr>
        <p:spPr/>
        <p:txBody>
          <a:bodyPr vert="horz" lIns="91440" tIns="45720" rIns="91440" bIns="45720" rtlCol="0" anchor="t">
            <a:noAutofit/>
          </a:bodyPr>
          <a:lstStyle/>
          <a:p>
            <a:pPr>
              <a:lnSpc>
                <a:spcPct val="100000"/>
              </a:lnSpc>
            </a:pPr>
            <a:r>
              <a:rPr lang="en-US" sz="3200" dirty="0">
                <a:latin typeface="Walbaum Display"/>
                <a:cs typeface="Arial"/>
              </a:rPr>
              <a:t>Rehabilitation after injury prolonged:</a:t>
            </a:r>
          </a:p>
          <a:p>
            <a:pPr marL="571500" lvl="1" indent="-342900">
              <a:lnSpc>
                <a:spcPct val="100000"/>
              </a:lnSpc>
              <a:buFont typeface="Arial"/>
              <a:buChar char="•"/>
            </a:pPr>
            <a:r>
              <a:rPr lang="en-US" sz="2400" i="0" dirty="0">
                <a:latin typeface="Walbaum Display"/>
                <a:cs typeface="Arial"/>
              </a:rPr>
              <a:t>No feedback on their exercises</a:t>
            </a:r>
          </a:p>
          <a:p>
            <a:pPr marL="571500" lvl="1" indent="-342900">
              <a:lnSpc>
                <a:spcPct val="100000"/>
              </a:lnSpc>
              <a:buFont typeface="Arial"/>
              <a:buChar char="•"/>
            </a:pPr>
            <a:r>
              <a:rPr lang="en-US" sz="2400" i="0" dirty="0">
                <a:latin typeface="Walbaum Display"/>
                <a:cs typeface="Arial"/>
              </a:rPr>
              <a:t>Practicing exercises incorrectly</a:t>
            </a:r>
          </a:p>
          <a:p>
            <a:pPr marL="571500" lvl="1" indent="-342900">
              <a:lnSpc>
                <a:spcPct val="100000"/>
              </a:lnSpc>
              <a:buFont typeface="Arial"/>
              <a:buChar char="•"/>
            </a:pPr>
            <a:r>
              <a:rPr lang="en-US" sz="2400" i="0" dirty="0">
                <a:latin typeface="Walbaum Display"/>
                <a:cs typeface="Arial"/>
              </a:rPr>
              <a:t>No progress on recovery</a:t>
            </a:r>
          </a:p>
          <a:p>
            <a:pPr>
              <a:lnSpc>
                <a:spcPct val="100000"/>
              </a:lnSpc>
            </a:pPr>
            <a:r>
              <a:rPr lang="en-US" sz="3200" dirty="0">
                <a:latin typeface="Walbaum Display"/>
                <a:cs typeface="Arial"/>
              </a:rPr>
              <a:t>Can be expensive</a:t>
            </a:r>
          </a:p>
          <a:p>
            <a:pPr>
              <a:lnSpc>
                <a:spcPct val="100000"/>
              </a:lnSpc>
            </a:pPr>
            <a:r>
              <a:rPr lang="en-US" sz="3200" dirty="0">
                <a:latin typeface="Walbaum Display"/>
                <a:cs typeface="Arial"/>
              </a:rPr>
              <a:t>Create a way to provide feedback given a video from user of them completing an exercise</a:t>
            </a:r>
            <a:endParaRPr lang="en-US" sz="1600" i="1" dirty="0">
              <a:latin typeface="Arial"/>
              <a:cs typeface="Arial"/>
            </a:endParaRPr>
          </a:p>
        </p:txBody>
      </p:sp>
      <p:pic>
        <p:nvPicPr>
          <p:cNvPr id="5" name="Picture 4" descr="A green square with white text and a heart and pulse&#10;&#10;Description automatically generated">
            <a:extLst>
              <a:ext uri="{FF2B5EF4-FFF2-40B4-BE49-F238E27FC236}">
                <a16:creationId xmlns:a16="http://schemas.microsoft.com/office/drawing/2014/main" id="{622CC59B-39FA-2163-3A54-AA980803430E}"/>
              </a:ext>
            </a:extLst>
          </p:cNvPr>
          <p:cNvPicPr>
            <a:picLocks noChangeAspect="1"/>
          </p:cNvPicPr>
          <p:nvPr/>
        </p:nvPicPr>
        <p:blipFill>
          <a:blip r:embed="rId2"/>
          <a:stretch>
            <a:fillRect/>
          </a:stretch>
        </p:blipFill>
        <p:spPr>
          <a:xfrm>
            <a:off x="11093944" y="600"/>
            <a:ext cx="1095375" cy="1057275"/>
          </a:xfrm>
          <a:prstGeom prst="rect">
            <a:avLst/>
          </a:prstGeom>
        </p:spPr>
      </p:pic>
    </p:spTree>
    <p:extLst>
      <p:ext uri="{BB962C8B-B14F-4D97-AF65-F5344CB8AC3E}">
        <p14:creationId xmlns:p14="http://schemas.microsoft.com/office/powerpoint/2010/main" val="2439257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434CE31F-ECB9-8307-2FF8-8BB7F38C69E0}"/>
              </a:ext>
            </a:extLst>
          </p:cNvPr>
          <p:cNvSpPr/>
          <p:nvPr/>
        </p:nvSpPr>
        <p:spPr>
          <a:xfrm rot="16200000">
            <a:off x="9575529" y="4248031"/>
            <a:ext cx="2781300" cy="2446020"/>
          </a:xfrm>
          <a:prstGeom prst="r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6CC6EA1-18B9-E4D9-49F1-4FD2F493F49F}"/>
              </a:ext>
            </a:extLst>
          </p:cNvPr>
          <p:cNvSpPr>
            <a:spLocks noGrp="1"/>
          </p:cNvSpPr>
          <p:nvPr>
            <p:ph type="title"/>
          </p:nvPr>
        </p:nvSpPr>
        <p:spPr>
          <a:xfrm>
            <a:off x="1144572" y="352840"/>
            <a:ext cx="9905999" cy="1360898"/>
          </a:xfrm>
        </p:spPr>
        <p:txBody>
          <a:bodyPr>
            <a:normAutofit/>
          </a:bodyPr>
          <a:lstStyle/>
          <a:p>
            <a:pPr algn="ctr"/>
            <a:r>
              <a:rPr lang="en-US" sz="4400">
                <a:solidFill>
                  <a:schemeClr val="bg1"/>
                </a:solidFill>
                <a:latin typeface="Constantia"/>
              </a:rPr>
              <a:t>Results from Kinect System</a:t>
            </a:r>
            <a:endParaRPr lang="en-US"/>
          </a:p>
        </p:txBody>
      </p:sp>
      <p:sp>
        <p:nvSpPr>
          <p:cNvPr id="6" name="Content Placeholder 2">
            <a:extLst>
              <a:ext uri="{FF2B5EF4-FFF2-40B4-BE49-F238E27FC236}">
                <a16:creationId xmlns:a16="http://schemas.microsoft.com/office/drawing/2014/main" id="{A999E5D6-3071-7693-B6F0-CEE052A6D5D7}"/>
              </a:ext>
            </a:extLst>
          </p:cNvPr>
          <p:cNvSpPr txBox="1">
            <a:spLocks/>
          </p:cNvSpPr>
          <p:nvPr/>
        </p:nvSpPr>
        <p:spPr>
          <a:xfrm>
            <a:off x="1295400" y="2484426"/>
            <a:ext cx="9905999" cy="356711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800">
              <a:solidFill>
                <a:schemeClr val="bg1"/>
              </a:solidFill>
            </a:endParaRPr>
          </a:p>
          <a:p>
            <a:endParaRPr lang="en-US"/>
          </a:p>
          <a:p>
            <a:endParaRPr lang="en-US"/>
          </a:p>
        </p:txBody>
      </p:sp>
      <p:pic>
        <p:nvPicPr>
          <p:cNvPr id="2" name="Picture 1">
            <a:extLst>
              <a:ext uri="{FF2B5EF4-FFF2-40B4-BE49-F238E27FC236}">
                <a16:creationId xmlns:a16="http://schemas.microsoft.com/office/drawing/2014/main" id="{E029D077-89E4-73FD-1529-029485D7D991}"/>
              </a:ext>
            </a:extLst>
          </p:cNvPr>
          <p:cNvPicPr>
            <a:picLocks noChangeAspect="1"/>
          </p:cNvPicPr>
          <p:nvPr/>
        </p:nvPicPr>
        <p:blipFill>
          <a:blip r:embed="rId2"/>
          <a:stretch>
            <a:fillRect/>
          </a:stretch>
        </p:blipFill>
        <p:spPr>
          <a:xfrm>
            <a:off x="-2222" y="2227263"/>
            <a:ext cx="6689725" cy="3714115"/>
          </a:xfrm>
          <a:prstGeom prst="rect">
            <a:avLst/>
          </a:prstGeom>
        </p:spPr>
      </p:pic>
      <p:pic>
        <p:nvPicPr>
          <p:cNvPr id="3" name="Picture 2" descr="A screenshot of a graph&#10;&#10;Description automatically generated">
            <a:extLst>
              <a:ext uri="{FF2B5EF4-FFF2-40B4-BE49-F238E27FC236}">
                <a16:creationId xmlns:a16="http://schemas.microsoft.com/office/drawing/2014/main" id="{17D1B3C8-052C-2113-CCA5-EDB24D2A59F1}"/>
              </a:ext>
            </a:extLst>
          </p:cNvPr>
          <p:cNvPicPr>
            <a:picLocks noChangeAspect="1"/>
          </p:cNvPicPr>
          <p:nvPr/>
        </p:nvPicPr>
        <p:blipFill>
          <a:blip r:embed="rId3"/>
          <a:stretch>
            <a:fillRect/>
          </a:stretch>
        </p:blipFill>
        <p:spPr>
          <a:xfrm>
            <a:off x="6572436" y="1788160"/>
            <a:ext cx="5590167" cy="5100320"/>
          </a:xfrm>
          <a:prstGeom prst="rect">
            <a:avLst/>
          </a:prstGeom>
        </p:spPr>
      </p:pic>
    </p:spTree>
    <p:extLst>
      <p:ext uri="{BB962C8B-B14F-4D97-AF65-F5344CB8AC3E}">
        <p14:creationId xmlns:p14="http://schemas.microsoft.com/office/powerpoint/2010/main" val="217649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9B6A-E484-BC3F-BFCA-438382633978}"/>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52B4CB4D-9215-0E1B-89FB-9A91C09B429E}"/>
              </a:ext>
            </a:extLst>
          </p:cNvPr>
          <p:cNvSpPr>
            <a:spLocks noGrp="1"/>
          </p:cNvSpPr>
          <p:nvPr>
            <p:ph idx="1"/>
          </p:nvPr>
        </p:nvSpPr>
        <p:spPr/>
        <p:txBody>
          <a:bodyPr vert="horz" lIns="91440" tIns="45720" rIns="91440" bIns="45720" rtlCol="0" anchor="t">
            <a:normAutofit fontScale="77500" lnSpcReduction="20000"/>
          </a:bodyPr>
          <a:lstStyle/>
          <a:p>
            <a:r>
              <a:rPr lang="en-US" sz="3300"/>
              <a:t>A-Deep-Learning-Framework-for-Assessing-Physical-Rehabilitation-Exercises</a:t>
            </a:r>
          </a:p>
          <a:p>
            <a:r>
              <a:rPr lang="en-US" sz="3300"/>
              <a:t>Deep Learning</a:t>
            </a:r>
            <a:endParaRPr lang="en-US"/>
          </a:p>
          <a:p>
            <a:r>
              <a:rPr lang="en-US" sz="3300" err="1"/>
              <a:t>OpenPose</a:t>
            </a:r>
            <a:r>
              <a:rPr lang="en-US" sz="3300"/>
              <a:t> (Body_25 Model)</a:t>
            </a:r>
          </a:p>
          <a:p>
            <a:r>
              <a:rPr lang="en-US" sz="3300"/>
              <a:t>Software Used:</a:t>
            </a:r>
          </a:p>
          <a:p>
            <a:pPr lvl="4"/>
            <a:r>
              <a:rPr lang="en-US" sz="2600"/>
              <a:t>Python</a:t>
            </a:r>
          </a:p>
          <a:p>
            <a:pPr lvl="4"/>
            <a:r>
              <a:rPr lang="en-US" sz="2600"/>
              <a:t>Matlab</a:t>
            </a:r>
          </a:p>
          <a:p>
            <a:pPr lvl="4"/>
            <a:r>
              <a:rPr lang="en-US" sz="2600" err="1"/>
              <a:t>Jupyter</a:t>
            </a:r>
            <a:r>
              <a:rPr lang="en-US" sz="2600"/>
              <a:t> Notebook</a:t>
            </a:r>
            <a:endParaRPr lang="en-US" sz="2600" i="0"/>
          </a:p>
          <a:p>
            <a:pPr lvl="1" indent="0">
              <a:buFontTx/>
              <a:buNone/>
            </a:pPr>
            <a:endParaRPr lang="en-US" sz="3000" i="0"/>
          </a:p>
          <a:p>
            <a:pPr marL="0" indent="0">
              <a:buNone/>
            </a:pPr>
            <a:endParaRPr lang="en-US" sz="3200"/>
          </a:p>
          <a:p>
            <a:endParaRPr lang="en-US"/>
          </a:p>
        </p:txBody>
      </p:sp>
    </p:spTree>
    <p:extLst>
      <p:ext uri="{BB962C8B-B14F-4D97-AF65-F5344CB8AC3E}">
        <p14:creationId xmlns:p14="http://schemas.microsoft.com/office/powerpoint/2010/main" val="333808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27C3-B10E-602D-1D13-62ED68D62CBC}"/>
              </a:ext>
            </a:extLst>
          </p:cNvPr>
          <p:cNvSpPr>
            <a:spLocks noGrp="1"/>
          </p:cNvSpPr>
          <p:nvPr>
            <p:ph type="title"/>
          </p:nvPr>
        </p:nvSpPr>
        <p:spPr/>
        <p:txBody>
          <a:bodyPr/>
          <a:lstStyle/>
          <a:p>
            <a:r>
              <a:rPr lang="en-US"/>
              <a:t>Product Requirements</a:t>
            </a:r>
          </a:p>
        </p:txBody>
      </p:sp>
      <p:sp>
        <p:nvSpPr>
          <p:cNvPr id="3" name="Content Placeholder 2">
            <a:extLst>
              <a:ext uri="{FF2B5EF4-FFF2-40B4-BE49-F238E27FC236}">
                <a16:creationId xmlns:a16="http://schemas.microsoft.com/office/drawing/2014/main" id="{5ACB4545-542C-A9BB-9CE5-E1B5E39A8EAF}"/>
              </a:ext>
            </a:extLst>
          </p:cNvPr>
          <p:cNvSpPr>
            <a:spLocks noGrp="1"/>
          </p:cNvSpPr>
          <p:nvPr>
            <p:ph idx="1"/>
          </p:nvPr>
        </p:nvSpPr>
        <p:spPr/>
        <p:txBody>
          <a:bodyPr vert="horz" lIns="91440" tIns="45720" rIns="91440" bIns="45720" rtlCol="0" anchor="t">
            <a:noAutofit/>
          </a:bodyPr>
          <a:lstStyle/>
          <a:p>
            <a:pPr>
              <a:lnSpc>
                <a:spcPct val="100000"/>
              </a:lnSpc>
            </a:pPr>
            <a:r>
              <a:rPr lang="en-US" sz="2800">
                <a:latin typeface="Walbaum Display"/>
              </a:rPr>
              <a:t>At least one exercise</a:t>
            </a:r>
          </a:p>
          <a:p>
            <a:pPr>
              <a:lnSpc>
                <a:spcPct val="100000"/>
              </a:lnSpc>
            </a:pPr>
            <a:r>
              <a:rPr lang="en-US" sz="2800">
                <a:latin typeface="Walbaum Display"/>
              </a:rPr>
              <a:t>Numerical accuracy rating</a:t>
            </a:r>
          </a:p>
          <a:p>
            <a:pPr>
              <a:lnSpc>
                <a:spcPct val="100000"/>
              </a:lnSpc>
            </a:pPr>
            <a:r>
              <a:rPr lang="en-US" sz="2800">
                <a:latin typeface="Walbaum Display"/>
              </a:rPr>
              <a:t>Must be able to analyze a video taken from a smart phone</a:t>
            </a:r>
          </a:p>
          <a:p>
            <a:pPr>
              <a:lnSpc>
                <a:spcPct val="100000"/>
              </a:lnSpc>
            </a:pPr>
            <a:r>
              <a:rPr lang="en-US" sz="2800">
                <a:latin typeface="Walbaum Display"/>
              </a:rPr>
              <a:t>Must be able to provide feedback in a reasonable amount of time</a:t>
            </a:r>
          </a:p>
          <a:p>
            <a:pPr>
              <a:lnSpc>
                <a:spcPct val="100000"/>
              </a:lnSpc>
            </a:pPr>
            <a:r>
              <a:rPr lang="en-US" sz="2800">
                <a:latin typeface="Walbaum Display"/>
              </a:rPr>
              <a:t>Project should analyze at least 100 human skeletal movements </a:t>
            </a:r>
          </a:p>
        </p:txBody>
      </p:sp>
    </p:spTree>
    <p:extLst>
      <p:ext uri="{BB962C8B-B14F-4D97-AF65-F5344CB8AC3E}">
        <p14:creationId xmlns:p14="http://schemas.microsoft.com/office/powerpoint/2010/main" val="419762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FA06-D08F-B24E-CDBA-47B0BFE0E4FD}"/>
              </a:ext>
            </a:extLst>
          </p:cNvPr>
          <p:cNvSpPr>
            <a:spLocks noGrp="1"/>
          </p:cNvSpPr>
          <p:nvPr>
            <p:ph type="title"/>
          </p:nvPr>
        </p:nvSpPr>
        <p:spPr/>
        <p:txBody>
          <a:bodyPr/>
          <a:lstStyle/>
          <a:p>
            <a:r>
              <a:rPr lang="en-US" err="1"/>
              <a:t>MotionGPT</a:t>
            </a:r>
          </a:p>
        </p:txBody>
      </p:sp>
      <p:sp>
        <p:nvSpPr>
          <p:cNvPr id="3" name="Content Placeholder 2">
            <a:extLst>
              <a:ext uri="{FF2B5EF4-FFF2-40B4-BE49-F238E27FC236}">
                <a16:creationId xmlns:a16="http://schemas.microsoft.com/office/drawing/2014/main" id="{541C261A-3C6D-996E-39DB-3B7FD88DFBD3}"/>
              </a:ext>
            </a:extLst>
          </p:cNvPr>
          <p:cNvSpPr>
            <a:spLocks noGrp="1"/>
          </p:cNvSpPr>
          <p:nvPr>
            <p:ph idx="1"/>
          </p:nvPr>
        </p:nvSpPr>
        <p:spPr/>
        <p:txBody>
          <a:bodyPr vert="horz" lIns="91440" tIns="45720" rIns="91440" bIns="45720" rtlCol="0" anchor="t">
            <a:normAutofit/>
          </a:bodyPr>
          <a:lstStyle/>
          <a:p>
            <a:r>
              <a:rPr lang="en-US" sz="3200"/>
              <a:t>Original plan discussed in Concept Design Review</a:t>
            </a:r>
          </a:p>
          <a:p>
            <a:r>
              <a:rPr lang="en-US" sz="3200"/>
              <a:t>Could not insert 2D positional data into tokenizer</a:t>
            </a:r>
          </a:p>
          <a:p>
            <a:r>
              <a:rPr lang="en-US" sz="3200"/>
              <a:t>Not documented well</a:t>
            </a:r>
          </a:p>
          <a:p>
            <a:r>
              <a:rPr lang="en-US" sz="3200"/>
              <a:t>Not precise</a:t>
            </a:r>
          </a:p>
        </p:txBody>
      </p:sp>
    </p:spTree>
    <p:extLst>
      <p:ext uri="{BB962C8B-B14F-4D97-AF65-F5344CB8AC3E}">
        <p14:creationId xmlns:p14="http://schemas.microsoft.com/office/powerpoint/2010/main" val="6594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E54F-0673-9D78-89A9-E9A461454DA2}"/>
              </a:ext>
            </a:extLst>
          </p:cNvPr>
          <p:cNvSpPr>
            <a:spLocks noGrp="1"/>
          </p:cNvSpPr>
          <p:nvPr>
            <p:ph type="title"/>
          </p:nvPr>
        </p:nvSpPr>
        <p:spPr/>
        <p:txBody>
          <a:bodyPr/>
          <a:lstStyle/>
          <a:p>
            <a:r>
              <a:rPr lang="en-US"/>
              <a:t>Alternative Plan</a:t>
            </a:r>
          </a:p>
        </p:txBody>
      </p:sp>
      <p:sp>
        <p:nvSpPr>
          <p:cNvPr id="3" name="Content Placeholder 2">
            <a:extLst>
              <a:ext uri="{FF2B5EF4-FFF2-40B4-BE49-F238E27FC236}">
                <a16:creationId xmlns:a16="http://schemas.microsoft.com/office/drawing/2014/main" id="{32056466-6495-7081-FC31-CA6F907CD3E0}"/>
              </a:ext>
            </a:extLst>
          </p:cNvPr>
          <p:cNvSpPr>
            <a:spLocks noGrp="1"/>
          </p:cNvSpPr>
          <p:nvPr>
            <p:ph idx="1"/>
          </p:nvPr>
        </p:nvSpPr>
        <p:spPr>
          <a:xfrm>
            <a:off x="1143000" y="2157855"/>
            <a:ext cx="9905999" cy="3741289"/>
          </a:xfrm>
        </p:spPr>
        <p:txBody>
          <a:bodyPr vert="horz" lIns="91440" tIns="45720" rIns="91440" bIns="45720" rtlCol="0" anchor="t">
            <a:noAutofit/>
          </a:bodyPr>
          <a:lstStyle/>
          <a:p>
            <a:r>
              <a:rPr lang="en-US" sz="2800">
                <a:ea typeface="+mn-lt"/>
                <a:cs typeface="+mn-lt"/>
              </a:rPr>
              <a:t>Apply the existing models for rehabilitation evaluation to predict quality scores for the Deep Squat exercise</a:t>
            </a:r>
          </a:p>
          <a:p>
            <a:pPr lvl="3" indent="-228600">
              <a:buFont typeface="Arial" panose="020B0604020202020204" pitchFamily="34" charset="0"/>
              <a:buChar char="•"/>
            </a:pPr>
            <a:r>
              <a:rPr lang="en-US" sz="2400" i="0">
                <a:ea typeface="+mn-lt"/>
                <a:cs typeface="+mn-lt"/>
              </a:rPr>
              <a:t>Use </a:t>
            </a:r>
            <a:r>
              <a:rPr lang="en-US" sz="2400" i="0" err="1">
                <a:ea typeface="+mn-lt"/>
                <a:cs typeface="+mn-lt"/>
              </a:rPr>
              <a:t>OpenPose</a:t>
            </a:r>
            <a:endParaRPr lang="en-US" sz="2400" i="0">
              <a:ea typeface="+mn-lt"/>
              <a:cs typeface="+mn-lt"/>
            </a:endParaRPr>
          </a:p>
          <a:p>
            <a:r>
              <a:rPr lang="en-US" sz="2800">
                <a:ea typeface="+mn-lt"/>
                <a:cs typeface="+mn-lt"/>
              </a:rPr>
              <a:t>Compare and analyze the quality scores obtained by </a:t>
            </a:r>
            <a:r>
              <a:rPr lang="en-US" sz="2800" err="1">
                <a:ea typeface="+mn-lt"/>
                <a:cs typeface="+mn-lt"/>
              </a:rPr>
              <a:t>OpenPose</a:t>
            </a:r>
            <a:r>
              <a:rPr lang="en-US" sz="2800">
                <a:ea typeface="+mn-lt"/>
                <a:cs typeface="+mn-lt"/>
              </a:rPr>
              <a:t>, Kinect, and Vicon systems</a:t>
            </a:r>
          </a:p>
          <a:p>
            <a:r>
              <a:rPr lang="en-US" sz="2800">
                <a:ea typeface="+mn-lt"/>
                <a:cs typeface="+mn-lt"/>
              </a:rPr>
              <a:t>Record several videos for exercises with a cell phone for testing</a:t>
            </a:r>
          </a:p>
        </p:txBody>
      </p:sp>
    </p:spTree>
    <p:extLst>
      <p:ext uri="{BB962C8B-B14F-4D97-AF65-F5344CB8AC3E}">
        <p14:creationId xmlns:p14="http://schemas.microsoft.com/office/powerpoint/2010/main" val="371652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404E-C06A-2BA8-5368-B75E9CFD0208}"/>
              </a:ext>
            </a:extLst>
          </p:cNvPr>
          <p:cNvSpPr>
            <a:spLocks noGrp="1"/>
          </p:cNvSpPr>
          <p:nvPr>
            <p:ph type="title"/>
          </p:nvPr>
        </p:nvSpPr>
        <p:spPr/>
        <p:txBody>
          <a:bodyPr/>
          <a:lstStyle/>
          <a:p>
            <a:r>
              <a:rPr lang="en-US">
                <a:ea typeface="+mj-lt"/>
                <a:cs typeface="+mj-lt"/>
              </a:rPr>
              <a:t>Product Design</a:t>
            </a:r>
            <a:endParaRPr lang="en-US"/>
          </a:p>
        </p:txBody>
      </p:sp>
      <p:pic>
        <p:nvPicPr>
          <p:cNvPr id="23" name="Graphic 22" descr="Skeleton with solid fill">
            <a:extLst>
              <a:ext uri="{FF2B5EF4-FFF2-40B4-BE49-F238E27FC236}">
                <a16:creationId xmlns:a16="http://schemas.microsoft.com/office/drawing/2014/main" id="{5C3A4409-64B2-F87F-6884-BE8B1EF9C6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53497" y="2680473"/>
            <a:ext cx="1381210" cy="1559696"/>
          </a:xfrm>
          <a:prstGeom prst="rect">
            <a:avLst/>
          </a:prstGeom>
        </p:spPr>
      </p:pic>
      <p:pic>
        <p:nvPicPr>
          <p:cNvPr id="24" name="Picture 23">
            <a:extLst>
              <a:ext uri="{FF2B5EF4-FFF2-40B4-BE49-F238E27FC236}">
                <a16:creationId xmlns:a16="http://schemas.microsoft.com/office/drawing/2014/main" id="{0097238E-E126-4A60-014B-CDE87BCDDAB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7357883" y="2597647"/>
            <a:ext cx="1560970" cy="1551581"/>
          </a:xfrm>
          <a:prstGeom prst="rect">
            <a:avLst/>
          </a:prstGeom>
        </p:spPr>
      </p:pic>
      <p:pic>
        <p:nvPicPr>
          <p:cNvPr id="3" name="Graphic 2" descr="Research with solid fill">
            <a:extLst>
              <a:ext uri="{FF2B5EF4-FFF2-40B4-BE49-F238E27FC236}">
                <a16:creationId xmlns:a16="http://schemas.microsoft.com/office/drawing/2014/main" id="{D9F3E375-427F-0CD3-29BD-13ACFECE70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28560" y="2689092"/>
            <a:ext cx="1564341" cy="1553134"/>
          </a:xfrm>
          <a:prstGeom prst="rect">
            <a:avLst/>
          </a:prstGeom>
        </p:spPr>
      </p:pic>
      <p:pic>
        <p:nvPicPr>
          <p:cNvPr id="5" name="Graphic 4" descr="Smart Phone with solid fill">
            <a:extLst>
              <a:ext uri="{FF2B5EF4-FFF2-40B4-BE49-F238E27FC236}">
                <a16:creationId xmlns:a16="http://schemas.microsoft.com/office/drawing/2014/main" id="{C6CF5352-9246-9602-4CE8-0AD251EDA7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3293" y="2642667"/>
            <a:ext cx="1541929" cy="1553135"/>
          </a:xfrm>
          <a:prstGeom prst="rect">
            <a:avLst/>
          </a:prstGeom>
        </p:spPr>
      </p:pic>
      <p:sp>
        <p:nvSpPr>
          <p:cNvPr id="6" name="TextBox 5">
            <a:extLst>
              <a:ext uri="{FF2B5EF4-FFF2-40B4-BE49-F238E27FC236}">
                <a16:creationId xmlns:a16="http://schemas.microsoft.com/office/drawing/2014/main" id="{04FFF892-F042-86AB-13E6-7C8FE51C259C}"/>
              </a:ext>
            </a:extLst>
          </p:cNvPr>
          <p:cNvSpPr txBox="1"/>
          <p:nvPr/>
        </p:nvSpPr>
        <p:spPr>
          <a:xfrm>
            <a:off x="9812299" y="2640593"/>
            <a:ext cx="189223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600" b="1">
                <a:latin typeface="Verdana Pro"/>
                <a:cs typeface="Times New Roman"/>
              </a:rPr>
              <a:t>%</a:t>
            </a:r>
          </a:p>
        </p:txBody>
      </p:sp>
      <p:sp>
        <p:nvSpPr>
          <p:cNvPr id="7" name="TextBox 6">
            <a:extLst>
              <a:ext uri="{FF2B5EF4-FFF2-40B4-BE49-F238E27FC236}">
                <a16:creationId xmlns:a16="http://schemas.microsoft.com/office/drawing/2014/main" id="{01E1A821-5F86-CFED-4AFF-FBD22929332B}"/>
              </a:ext>
            </a:extLst>
          </p:cNvPr>
          <p:cNvSpPr txBox="1"/>
          <p:nvPr/>
        </p:nvSpPr>
        <p:spPr>
          <a:xfrm>
            <a:off x="628911" y="4345315"/>
            <a:ext cx="15463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Record Video</a:t>
            </a:r>
          </a:p>
        </p:txBody>
      </p:sp>
      <p:sp>
        <p:nvSpPr>
          <p:cNvPr id="8" name="TextBox 7">
            <a:extLst>
              <a:ext uri="{FF2B5EF4-FFF2-40B4-BE49-F238E27FC236}">
                <a16:creationId xmlns:a16="http://schemas.microsoft.com/office/drawing/2014/main" id="{8BEA44F2-AC3A-F419-8E8E-D08275760637}"/>
              </a:ext>
            </a:extLst>
          </p:cNvPr>
          <p:cNvSpPr txBox="1"/>
          <p:nvPr/>
        </p:nvSpPr>
        <p:spPr>
          <a:xfrm>
            <a:off x="2751625" y="4345315"/>
            <a:ext cx="1611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Extract Joints</a:t>
            </a:r>
          </a:p>
        </p:txBody>
      </p:sp>
      <p:sp>
        <p:nvSpPr>
          <p:cNvPr id="9" name="TextBox 8">
            <a:extLst>
              <a:ext uri="{FF2B5EF4-FFF2-40B4-BE49-F238E27FC236}">
                <a16:creationId xmlns:a16="http://schemas.microsoft.com/office/drawing/2014/main" id="{DC7CCD22-0732-DE69-5561-44F2E3E09EA9}"/>
              </a:ext>
            </a:extLst>
          </p:cNvPr>
          <p:cNvSpPr txBox="1"/>
          <p:nvPr/>
        </p:nvSpPr>
        <p:spPr>
          <a:xfrm>
            <a:off x="5026739" y="4345314"/>
            <a:ext cx="19273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Preprocess Data</a:t>
            </a:r>
          </a:p>
        </p:txBody>
      </p:sp>
      <p:sp>
        <p:nvSpPr>
          <p:cNvPr id="10" name="TextBox 9">
            <a:extLst>
              <a:ext uri="{FF2B5EF4-FFF2-40B4-BE49-F238E27FC236}">
                <a16:creationId xmlns:a16="http://schemas.microsoft.com/office/drawing/2014/main" id="{F1D7A3F4-F137-61AA-5CAF-2BFD736119FA}"/>
              </a:ext>
            </a:extLst>
          </p:cNvPr>
          <p:cNvSpPr txBox="1"/>
          <p:nvPr/>
        </p:nvSpPr>
        <p:spPr>
          <a:xfrm>
            <a:off x="7476024" y="4388857"/>
            <a:ext cx="1829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Submit to Model</a:t>
            </a:r>
          </a:p>
        </p:txBody>
      </p:sp>
      <p:sp>
        <p:nvSpPr>
          <p:cNvPr id="11" name="TextBox 10">
            <a:extLst>
              <a:ext uri="{FF2B5EF4-FFF2-40B4-BE49-F238E27FC236}">
                <a16:creationId xmlns:a16="http://schemas.microsoft.com/office/drawing/2014/main" id="{1F057127-2E9F-6422-0CD2-61F5D25DDF1D}"/>
              </a:ext>
            </a:extLst>
          </p:cNvPr>
          <p:cNvSpPr txBox="1"/>
          <p:nvPr/>
        </p:nvSpPr>
        <p:spPr>
          <a:xfrm>
            <a:off x="9968853" y="4345313"/>
            <a:ext cx="22212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Produce Accuracy </a:t>
            </a:r>
          </a:p>
        </p:txBody>
      </p:sp>
    </p:spTree>
    <p:extLst>
      <p:ext uri="{BB962C8B-B14F-4D97-AF65-F5344CB8AC3E}">
        <p14:creationId xmlns:p14="http://schemas.microsoft.com/office/powerpoint/2010/main" val="3628702126"/>
      </p:ext>
    </p:extLst>
  </p:cSld>
  <p:clrMapOvr>
    <a:masterClrMapping/>
  </p:clrMapOvr>
</p:sld>
</file>

<file path=ppt/theme/theme1.xml><?xml version="1.0" encoding="utf-8"?>
<a:theme xmlns:a="http://schemas.openxmlformats.org/drawingml/2006/main" name="Regatta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40</Slides>
  <Notes>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RegattaVTI</vt:lpstr>
      <vt:lpstr>Using Deep Learning to Provide Feedback for Remote Physical Rehabilitation</vt:lpstr>
      <vt:lpstr>Contents</vt:lpstr>
      <vt:lpstr>Objective</vt:lpstr>
      <vt:lpstr>Value Proposition</vt:lpstr>
      <vt:lpstr>Background</vt:lpstr>
      <vt:lpstr>Product Requirements</vt:lpstr>
      <vt:lpstr>MotionGPT</vt:lpstr>
      <vt:lpstr>Alternative Plan</vt:lpstr>
      <vt:lpstr>Product Design</vt:lpstr>
      <vt:lpstr>Development Plan</vt:lpstr>
      <vt:lpstr>Extracting Data</vt:lpstr>
      <vt:lpstr>Data Preprocessing </vt:lpstr>
      <vt:lpstr>Neural Network</vt:lpstr>
      <vt:lpstr>PowerPoint Presentation</vt:lpstr>
      <vt:lpstr>PowerPoint Presentation</vt:lpstr>
      <vt:lpstr>Task 1 Overview</vt:lpstr>
      <vt:lpstr>Task 1</vt:lpstr>
      <vt:lpstr>Results (Input)</vt:lpstr>
      <vt:lpstr>PowerPoint Presentation</vt:lpstr>
      <vt:lpstr>PowerPoint Presentation</vt:lpstr>
      <vt:lpstr>PowerPoint Presentation</vt:lpstr>
      <vt:lpstr>Task 2</vt:lpstr>
      <vt:lpstr>Task 2</vt:lpstr>
      <vt:lpstr>Next Steps (Task 3)</vt:lpstr>
      <vt:lpstr>Schedule</vt:lpstr>
      <vt:lpstr>Validation </vt:lpstr>
      <vt:lpstr>Improvements if time</vt:lpstr>
      <vt:lpstr>Risks</vt:lpstr>
      <vt:lpstr>Data Demonstration</vt:lpstr>
      <vt:lpstr>SLIDES TO USE FOR SNAPSHOT</vt:lpstr>
      <vt:lpstr>Using Deep Learning to Provide Feedback for Remote Physical Rehabilitation</vt:lpstr>
      <vt:lpstr>Objective</vt:lpstr>
      <vt:lpstr>PowerPoint Presentation</vt:lpstr>
      <vt:lpstr>Product Requirements</vt:lpstr>
      <vt:lpstr>PowerPoint Presentation</vt:lpstr>
      <vt:lpstr>PowerPoint Presentation</vt:lpstr>
      <vt:lpstr>Neural Network</vt:lpstr>
      <vt:lpstr>PowerPoint Presentation</vt:lpstr>
      <vt:lpstr>Results from Vicon System</vt:lpstr>
      <vt:lpstr>Results from Kinect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dc:title>
  <dc:creator/>
  <cp:revision>29</cp:revision>
  <dcterms:created xsi:type="dcterms:W3CDTF">2024-02-08T22:13:24Z</dcterms:created>
  <dcterms:modified xsi:type="dcterms:W3CDTF">2024-04-30T21:11:56Z</dcterms:modified>
</cp:coreProperties>
</file>