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9" r:id="rId4"/>
    <p:sldMasterId id="2147484321" r:id="rId5"/>
  </p:sldMasterIdLst>
  <p:notesMasterIdLst>
    <p:notesMasterId r:id="rId7"/>
  </p:notesMasterIdLst>
  <p:handoutMasterIdLst>
    <p:handoutMasterId r:id="rId8"/>
  </p:handoutMasterIdLst>
  <p:sldIdLst>
    <p:sldId id="261" r:id="rId6"/>
  </p:sldIdLst>
  <p:sldSz cx="36576000" cy="27432000"/>
  <p:notesSz cx="6858000" cy="9144000"/>
  <p:defaultTextStyle>
    <a:defPPr>
      <a:defRPr lang="ru-RU"/>
    </a:defPPr>
    <a:lvl1pPr marL="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1pPr>
    <a:lvl2pPr marL="2047006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2pPr>
    <a:lvl3pPr marL="4094009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3pPr>
    <a:lvl4pPr marL="6141015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4pPr>
    <a:lvl5pPr marL="8188019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5pPr>
    <a:lvl6pPr marL="1023502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6pPr>
    <a:lvl7pPr marL="12282024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7pPr>
    <a:lvl8pPr marL="14329030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8pPr>
    <a:lvl9pPr marL="16376036" algn="l" defTabSz="4094009" rtl="0" eaLnBrk="1" latinLnBrk="0" hangingPunct="1">
      <a:defRPr sz="80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934344E-928D-9747-A758-2D473ED4398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1A"/>
    <a:srgbClr val="000000"/>
    <a:srgbClr val="E1E1E1"/>
    <a:srgbClr val="FFFFFF"/>
    <a:srgbClr val="649FFF"/>
    <a:srgbClr val="F2F2F2"/>
    <a:srgbClr val="FAFAFA"/>
    <a:srgbClr val="242529"/>
    <a:srgbClr val="D1D9E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005AE-5E04-990F-EEE3-53AC8D76DBE8}" v="1269" dt="2024-04-17T20:23:47.420"/>
    <p1510:client id="{354F30A3-DA38-BF10-265B-CCD6F5ECD810}" v="12" dt="2024-04-16T18:07:17.479"/>
    <p1510:client id="{4E03F098-67D7-5A5D-B812-7375062232FA}" v="796" dt="2024-04-16T19:19:48.738"/>
    <p1510:client id="{527AAF22-12A1-FB3F-D81F-077D9501BB82}" v="412" dt="2024-04-16T19:13:05.956"/>
    <p1510:client id="{5674F0EB-C138-EB3F-4993-289E6C366F60}" v="35" dt="2024-04-16T19:18:12.735"/>
    <p1510:client id="{627209F9-1EB6-1CFA-C9E4-942D5646B795}" v="46" dt="2024-04-16T19:28:22.769"/>
    <p1510:client id="{80D6135C-08FB-9410-092A-0BACA80F6469}" v="242" dt="2024-04-17T17:55:03.173"/>
    <p1510:client id="{87A3C058-C934-303B-345A-9C4130C192B4}" v="9" dt="2024-04-17T19:24:31.071"/>
    <p1510:client id="{8DDF8053-6068-B6D4-B86F-52664FFA3C88}" v="109" dt="2024-04-16T20:01:11.296"/>
    <p1510:client id="{97FB8EDA-0CDC-BDC7-E741-6B6C7E7D28D3}" v="3" dt="2024-04-16T18:42:00.137"/>
    <p1510:client id="{B3403C03-C72B-ACC1-7C64-AD34A0F96D29}" v="135" dt="2024-04-16T05:45:43.361"/>
    <p1510:client id="{B5647771-C720-E9CC-3056-A08CCD9BD4BB}" v="1" dt="2024-04-16T02:32:47.910"/>
    <p1510:client id="{BCCA1212-DC19-FC96-94BB-69C7CD429897}" v="38" dt="2024-04-16T21:04:16.920"/>
    <p1510:client id="{BE71FCA1-EDB0-E9B2-C409-B92302104068}" v="472" dt="2024-04-16T18:52:11.880"/>
    <p1510:client id="{CA4893EA-6D1B-460A-A05A-CA511493FFE0}" v="3" dt="2024-04-16T19:21:16.093"/>
    <p1510:client id="{DEA35893-D474-B09A-5657-897A3006E775}" v="99" dt="2024-04-17T19:22:30.960"/>
    <p1510:client id="{DF682A29-03B7-67AC-1AA0-76B2A4A1C51B}" v="2" dt="2024-04-17T17:41:15.886"/>
    <p1510:client id="{F213639C-FA6A-8D61-B449-4EEDDCF0F7A3}" v="16" dt="2024-04-16T18:46:32.624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>
                <a:latin typeface="Archivo Regular" charset="0"/>
              </a:rPr>
              <a:t>30.04.2024</a:t>
            </a:fld>
            <a:endParaRPr lang="ru-RU">
              <a:latin typeface="Archivo Regular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>
              <a:latin typeface="Archivo Regular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>
                <a:latin typeface="Archivo Regular" charset="0"/>
              </a:rPr>
              <a:t>‹#›</a:t>
            </a:fld>
            <a:endParaRPr lang="ru-RU">
              <a:latin typeface="Archivo Regular" charset="0"/>
            </a:endParaRPr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>
              <a:latin typeface="Archiv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chivo Regular" charset="0"/>
              </a:defRPr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chivo Regular" charset="0"/>
              </a:defRPr>
            </a:lvl1pPr>
          </a:lstStyle>
          <a:p>
            <a:fld id="{E7E03F2D-4C40-8A47-B131-FA84CE0A3C0A}" type="datetimeFigureOut">
              <a:rPr lang="ru-RU" smtClean="0"/>
              <a:pPr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Образец</a:t>
            </a:r>
            <a:r>
              <a:rPr lang="en-US"/>
              <a:t> </a:t>
            </a:r>
            <a:r>
              <a:rPr lang="en-US" err="1"/>
              <a:t>текста</a:t>
            </a:r>
            <a:endParaRPr lang="en-US"/>
          </a:p>
          <a:p>
            <a:pPr lvl="1"/>
            <a:r>
              <a:rPr lang="en-US" err="1"/>
              <a:t>Второй</a:t>
            </a:r>
            <a:r>
              <a:rPr lang="en-US"/>
              <a:t> </a:t>
            </a:r>
            <a:r>
              <a:rPr lang="en-US" err="1"/>
              <a:t>уровень</a:t>
            </a:r>
            <a:endParaRPr lang="en-US"/>
          </a:p>
          <a:p>
            <a:pPr lvl="2"/>
            <a:r>
              <a:rPr lang="en-US" err="1"/>
              <a:t>Третий</a:t>
            </a:r>
            <a:r>
              <a:rPr lang="en-US"/>
              <a:t> </a:t>
            </a:r>
            <a:r>
              <a:rPr lang="en-US" err="1"/>
              <a:t>уровень</a:t>
            </a:r>
            <a:endParaRPr lang="en-US"/>
          </a:p>
          <a:p>
            <a:pPr lvl="3"/>
            <a:r>
              <a:rPr lang="en-US" err="1"/>
              <a:t>Четвертый</a:t>
            </a:r>
            <a:r>
              <a:rPr lang="en-US"/>
              <a:t> </a:t>
            </a:r>
            <a:r>
              <a:rPr lang="en-US" err="1"/>
              <a:t>уровень</a:t>
            </a:r>
            <a:endParaRPr lang="en-US"/>
          </a:p>
          <a:p>
            <a:pPr lvl="4"/>
            <a:r>
              <a:rPr lang="en-US" err="1"/>
              <a:t>Пятый</a:t>
            </a:r>
            <a:r>
              <a:rPr lang="en-US"/>
              <a:t> </a:t>
            </a:r>
            <a:r>
              <a:rPr lang="en-US" err="1"/>
              <a:t>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chivo Regular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chivo Regular" charset="0"/>
              </a:defRPr>
            </a:lvl1pPr>
          </a:lstStyle>
          <a:p>
            <a:fld id="{013FC40D-6FB9-1648-B027-EAD4E7DC4F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1pPr>
    <a:lvl2pPr marL="2047006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2pPr>
    <a:lvl3pPr marL="4094009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3pPr>
    <a:lvl4pPr marL="6141015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4pPr>
    <a:lvl5pPr marL="8188019" algn="l" defTabSz="2047006" rtl="0" eaLnBrk="1" latinLnBrk="0" hangingPunct="1">
      <a:defRPr sz="5374" b="0" i="0" kern="1200">
        <a:solidFill>
          <a:schemeClr val="tx1"/>
        </a:solidFill>
        <a:latin typeface="Archivo Regular" charset="0"/>
        <a:ea typeface="+mn-ea"/>
        <a:cs typeface="+mn-cs"/>
      </a:defRPr>
    </a:lvl5pPr>
    <a:lvl6pPr marL="10235020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6pPr>
    <a:lvl7pPr marL="12282024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7pPr>
    <a:lvl8pPr marL="14329030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8pPr>
    <a:lvl9pPr marL="16376036" algn="l" defTabSz="2047006" rtl="0" eaLnBrk="1" latinLnBrk="0" hangingPunct="1">
      <a:defRPr sz="5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82804" y="7735830"/>
            <a:ext cx="23329968" cy="83099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cap="all" baseline="0"/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71446" y="9220200"/>
            <a:ext cx="8335108" cy="7924800"/>
          </a:xfrm>
        </p:spPr>
        <p:txBody>
          <a:bodyPr/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baseline="0" smtClean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add text. </a:t>
            </a:r>
            <a:r>
              <a:rPr lang="en-US" err="1"/>
              <a:t>Laborror</a:t>
            </a:r>
            <a:r>
              <a:rPr lang="en-US"/>
              <a:t> </a:t>
            </a:r>
            <a:r>
              <a:rPr lang="en-US" err="1"/>
              <a:t>eculparum</a:t>
            </a:r>
            <a:r>
              <a:rPr lang="en-US"/>
              <a:t> del in pro </a:t>
            </a:r>
            <a:r>
              <a:rPr lang="en-US" err="1"/>
              <a:t>esed</a:t>
            </a:r>
            <a:r>
              <a:rPr lang="en-US"/>
              <a:t> </a:t>
            </a:r>
            <a:r>
              <a:rPr lang="en-US" err="1"/>
              <a:t>entio</a:t>
            </a:r>
            <a:r>
              <a:rPr lang="en-US"/>
              <a:t>. Name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que </a:t>
            </a:r>
            <a:r>
              <a:rPr lang="en-US" err="1"/>
              <a:t>rehendaepre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 </a:t>
            </a:r>
            <a:r>
              <a:rPr lang="en-US" err="1"/>
              <a:t>dionem</a:t>
            </a:r>
            <a:r>
              <a:rPr lang="en-US"/>
              <a:t> </a:t>
            </a:r>
            <a:r>
              <a:rPr lang="en-US" err="1"/>
              <a:t>quatecta</a:t>
            </a:r>
            <a:r>
              <a:rPr lang="en-US"/>
              <a:t> qui </a:t>
            </a:r>
            <a:r>
              <a:rPr lang="en-US" err="1"/>
              <a:t>bea</a:t>
            </a:r>
            <a:r>
              <a:rPr lang="en-US"/>
              <a:t> </a:t>
            </a:r>
            <a:r>
              <a:rPr lang="en-US" err="1"/>
              <a:t>voloriassus</a:t>
            </a:r>
            <a:r>
              <a:rPr lang="en-US"/>
              <a:t> </a:t>
            </a:r>
            <a:r>
              <a:rPr lang="en-US" err="1"/>
              <a:t>ilibusa</a:t>
            </a:r>
            <a:r>
              <a:rPr lang="en-US"/>
              <a:t> </a:t>
            </a:r>
            <a:r>
              <a:rPr lang="en-US" err="1"/>
              <a:t>velenecto</a:t>
            </a:r>
            <a:r>
              <a:rPr lang="en-US"/>
              <a:t> </a:t>
            </a:r>
            <a:r>
              <a:rPr lang="en-US" err="1"/>
              <a:t>imus</a:t>
            </a:r>
            <a:r>
              <a:rPr lang="en-US"/>
              <a:t>,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hariaestiis</a:t>
            </a:r>
            <a:r>
              <a:rPr lang="en-US"/>
              <a:t> </a:t>
            </a:r>
            <a:r>
              <a:rPr lang="en-US" err="1"/>
              <a:t>eosapidunt</a:t>
            </a:r>
            <a:r>
              <a:rPr lang="en-US"/>
              <a:t> quam </a:t>
            </a:r>
            <a:r>
              <a:rPr lang="en-US" err="1"/>
              <a:t>suntiusdae</a:t>
            </a:r>
            <a:r>
              <a:rPr lang="en-US"/>
              <a:t> </a:t>
            </a:r>
            <a:r>
              <a:rPr lang="en-US" err="1"/>
              <a:t>nihicidem</a:t>
            </a:r>
            <a:r>
              <a:rPr lang="en-US"/>
              <a:t> rem. </a:t>
            </a:r>
            <a:r>
              <a:rPr lang="en-US" err="1"/>
              <a:t>Ut</a:t>
            </a:r>
            <a:r>
              <a:rPr lang="en-US"/>
              <a:t> lam, </a:t>
            </a:r>
            <a:r>
              <a:rPr lang="en-US" err="1"/>
              <a:t>odi</a:t>
            </a:r>
            <a:r>
              <a:rPr lang="en-US"/>
              <a:t> id </a:t>
            </a:r>
            <a:r>
              <a:rPr lang="en-US" err="1"/>
              <a:t>ea</a:t>
            </a:r>
            <a:r>
              <a:rPr lang="en-US"/>
              <a:t> sit et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lique</a:t>
            </a:r>
            <a:r>
              <a:rPr lang="en-US"/>
              <a:t> quid </a:t>
            </a:r>
            <a:r>
              <a:rPr lang="en-US" err="1"/>
              <a:t>modiae</a:t>
            </a:r>
            <a:r>
              <a:rPr lang="en-US"/>
              <a:t> </a:t>
            </a:r>
            <a:r>
              <a:rPr lang="en-US" err="1"/>
              <a:t>endi</a:t>
            </a:r>
            <a:r>
              <a:rPr lang="en-US"/>
              <a:t> </a:t>
            </a:r>
            <a:r>
              <a:rPr lang="en-US" err="1"/>
              <a:t>vitem</a:t>
            </a:r>
            <a:r>
              <a:rPr lang="en-US"/>
              <a:t> </a:t>
            </a:r>
            <a:r>
              <a:rPr lang="en-US" err="1"/>
              <a:t>volorit</a:t>
            </a:r>
            <a:r>
              <a:rPr lang="en-US"/>
              <a:t> </a:t>
            </a:r>
            <a:r>
              <a:rPr lang="en-US" err="1"/>
              <a:t>iorem</a:t>
            </a:r>
            <a:r>
              <a:rPr lang="en-US"/>
              <a:t>. Bea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eatis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accus</a:t>
            </a:r>
            <a:r>
              <a:rPr lang="en-US"/>
              <a:t>, ne </a:t>
            </a:r>
            <a:r>
              <a:rPr lang="en-US" err="1"/>
              <a:t>molenda</a:t>
            </a:r>
            <a:r>
              <a:rPr lang="en-US"/>
              <a:t> </a:t>
            </a:r>
            <a:r>
              <a:rPr lang="en-US" err="1"/>
              <a:t>invelit</a:t>
            </a:r>
            <a:r>
              <a:rPr lang="en-US"/>
              <a:t> </a:t>
            </a:r>
            <a:r>
              <a:rPr lang="en-US" err="1"/>
              <a:t>iurepudae</a:t>
            </a:r>
            <a:r>
              <a:rPr lang="en-US"/>
              <a:t> </a:t>
            </a:r>
            <a:r>
              <a:rPr lang="en-US" err="1"/>
              <a:t>maximin</a:t>
            </a:r>
            <a:r>
              <a:rPr lang="en-US"/>
              <a:t> </a:t>
            </a:r>
            <a:r>
              <a:rPr lang="en-US" err="1"/>
              <a:t>imagnate</a:t>
            </a:r>
            <a:r>
              <a:rPr lang="en-US"/>
              <a:t> </a:t>
            </a:r>
            <a:r>
              <a:rPr lang="en-US" err="1"/>
              <a:t>officima</a:t>
            </a:r>
            <a:r>
              <a:rPr lang="en-US"/>
              <a:t> </a:t>
            </a:r>
            <a:r>
              <a:rPr lang="en-US" err="1"/>
              <a:t>corruptas</a:t>
            </a:r>
            <a:r>
              <a:rPr lang="en-US"/>
              <a:t> </a:t>
            </a:r>
            <a:r>
              <a:rPr lang="en-US" err="1"/>
              <a:t>simoditam</a:t>
            </a:r>
            <a:r>
              <a:rPr lang="en-US"/>
              <a:t> </a:t>
            </a:r>
            <a:r>
              <a:rPr lang="en-US" err="1"/>
              <a:t>repersp</a:t>
            </a:r>
            <a:r>
              <a:rPr lang="en-US"/>
              <a:t> </a:t>
            </a:r>
            <a:r>
              <a:rPr lang="en-US" err="1"/>
              <a:t>erumenimi</a:t>
            </a:r>
            <a:r>
              <a:rPr lang="en-US"/>
              <a:t>, </a:t>
            </a:r>
            <a:r>
              <a:rPr lang="en-US" err="1"/>
              <a:t>sitate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. </a:t>
            </a:r>
            <a:r>
              <a:rPr lang="en-US" err="1"/>
              <a:t>Incias</a:t>
            </a:r>
            <a:r>
              <a:rPr lang="en-US"/>
              <a:t> et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ecestet</a:t>
            </a:r>
            <a:r>
              <a:rPr lang="en-US"/>
              <a:t>,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eum</a:t>
            </a:r>
            <a:r>
              <a:rPr lang="en-US"/>
              <a:t> am </a:t>
            </a:r>
            <a:r>
              <a:rPr lang="en-US" err="1"/>
              <a:t>ipic</a:t>
            </a:r>
            <a:r>
              <a:rPr lang="en-US"/>
              <a:t> tempore </a:t>
            </a:r>
            <a:r>
              <a:rPr lang="en-US" err="1"/>
              <a:t>explandam</a:t>
            </a:r>
            <a:r>
              <a:rPr lang="en-US"/>
              <a:t>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71446" y="17798373"/>
            <a:ext cx="10399432" cy="679673"/>
          </a:xfrm>
        </p:spPr>
        <p:txBody>
          <a:bodyPr/>
          <a:lstStyle>
            <a:lvl1pPr marL="457182" indent="-457182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HEADLINE HERE</a:t>
            </a:r>
            <a:br>
              <a:rPr lang="en-US"/>
            </a:br>
            <a:r>
              <a:rPr lang="en-US"/>
              <a:t>90 PT FONT RECOMMENDED</a:t>
            </a:r>
          </a:p>
        </p:txBody>
      </p:sp>
    </p:spTree>
    <p:extLst>
      <p:ext uri="{BB962C8B-B14F-4D97-AF65-F5344CB8AC3E}">
        <p14:creationId xmlns:p14="http://schemas.microsoft.com/office/powerpoint/2010/main" val="10463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54558" y="7387257"/>
            <a:ext cx="23329968" cy="83099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cap="all" baseline="0"/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8871627"/>
            <a:ext cx="8335108" cy="7924800"/>
          </a:xfrm>
        </p:spPr>
        <p:txBody>
          <a:bodyPr/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baseline="0" smtClean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add text. </a:t>
            </a:r>
            <a:r>
              <a:rPr lang="en-US" err="1"/>
              <a:t>Laborror</a:t>
            </a:r>
            <a:r>
              <a:rPr lang="en-US"/>
              <a:t> </a:t>
            </a:r>
            <a:r>
              <a:rPr lang="en-US" err="1"/>
              <a:t>eculparum</a:t>
            </a:r>
            <a:r>
              <a:rPr lang="en-US"/>
              <a:t> del in pro </a:t>
            </a:r>
            <a:r>
              <a:rPr lang="en-US" err="1"/>
              <a:t>esed</a:t>
            </a:r>
            <a:r>
              <a:rPr lang="en-US"/>
              <a:t> </a:t>
            </a:r>
            <a:r>
              <a:rPr lang="en-US" err="1"/>
              <a:t>entio</a:t>
            </a:r>
            <a:r>
              <a:rPr lang="en-US"/>
              <a:t>. Name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que </a:t>
            </a:r>
            <a:r>
              <a:rPr lang="en-US" err="1"/>
              <a:t>rehendaepre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 </a:t>
            </a:r>
            <a:r>
              <a:rPr lang="en-US" err="1"/>
              <a:t>dionem</a:t>
            </a:r>
            <a:r>
              <a:rPr lang="en-US"/>
              <a:t> </a:t>
            </a:r>
            <a:r>
              <a:rPr lang="en-US" err="1"/>
              <a:t>quatecta</a:t>
            </a:r>
            <a:r>
              <a:rPr lang="en-US"/>
              <a:t> qui </a:t>
            </a:r>
            <a:r>
              <a:rPr lang="en-US" err="1"/>
              <a:t>bea</a:t>
            </a:r>
            <a:r>
              <a:rPr lang="en-US"/>
              <a:t> </a:t>
            </a:r>
            <a:r>
              <a:rPr lang="en-US" err="1"/>
              <a:t>voloriassus</a:t>
            </a:r>
            <a:r>
              <a:rPr lang="en-US"/>
              <a:t> </a:t>
            </a:r>
            <a:r>
              <a:rPr lang="en-US" err="1"/>
              <a:t>ilibusa</a:t>
            </a:r>
            <a:r>
              <a:rPr lang="en-US"/>
              <a:t> </a:t>
            </a:r>
            <a:r>
              <a:rPr lang="en-US" err="1"/>
              <a:t>velenecto</a:t>
            </a:r>
            <a:r>
              <a:rPr lang="en-US"/>
              <a:t> </a:t>
            </a:r>
            <a:r>
              <a:rPr lang="en-US" err="1"/>
              <a:t>imus</a:t>
            </a:r>
            <a:r>
              <a:rPr lang="en-US"/>
              <a:t>,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hariaestiis</a:t>
            </a:r>
            <a:r>
              <a:rPr lang="en-US"/>
              <a:t> </a:t>
            </a:r>
            <a:r>
              <a:rPr lang="en-US" err="1"/>
              <a:t>eosapidunt</a:t>
            </a:r>
            <a:r>
              <a:rPr lang="en-US"/>
              <a:t> quam </a:t>
            </a:r>
            <a:r>
              <a:rPr lang="en-US" err="1"/>
              <a:t>suntiusdae</a:t>
            </a:r>
            <a:r>
              <a:rPr lang="en-US"/>
              <a:t> </a:t>
            </a:r>
            <a:r>
              <a:rPr lang="en-US" err="1"/>
              <a:t>nihicidem</a:t>
            </a:r>
            <a:r>
              <a:rPr lang="en-US"/>
              <a:t> rem. </a:t>
            </a:r>
            <a:r>
              <a:rPr lang="en-US" err="1"/>
              <a:t>Ut</a:t>
            </a:r>
            <a:r>
              <a:rPr lang="en-US"/>
              <a:t> lam, </a:t>
            </a:r>
            <a:r>
              <a:rPr lang="en-US" err="1"/>
              <a:t>odi</a:t>
            </a:r>
            <a:r>
              <a:rPr lang="en-US"/>
              <a:t> id </a:t>
            </a:r>
            <a:r>
              <a:rPr lang="en-US" err="1"/>
              <a:t>ea</a:t>
            </a:r>
            <a:r>
              <a:rPr lang="en-US"/>
              <a:t> sit et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lique</a:t>
            </a:r>
            <a:r>
              <a:rPr lang="en-US"/>
              <a:t> quid </a:t>
            </a:r>
            <a:r>
              <a:rPr lang="en-US" err="1"/>
              <a:t>modiae</a:t>
            </a:r>
            <a:r>
              <a:rPr lang="en-US"/>
              <a:t> </a:t>
            </a:r>
            <a:r>
              <a:rPr lang="en-US" err="1"/>
              <a:t>endi</a:t>
            </a:r>
            <a:r>
              <a:rPr lang="en-US"/>
              <a:t> </a:t>
            </a:r>
            <a:r>
              <a:rPr lang="en-US" err="1"/>
              <a:t>vitem</a:t>
            </a:r>
            <a:r>
              <a:rPr lang="en-US"/>
              <a:t> </a:t>
            </a:r>
            <a:r>
              <a:rPr lang="en-US" err="1"/>
              <a:t>volorit</a:t>
            </a:r>
            <a:r>
              <a:rPr lang="en-US"/>
              <a:t> </a:t>
            </a:r>
            <a:r>
              <a:rPr lang="en-US" err="1"/>
              <a:t>iorem</a:t>
            </a:r>
            <a:r>
              <a:rPr lang="en-US"/>
              <a:t>. Bea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eatis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accus</a:t>
            </a:r>
            <a:r>
              <a:rPr lang="en-US"/>
              <a:t>, ne </a:t>
            </a:r>
            <a:r>
              <a:rPr lang="en-US" err="1"/>
              <a:t>molenda</a:t>
            </a:r>
            <a:r>
              <a:rPr lang="en-US"/>
              <a:t> </a:t>
            </a:r>
            <a:r>
              <a:rPr lang="en-US" err="1"/>
              <a:t>invelit</a:t>
            </a:r>
            <a:r>
              <a:rPr lang="en-US"/>
              <a:t> </a:t>
            </a:r>
            <a:r>
              <a:rPr lang="en-US" err="1"/>
              <a:t>iurepudae</a:t>
            </a:r>
            <a:r>
              <a:rPr lang="en-US"/>
              <a:t> </a:t>
            </a:r>
            <a:r>
              <a:rPr lang="en-US" err="1"/>
              <a:t>maximin</a:t>
            </a:r>
            <a:r>
              <a:rPr lang="en-US"/>
              <a:t> </a:t>
            </a:r>
            <a:r>
              <a:rPr lang="en-US" err="1"/>
              <a:t>imagnate</a:t>
            </a:r>
            <a:r>
              <a:rPr lang="en-US"/>
              <a:t> </a:t>
            </a:r>
            <a:r>
              <a:rPr lang="en-US" err="1"/>
              <a:t>officima</a:t>
            </a:r>
            <a:r>
              <a:rPr lang="en-US"/>
              <a:t> </a:t>
            </a:r>
            <a:r>
              <a:rPr lang="en-US" err="1"/>
              <a:t>corruptas</a:t>
            </a:r>
            <a:r>
              <a:rPr lang="en-US"/>
              <a:t> </a:t>
            </a:r>
            <a:r>
              <a:rPr lang="en-US" err="1"/>
              <a:t>simoditam</a:t>
            </a:r>
            <a:r>
              <a:rPr lang="en-US"/>
              <a:t> </a:t>
            </a:r>
            <a:r>
              <a:rPr lang="en-US" err="1"/>
              <a:t>repersp</a:t>
            </a:r>
            <a:r>
              <a:rPr lang="en-US"/>
              <a:t> </a:t>
            </a:r>
            <a:r>
              <a:rPr lang="en-US" err="1"/>
              <a:t>erumenimi</a:t>
            </a:r>
            <a:r>
              <a:rPr lang="en-US"/>
              <a:t>, </a:t>
            </a:r>
            <a:r>
              <a:rPr lang="en-US" err="1"/>
              <a:t>sitate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. </a:t>
            </a:r>
            <a:r>
              <a:rPr lang="en-US" err="1"/>
              <a:t>Incias</a:t>
            </a:r>
            <a:r>
              <a:rPr lang="en-US"/>
              <a:t> et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ecestet</a:t>
            </a:r>
            <a:r>
              <a:rPr lang="en-US"/>
              <a:t>,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eum</a:t>
            </a:r>
            <a:r>
              <a:rPr lang="en-US"/>
              <a:t> am </a:t>
            </a:r>
            <a:r>
              <a:rPr lang="en-US" err="1"/>
              <a:t>ipic</a:t>
            </a:r>
            <a:r>
              <a:rPr lang="en-US"/>
              <a:t> tempore </a:t>
            </a:r>
            <a:r>
              <a:rPr lang="en-US" err="1"/>
              <a:t>explandam</a:t>
            </a:r>
            <a:r>
              <a:rPr lang="en-US"/>
              <a:t>.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17449800"/>
            <a:ext cx="10399432" cy="679673"/>
          </a:xfrm>
        </p:spPr>
        <p:txBody>
          <a:bodyPr/>
          <a:lstStyle>
            <a:lvl1pPr marL="457182" indent="-457182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448800" y="0"/>
            <a:ext cx="24152372" cy="31242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HEADLINE HERE</a:t>
            </a:r>
            <a:br>
              <a:rPr lang="en-US"/>
            </a:br>
            <a:r>
              <a:rPr lang="en-US"/>
              <a:t>90 PT FONT RECOMMENDED</a:t>
            </a:r>
          </a:p>
        </p:txBody>
      </p:sp>
    </p:spTree>
    <p:extLst>
      <p:ext uri="{BB962C8B-B14F-4D97-AF65-F5344CB8AC3E}">
        <p14:creationId xmlns:p14="http://schemas.microsoft.com/office/powerpoint/2010/main" val="42896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76600" y="11984297"/>
            <a:ext cx="31547128" cy="46807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6" y="0"/>
            <a:ext cx="1679846" cy="3428999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7239000" y="304799"/>
            <a:ext cx="26246449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E496E-BE6F-A676-3112-78A7995A09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986637"/>
            <a:ext cx="9550618" cy="3124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C8232-901E-99BF-7AFC-4E55C8B8E7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7593" y="24493510"/>
            <a:ext cx="5448295" cy="1481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21AC6-F3CA-2D10-B0C6-C1FE1B76275A}"/>
              </a:ext>
            </a:extLst>
          </p:cNvPr>
          <p:cNvSpPr txBox="1"/>
          <p:nvPr userDrawn="1"/>
        </p:nvSpPr>
        <p:spPr>
          <a:xfrm>
            <a:off x="28859774" y="26217726"/>
            <a:ext cx="774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BC71A"/>
                </a:solidFill>
                <a:latin typeface="+mn-lt"/>
              </a:rPr>
              <a:t>2024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945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2438361" rtl="0" eaLnBrk="1" latinLnBrk="0" hangingPunct="1">
        <a:lnSpc>
          <a:spcPts val="9500"/>
        </a:lnSpc>
        <a:spcBef>
          <a:spcPct val="0"/>
        </a:spcBef>
        <a:buNone/>
        <a:defRPr sz="9000" b="1" i="0" kern="1200" cap="all" baseline="0">
          <a:solidFill>
            <a:schemeClr val="bg1"/>
          </a:solidFill>
          <a:latin typeface="Franklin Gothic Demi" panose="020B0603020102020204" pitchFamily="34" charset="0"/>
          <a:ea typeface="Franklin Gothic Demi" panose="020B0603020102020204" pitchFamily="34" charset="0"/>
          <a:cs typeface="Franklin Gothic Demi" panose="020B0603020102020204" pitchFamily="34" charset="0"/>
        </a:defRPr>
      </a:lvl1pPr>
    </p:titleStyle>
    <p:bodyStyle>
      <a:lvl1pPr marL="457182" indent="-457182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marL="91436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marL="1462978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marL="210303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marL="2651650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bg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6705487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6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4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028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8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1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72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9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7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25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4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76600" y="11984297"/>
            <a:ext cx="31547128" cy="46807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136" y="0"/>
            <a:ext cx="1679846" cy="3428999"/>
          </a:xfrm>
          <a:prstGeom prst="rect">
            <a:avLst/>
          </a:prstGeom>
        </p:spPr>
      </p:pic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1AADB5F8-AFCA-E143-C745-30872EA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304799"/>
            <a:ext cx="26246449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D7B6A-C0F7-6924-9A74-F0A96DDCA6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7592" y="24493510"/>
            <a:ext cx="5448297" cy="1481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D2D65-D7EE-82AA-9612-F086DF066973}"/>
              </a:ext>
            </a:extLst>
          </p:cNvPr>
          <p:cNvSpPr txBox="1"/>
          <p:nvPr userDrawn="1"/>
        </p:nvSpPr>
        <p:spPr>
          <a:xfrm>
            <a:off x="28859774" y="26217726"/>
            <a:ext cx="774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BC71A"/>
                </a:solidFill>
                <a:latin typeface="+mn-lt"/>
              </a:rPr>
              <a:t>2024 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1C71E-16B3-A228-15B8-22A7C76AD2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2" y="986637"/>
            <a:ext cx="9550614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2438361" rtl="0" eaLnBrk="1" latinLnBrk="0" hangingPunct="1">
        <a:lnSpc>
          <a:spcPts val="9500"/>
        </a:lnSpc>
        <a:spcBef>
          <a:spcPct val="0"/>
        </a:spcBef>
        <a:buNone/>
        <a:defRPr sz="9000" b="1" i="0" kern="1200" cap="all" baseline="0">
          <a:solidFill>
            <a:schemeClr val="tx1"/>
          </a:solidFill>
          <a:latin typeface="Franklin Gothic Demi" panose="020B0603020102020204" pitchFamily="34" charset="0"/>
          <a:ea typeface="Franklin Gothic Demi" panose="020B0603020102020204" pitchFamily="34" charset="0"/>
          <a:cs typeface="Franklin Gothic Demi" panose="020B0603020102020204" pitchFamily="34" charset="0"/>
        </a:defRPr>
      </a:lvl1pPr>
    </p:titleStyle>
    <p:bodyStyle>
      <a:lvl1pPr marL="457182" indent="-457182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marL="91436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marL="1462978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marL="2103032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marL="2651650" indent="-571477" algn="l" defTabSz="2438361" rtl="0" eaLnBrk="1" latinLnBrk="0" hangingPunct="1">
        <a:lnSpc>
          <a:spcPts val="5300"/>
        </a:lnSpc>
        <a:spcBef>
          <a:spcPts val="0"/>
        </a:spcBef>
        <a:spcAft>
          <a:spcPts val="2500"/>
        </a:spcAft>
        <a:buClr>
          <a:schemeClr val="accent3"/>
        </a:buClr>
        <a:buSzPct val="120000"/>
        <a:buFont typeface="Wingdings" charset="2"/>
        <a:buChar char="§"/>
        <a:defRPr sz="3300" b="0" i="0" kern="1200">
          <a:solidFill>
            <a:schemeClr val="tx1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6705487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6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49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028" indent="-609589" algn="l" defTabSz="24383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8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1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720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9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79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25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438" algn="l" defTabSz="24383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04C50-94FF-8572-5333-266254FAB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06" y="5062947"/>
            <a:ext cx="23329968" cy="830997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>
                <a:latin typeface="Franklin Gothic Book"/>
              </a:rPr>
              <a:t>Objective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1C19-3772-3AB9-3511-790090C98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2546" y="6021935"/>
            <a:ext cx="9478636" cy="166199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latin typeface="Franklin Gothic Book"/>
              </a:rPr>
              <a:t>Train machine learning models to produce feedback for videos of physical therapy exercises taken with a smart phone.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CE97-BE76-5F51-6A61-DA7E0353C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785" y="19870945"/>
            <a:ext cx="10305293" cy="389003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3600">
                <a:latin typeface="Franklin Gothic Book"/>
                <a:cs typeface="Arial"/>
              </a:rPr>
              <a:t>Analyze a video taken by a smart phone</a:t>
            </a: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3600">
                <a:latin typeface="Franklin Gothic Book"/>
                <a:cs typeface="Arial"/>
              </a:rPr>
              <a:t>Model must be trained on at least one exercise</a:t>
            </a:r>
            <a:endParaRPr lang="en-US" sz="3600"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3600">
                <a:latin typeface="Franklin Gothic Book"/>
                <a:cs typeface="Arial"/>
              </a:rPr>
              <a:t>Produce a numerical accuracy rating</a:t>
            </a:r>
            <a:endParaRPr lang="en-US" sz="3600"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3600">
                <a:latin typeface="Franklin Gothic Book"/>
                <a:cs typeface="Arial"/>
              </a:rPr>
              <a:t>Provide feedback in a reasonable amount of time</a:t>
            </a:r>
            <a:endParaRPr lang="en-US" sz="3600"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3600">
                <a:latin typeface="Franklin Gothic Book"/>
                <a:cs typeface="Arial"/>
              </a:rPr>
              <a:t>Extract movement data from joint positions</a:t>
            </a:r>
            <a:endParaRPr lang="en-US" sz="3600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F92F2A-C5C3-9E75-8A64-549B187D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450" y="592046"/>
            <a:ext cx="22703747" cy="3363571"/>
          </a:xfrm>
        </p:spPr>
        <p:txBody>
          <a:bodyPr>
            <a:noAutofit/>
          </a:bodyPr>
          <a:lstStyle/>
          <a:p>
            <a:r>
              <a:rPr lang="en-US" b="0" i="1">
                <a:latin typeface="Arial"/>
                <a:cs typeface="Arial"/>
              </a:rPr>
              <a:t>Using Deep Learning to Provide Feedback for Remote Physical Rehabilitation</a:t>
            </a:r>
            <a:endParaRPr lang="en-US" b="0">
              <a:latin typeface="Arial"/>
              <a:cs typeface="Arial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BB5BAEC-868A-8AF6-41C6-2F877768C48D}"/>
              </a:ext>
            </a:extLst>
          </p:cNvPr>
          <p:cNvSpPr txBox="1">
            <a:spLocks/>
          </p:cNvSpPr>
          <p:nvPr/>
        </p:nvSpPr>
        <p:spPr>
          <a:xfrm>
            <a:off x="10798106" y="4094894"/>
            <a:ext cx="23329968" cy="8309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Franklin Gothic Book"/>
              </a:rPr>
              <a:t>Team: Xian Gao, Molly Meadows, Noah Rieth</a:t>
            </a:r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A63818B-2206-D401-65A8-CFAF4BC2356A}"/>
              </a:ext>
            </a:extLst>
          </p:cNvPr>
          <p:cNvSpPr txBox="1">
            <a:spLocks/>
          </p:cNvSpPr>
          <p:nvPr/>
        </p:nvSpPr>
        <p:spPr>
          <a:xfrm>
            <a:off x="853308" y="8000192"/>
            <a:ext cx="23329968" cy="8309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Background</a:t>
            </a:r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7C917ED-9952-B95C-CD8B-50B1279F0169}"/>
              </a:ext>
            </a:extLst>
          </p:cNvPr>
          <p:cNvSpPr txBox="1">
            <a:spLocks/>
          </p:cNvSpPr>
          <p:nvPr/>
        </p:nvSpPr>
        <p:spPr>
          <a:xfrm>
            <a:off x="836281" y="13058023"/>
            <a:ext cx="7442541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Value Proposition</a:t>
            </a:r>
            <a:endParaRPr lang="en-US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99D35C1-2714-2082-6A5A-9094BC613447}"/>
              </a:ext>
            </a:extLst>
          </p:cNvPr>
          <p:cNvSpPr txBox="1">
            <a:spLocks/>
          </p:cNvSpPr>
          <p:nvPr/>
        </p:nvSpPr>
        <p:spPr>
          <a:xfrm>
            <a:off x="793578" y="18789322"/>
            <a:ext cx="817385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Key requirements</a:t>
            </a:r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0F46F47-A258-969C-DF3B-13629F42C539}"/>
              </a:ext>
            </a:extLst>
          </p:cNvPr>
          <p:cNvSpPr txBox="1">
            <a:spLocks/>
          </p:cNvSpPr>
          <p:nvPr/>
        </p:nvSpPr>
        <p:spPr>
          <a:xfrm>
            <a:off x="11999354" y="5085317"/>
            <a:ext cx="23329968" cy="8309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Concept Development</a:t>
            </a:r>
            <a:endParaRPr lang="en-US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1B56C72F-B0FF-334F-3EEA-255A946355F3}"/>
              </a:ext>
            </a:extLst>
          </p:cNvPr>
          <p:cNvSpPr txBox="1">
            <a:spLocks/>
          </p:cNvSpPr>
          <p:nvPr/>
        </p:nvSpPr>
        <p:spPr>
          <a:xfrm>
            <a:off x="12047944" y="10985617"/>
            <a:ext cx="486794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Final design</a:t>
            </a:r>
            <a:endParaRPr lang="en-US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157F07C2-BE05-4B94-21F4-6A62A42DE46F}"/>
              </a:ext>
            </a:extLst>
          </p:cNvPr>
          <p:cNvSpPr txBox="1">
            <a:spLocks/>
          </p:cNvSpPr>
          <p:nvPr/>
        </p:nvSpPr>
        <p:spPr>
          <a:xfrm>
            <a:off x="24166463" y="5121882"/>
            <a:ext cx="23329968" cy="8309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Validation</a:t>
            </a:r>
            <a:endParaRPr lang="en-US"/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B09DAC76-BAB5-E731-7B0B-4E1E4D887453}"/>
              </a:ext>
            </a:extLst>
          </p:cNvPr>
          <p:cNvSpPr txBox="1">
            <a:spLocks/>
          </p:cNvSpPr>
          <p:nvPr/>
        </p:nvSpPr>
        <p:spPr>
          <a:xfrm>
            <a:off x="24155580" y="21897759"/>
            <a:ext cx="23329968" cy="83099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Conclusion</a:t>
            </a:r>
            <a:endParaRPr lang="en-US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A78F5815-DAA8-2219-7753-071CC58F4265}"/>
              </a:ext>
            </a:extLst>
          </p:cNvPr>
          <p:cNvSpPr txBox="1">
            <a:spLocks/>
          </p:cNvSpPr>
          <p:nvPr/>
        </p:nvSpPr>
        <p:spPr>
          <a:xfrm>
            <a:off x="778493" y="23793205"/>
            <a:ext cx="8537381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243836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None/>
              <a:defRPr sz="5400" b="1" i="0" kern="1200" cap="all" baseline="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Acknowledgements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EC5E73A-864C-EB30-584D-4E1534AFA832}"/>
              </a:ext>
            </a:extLst>
          </p:cNvPr>
          <p:cNvSpPr txBox="1">
            <a:spLocks/>
          </p:cNvSpPr>
          <p:nvPr/>
        </p:nvSpPr>
        <p:spPr>
          <a:xfrm>
            <a:off x="781668" y="24631270"/>
            <a:ext cx="10968197" cy="20826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kern="1200" baseline="0" smtClean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dirty="0">
                <a:latin typeface="Franklin Gothic Book"/>
              </a:rPr>
              <a:t>Sponsor: University of Idaho Computer Science Department (MIDA Lab)</a:t>
            </a:r>
            <a:endParaRPr lang="en-US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dirty="0">
                <a:latin typeface="Franklin Gothic Book"/>
              </a:rPr>
              <a:t>Clients: Dr. Aleksandar </a:t>
            </a:r>
            <a:r>
              <a:rPr lang="en-US" dirty="0" err="1">
                <a:latin typeface="Franklin Gothic Book"/>
              </a:rPr>
              <a:t>Vakanski</a:t>
            </a:r>
            <a:r>
              <a:rPr lang="en-US" dirty="0">
                <a:latin typeface="Franklin Gothic Book"/>
              </a:rPr>
              <a:t>, Dr. Min Xian</a:t>
            </a:r>
            <a:endParaRPr lang="en-US" dirty="0"/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US" dirty="0">
                <a:latin typeface="Franklin Gothic Book"/>
              </a:rPr>
              <a:t>Instructor: Bruce Bolden</a:t>
            </a:r>
            <a:endParaRPr lang="en-US" dirty="0"/>
          </a:p>
        </p:txBody>
      </p:sp>
      <p:pic>
        <p:nvPicPr>
          <p:cNvPr id="35" name="Picture 34" descr="A green square with white text and a heart and pulse&#10;&#10;Description automatically generated">
            <a:extLst>
              <a:ext uri="{FF2B5EF4-FFF2-40B4-BE49-F238E27FC236}">
                <a16:creationId xmlns:a16="http://schemas.microsoft.com/office/drawing/2014/main" id="{51A3ED28-8748-B3D3-E628-C5FB8167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962" y="24855299"/>
            <a:ext cx="1823015" cy="1823264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90AD8DC-3C03-2CB8-0908-3324548B7F06}"/>
              </a:ext>
            </a:extLst>
          </p:cNvPr>
          <p:cNvSpPr txBox="1">
            <a:spLocks/>
          </p:cNvSpPr>
          <p:nvPr/>
        </p:nvSpPr>
        <p:spPr>
          <a:xfrm>
            <a:off x="865683" y="14058607"/>
            <a:ext cx="10942989" cy="42627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457182" indent="-457182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Tx/>
              <a:buBlip>
                <a:blip r:embed="rId3"/>
              </a:buBlip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latin typeface="Franklin Gothic Book"/>
                <a:cs typeface="Arial"/>
              </a:rPr>
              <a:t>Recovery time after injury can be extended when:</a:t>
            </a:r>
            <a:endParaRPr lang="en-US" sz="36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685800" lvl="1" indent="-457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solidFill>
                  <a:srgbClr val="FFFFFF"/>
                </a:solidFill>
                <a:latin typeface="Franklin Gothic Book"/>
                <a:cs typeface="Arial"/>
              </a:rPr>
              <a:t>Exercises are performed ineffectively</a:t>
            </a:r>
          </a:p>
          <a:p>
            <a:pPr marL="685800" lvl="1" indent="-457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solidFill>
                  <a:srgbClr val="FFFFFF"/>
                </a:solidFill>
                <a:latin typeface="Franklin Gothic Book"/>
                <a:cs typeface="Arial"/>
              </a:rPr>
              <a:t>Patients are discouraged from performing exercises due to lack of clear instruction</a:t>
            </a:r>
            <a:endParaRPr lang="en-US" sz="3600">
              <a:solidFill>
                <a:srgbClr val="FFFFFF"/>
              </a:solidFill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latin typeface="Franklin Gothic Book"/>
                <a:cs typeface="Arial"/>
              </a:rPr>
              <a:t>Physical therapy sessions can be expensive</a:t>
            </a:r>
            <a:endParaRPr lang="en-US" sz="36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latin typeface="Franklin Gothic Book"/>
                <a:cs typeface="Arial"/>
              </a:rPr>
              <a:t>Provide feedback for the quality of an exercise, given a smart phone recorded video</a:t>
            </a:r>
            <a:endParaRPr lang="en-US" sz="3600">
              <a:solidFill>
                <a:srgbClr val="FFFFFF"/>
              </a:solidFill>
              <a:latin typeface="Franklin Gothic Book"/>
              <a:cs typeface="Arial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D308008-6697-97B6-777C-D144D3BD4BD9}"/>
              </a:ext>
            </a:extLst>
          </p:cNvPr>
          <p:cNvSpPr txBox="1">
            <a:spLocks/>
          </p:cNvSpPr>
          <p:nvPr/>
        </p:nvSpPr>
        <p:spPr>
          <a:xfrm>
            <a:off x="850441" y="8937908"/>
            <a:ext cx="10974896" cy="4315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457182" indent="-457182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Tx/>
              <a:buBlip>
                <a:blip r:embed="rId3"/>
              </a:buBlip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 i="1">
                <a:latin typeface="Franklin Gothic Book"/>
                <a:cs typeface="Arial"/>
              </a:rPr>
              <a:t>A Deep Learning Framework for Assessing Physical Rehabilitation Exercises </a:t>
            </a:r>
            <a:r>
              <a:rPr lang="en-US" sz="3600">
                <a:latin typeface="Franklin Gothic Book"/>
                <a:cs typeface="Arial"/>
              </a:rPr>
              <a:t>(Vakanski et al.)</a:t>
            </a:r>
            <a:endParaRPr lang="en-US" sz="3600" i="1">
              <a:solidFill>
                <a:srgbClr val="000000"/>
              </a:solidFill>
            </a:endParaRPr>
          </a:p>
          <a:p>
            <a:pPr marL="456565" indent="-45656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latin typeface="Franklin Gothic Book"/>
                <a:cs typeface="Arial"/>
              </a:rPr>
              <a:t>OpenPose (Body_25 Model)</a:t>
            </a:r>
            <a:endParaRPr lang="en-US" sz="3600">
              <a:solidFill>
                <a:srgbClr val="000000"/>
              </a:solidFill>
              <a:latin typeface="Franklin Gothic Book"/>
              <a:cs typeface="Arial"/>
            </a:endParaRPr>
          </a:p>
          <a:p>
            <a:pPr marL="913765" lvl="1" indent="-57086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Courier New"/>
              <a:buChar char="o"/>
            </a:pPr>
            <a:r>
              <a:rPr lang="en-US">
                <a:latin typeface="Franklin Gothic Book"/>
                <a:cs typeface="Arial"/>
              </a:rPr>
              <a:t>Skeletal extraction convolutional network model</a:t>
            </a:r>
            <a:endParaRPr lang="en-US">
              <a:cs typeface="Arial"/>
            </a:endParaRPr>
          </a:p>
          <a:p>
            <a:pPr marL="456565" indent="-456565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3600">
                <a:latin typeface="Franklin Gothic Book"/>
                <a:cs typeface="Arial"/>
              </a:rPr>
              <a:t>Python, Matlab, </a:t>
            </a:r>
            <a:r>
              <a:rPr lang="en-US" sz="3600" err="1">
                <a:latin typeface="Franklin Gothic Book"/>
                <a:cs typeface="Arial"/>
              </a:rPr>
              <a:t>Jupyter</a:t>
            </a:r>
            <a:r>
              <a:rPr lang="en-US" sz="3600">
                <a:latin typeface="Franklin Gothic Book"/>
                <a:cs typeface="Arial"/>
              </a:rPr>
              <a:t> Notebook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pic>
        <p:nvPicPr>
          <p:cNvPr id="19" name="Picture 18" descr="A diagram of a model architecture&#10;&#10;Description automatically generated">
            <a:extLst>
              <a:ext uri="{FF2B5EF4-FFF2-40B4-BE49-F238E27FC236}">
                <a16:creationId xmlns:a16="http://schemas.microsoft.com/office/drawing/2014/main" id="{44D1692F-62DB-32F5-35D3-9D494145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3207" y="6267944"/>
            <a:ext cx="9349619" cy="4274278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graph of training and testing&#10;&#10;Description automatically generated">
            <a:extLst>
              <a:ext uri="{FF2B5EF4-FFF2-40B4-BE49-F238E27FC236}">
                <a16:creationId xmlns:a16="http://schemas.microsoft.com/office/drawing/2014/main" id="{93F57CBA-5017-561E-1820-0159B10CE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5226" y="19696586"/>
            <a:ext cx="9334219" cy="5838116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73539-313D-2CD1-6BEA-A321C52DB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9358" y="6286033"/>
            <a:ext cx="11145370" cy="6840630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5B27E-E377-6C30-3911-592C19C3B599}"/>
              </a:ext>
            </a:extLst>
          </p:cNvPr>
          <p:cNvSpPr txBox="1"/>
          <p:nvPr/>
        </p:nvSpPr>
        <p:spPr>
          <a:xfrm>
            <a:off x="12105353" y="25914549"/>
            <a:ext cx="1211576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Performance of a recurrent neural network that classifies input as one of 10 selected exercises like squat, lunge, hurdle step, etc.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001D-72E2-49C5-D27C-68FA335BC028}"/>
              </a:ext>
            </a:extLst>
          </p:cNvPr>
          <p:cNvSpPr txBox="1"/>
          <p:nvPr/>
        </p:nvSpPr>
        <p:spPr>
          <a:xfrm>
            <a:off x="12150637" y="18222191"/>
            <a:ext cx="1166311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Visual representation of a single deep squat used as input. Each line represents the x or y position of a joint over time.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339578B-BBB4-427B-7F8F-D0808C380F7E}"/>
              </a:ext>
            </a:extLst>
          </p:cNvPr>
          <p:cNvSpPr txBox="1">
            <a:spLocks/>
          </p:cNvSpPr>
          <p:nvPr/>
        </p:nvSpPr>
        <p:spPr>
          <a:xfrm>
            <a:off x="24090062" y="13285393"/>
            <a:ext cx="11439900" cy="6070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kern="1200" baseline="0" smtClean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Validation of the </a:t>
            </a:r>
            <a:r>
              <a:rPr lang="en-US" err="1">
                <a:latin typeface="Franklin Gothic Book"/>
              </a:rPr>
              <a:t>spatio</a:t>
            </a:r>
            <a:r>
              <a:rPr lang="en-US">
                <a:latin typeface="Franklin Gothic Book"/>
              </a:rPr>
              <a:t>-temporal model using </a:t>
            </a:r>
            <a:r>
              <a:rPr lang="en-US" err="1">
                <a:latin typeface="Franklin Gothic Book"/>
              </a:rPr>
              <a:t>OpenPose</a:t>
            </a:r>
            <a:r>
              <a:rPr lang="en-US">
                <a:latin typeface="Franklin Gothic Book"/>
              </a:rPr>
              <a:t> data.</a:t>
            </a:r>
            <a:endParaRPr lang="en-US" err="1"/>
          </a:p>
        </p:txBody>
      </p:sp>
      <p:pic>
        <p:nvPicPr>
          <p:cNvPr id="33" name="Picture 32" descr="A diagram of different colors of squats&#10;&#10;Description automatically generated">
            <a:extLst>
              <a:ext uri="{FF2B5EF4-FFF2-40B4-BE49-F238E27FC236}">
                <a16:creationId xmlns:a16="http://schemas.microsoft.com/office/drawing/2014/main" id="{C6D23182-81C8-CB0D-E4E6-5DAF2E6F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835" y="12060211"/>
            <a:ext cx="9264934" cy="5858861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492826A-98C7-E2BD-B431-EA8B5B5C961F}"/>
              </a:ext>
            </a:extLst>
          </p:cNvPr>
          <p:cNvSpPr txBox="1"/>
          <p:nvPr/>
        </p:nvSpPr>
        <p:spPr>
          <a:xfrm>
            <a:off x="24130173" y="22745111"/>
            <a:ext cx="119827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,Sans-Serif"/>
              <a:buChar char="•"/>
            </a:pPr>
            <a:r>
              <a:rPr lang="en-US" sz="3300">
                <a:solidFill>
                  <a:srgbClr val="FFFFFF"/>
                </a:solidFill>
                <a:latin typeface="Franklin Gothic Book"/>
                <a:ea typeface="Arial"/>
                <a:cs typeface="Arial"/>
              </a:rPr>
              <a:t>Use a larger</a:t>
            </a:r>
            <a:r>
              <a:rPr lang="en-US" sz="3300" baseline="0">
                <a:solidFill>
                  <a:srgbClr val="FFFFFF"/>
                </a:solidFill>
                <a:latin typeface="Franklin Gothic Book"/>
                <a:ea typeface="Arial"/>
                <a:cs typeface="Arial"/>
              </a:rPr>
              <a:t> database of self-recorded videos for extensive model training and better generalization</a:t>
            </a:r>
            <a:r>
              <a:rPr lang="en-US" sz="3300">
                <a:latin typeface="Franklin Gothic Book"/>
                <a:ea typeface="Arial"/>
                <a:cs typeface="Arial"/>
              </a:rPr>
              <a:t>​</a:t>
            </a:r>
          </a:p>
          <a:p>
            <a:pPr marL="571500" indent="-571500">
              <a:buFont typeface="Arial,Sans-Serif"/>
              <a:buChar char="•"/>
            </a:pPr>
            <a:r>
              <a:rPr lang="en-US" sz="3300" baseline="0">
                <a:solidFill>
                  <a:srgbClr val="FFFFFF"/>
                </a:solidFill>
                <a:latin typeface="Franklin Gothic Book"/>
                <a:ea typeface="Arial"/>
                <a:cs typeface="Arial"/>
              </a:rPr>
              <a:t>Explore alternative methods</a:t>
            </a:r>
            <a:r>
              <a:rPr lang="en-US" sz="3300">
                <a:solidFill>
                  <a:srgbClr val="FFFFFF"/>
                </a:solidFill>
                <a:latin typeface="Franklin Gothic Book"/>
                <a:ea typeface="Arial"/>
                <a:cs typeface="Arial"/>
              </a:rPr>
              <a:t> </a:t>
            </a:r>
            <a:r>
              <a:rPr lang="en-US" sz="3300" baseline="0">
                <a:solidFill>
                  <a:srgbClr val="FFFFFF"/>
                </a:solidFill>
                <a:latin typeface="Franklin Gothic Book"/>
                <a:ea typeface="Arial"/>
                <a:cs typeface="Arial"/>
              </a:rPr>
              <a:t>of extracting skeletal data</a:t>
            </a:r>
            <a:endParaRPr lang="en-US" sz="805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790FC52-F33A-1FB6-A392-F5FD1421DA5E}"/>
              </a:ext>
            </a:extLst>
          </p:cNvPr>
          <p:cNvSpPr txBox="1">
            <a:spLocks/>
          </p:cNvSpPr>
          <p:nvPr/>
        </p:nvSpPr>
        <p:spPr>
          <a:xfrm>
            <a:off x="24069751" y="21294165"/>
            <a:ext cx="11395512" cy="6070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2438361" rtl="0" eaLnBrk="1" fontAlgn="auto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300" b="0" i="0" kern="1200" baseline="0" smtClean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marL="91436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marL="1462978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marL="2103032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marL="2651650" indent="-571477" algn="l" defTabSz="2438361" rtl="0" eaLnBrk="1" latinLnBrk="0" hangingPunct="1">
              <a:lnSpc>
                <a:spcPts val="5300"/>
              </a:lnSpc>
              <a:spcBef>
                <a:spcPts val="0"/>
              </a:spcBef>
              <a:spcAft>
                <a:spcPts val="2500"/>
              </a:spcAft>
              <a:buClr>
                <a:schemeClr val="accent3"/>
              </a:buClr>
              <a:buSzPct val="120000"/>
              <a:buFont typeface="Wingdings" charset="2"/>
              <a:buChar char="§"/>
              <a:defRPr sz="33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6705487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66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3849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028" indent="-609589" algn="l" defTabSz="243836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ranklin Gothic Book"/>
              </a:rPr>
              <a:t>Validation of the </a:t>
            </a:r>
            <a:r>
              <a:rPr lang="en-US" err="1">
                <a:latin typeface="Franklin Gothic Book"/>
              </a:rPr>
              <a:t>spatio</a:t>
            </a:r>
            <a:r>
              <a:rPr lang="en-US">
                <a:latin typeface="Franklin Gothic Book"/>
              </a:rPr>
              <a:t>-temporal model using Vicon data.</a:t>
            </a:r>
            <a:endParaRPr lang="en-US" err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6E37DE-5D30-AC27-853F-DC3712B1E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33749" y="14045462"/>
            <a:ext cx="11130341" cy="7078085"/>
          </a:xfrm>
          <a:prstGeom prst="rect">
            <a:avLst/>
          </a:prstGeom>
          <a:ln w="127000" cap="sq">
            <a:solidFill>
              <a:schemeClr val="accent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2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ext Slides">
  <a:themeElements>
    <a:clrScheme name="Custom 1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000000"/>
      </a:accent1>
      <a:accent2>
        <a:srgbClr val="808080"/>
      </a:accent2>
      <a:accent3>
        <a:srgbClr val="F1B300"/>
      </a:accent3>
      <a:accent4>
        <a:srgbClr val="F1B300"/>
      </a:accent4>
      <a:accent5>
        <a:srgbClr val="808080"/>
      </a:accent5>
      <a:accent6>
        <a:srgbClr val="000000"/>
      </a:accent6>
      <a:hlink>
        <a:srgbClr val="F1B300"/>
      </a:hlink>
      <a:folHlink>
        <a:srgbClr val="F1B30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9F6D8B2-D99C-4B6D-949F-2672C446428A}" vid="{17F7768D-F243-4C50-955C-86A3792253CC}"/>
    </a:ext>
  </a:extLst>
</a:theme>
</file>

<file path=ppt/theme/theme2.xml><?xml version="1.0" encoding="utf-8"?>
<a:theme xmlns:a="http://schemas.openxmlformats.org/drawingml/2006/main" name="2_Text Slides">
  <a:themeElements>
    <a:clrScheme name="Custom 1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000000"/>
      </a:accent1>
      <a:accent2>
        <a:srgbClr val="808080"/>
      </a:accent2>
      <a:accent3>
        <a:srgbClr val="F1B300"/>
      </a:accent3>
      <a:accent4>
        <a:srgbClr val="F1B300"/>
      </a:accent4>
      <a:accent5>
        <a:srgbClr val="808080"/>
      </a:accent5>
      <a:accent6>
        <a:srgbClr val="000000"/>
      </a:accent6>
      <a:hlink>
        <a:srgbClr val="F1B300"/>
      </a:hlink>
      <a:folHlink>
        <a:srgbClr val="F1B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9F6D8B2-D99C-4B6D-949F-2672C446428A}" vid="{807C2652-B5C7-4438-96D5-255828667251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845b7c-7398-49f6-be84-365b24d5cf1e" xsi:nil="true"/>
    <TaxCatchAll xmlns="63e71b78-e89c-4638-aa83-387ddd56115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3237C6E4FCD469523D69CB5899970" ma:contentTypeVersion="18" ma:contentTypeDescription="Create a new document." ma:contentTypeScope="" ma:versionID="1db183c31712e79e0736e521cf38dd88">
  <xsd:schema xmlns:xsd="http://www.w3.org/2001/XMLSchema" xmlns:xs="http://www.w3.org/2001/XMLSchema" xmlns:p="http://schemas.microsoft.com/office/2006/metadata/properties" xmlns:ns2="63e71b78-e89c-4638-aa83-387ddd56115b" xmlns:ns3="e3845b7c-7398-49f6-be84-365b24d5cf1e" targetNamespace="http://schemas.microsoft.com/office/2006/metadata/properties" ma:root="true" ma:fieldsID="cdd29745e13167066966abc403774566" ns2:_="" ns3:_="">
    <xsd:import namespace="63e71b78-e89c-4638-aa83-387ddd56115b"/>
    <xsd:import namespace="e3845b7c-7398-49f6-be84-365b24d5cf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71b78-e89c-4638-aa83-387ddd5611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6922d6f-8f1e-47a2-922f-264af4b00409}" ma:internalName="TaxCatchAll" ma:showField="CatchAllData" ma:web="63e71b78-e89c-4638-aa83-387ddd5611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45b7c-7398-49f6-be84-365b24d5c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displayName="Image Tags_0" ma:internalName="lcf76f155ced4ddcb4097134ff3c332f">
      <xsd:simpleType>
        <xsd:restriction base="dms:Note">
          <xsd:maxLength value="255"/>
        </xsd:restriction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43F8DA-2598-45CB-BEDC-A0AB16BEEDB7}">
  <ds:schemaRefs>
    <ds:schemaRef ds:uri="63e71b78-e89c-4638-aa83-387ddd56115b"/>
    <ds:schemaRef ds:uri="e3845b7c-7398-49f6-be84-365b24d5cf1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55623E-2AF0-4386-91E1-1F5EE83BDC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20C3F9-57F9-42A7-9D7C-AF1652E35C68}">
  <ds:schemaRefs>
    <ds:schemaRef ds:uri="63e71b78-e89c-4638-aa83-387ddd56115b"/>
    <ds:schemaRef ds:uri="e3845b7c-7398-49f6-be84-365b24d5cf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expo-poster-templates-dark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1_Text Slides</vt:lpstr>
      <vt:lpstr>2_Text Slides</vt:lpstr>
      <vt:lpstr>Using Deep Learning to Provide Feedback for Remote Physical Rehabilitation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Turner, Alexiss (alexisst@uidaho.edu)</dc:creator>
  <cp:revision>8</cp:revision>
  <dcterms:created xsi:type="dcterms:W3CDTF">2022-04-06T19:18:52Z</dcterms:created>
  <dcterms:modified xsi:type="dcterms:W3CDTF">2024-04-30T21:11:39Z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0x010100CB73237C6E4FCD469523D69CB5899970</vt:lpwstr>
  </property>
</Properties>
</file>