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5"/>
  </p:normalViewPr>
  <p:slideViewPr>
    <p:cSldViewPr snapToGrid="0" snapToObjects="1">
      <p:cViewPr varScale="1">
        <p:scale>
          <a:sx n="88" d="100"/>
          <a:sy n="88" d="100"/>
        </p:scale>
        <p:origin x="1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94548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81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76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81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52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2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Shape 13"/>
        <p:cNvGrpSpPr/>
        <p:nvPr/>
      </p:nvGrpSpPr>
      <p:grpSpPr>
        <a:xfrm>
          <a:off x="0" y="0"/>
          <a:ext cx="0" cy="0"/>
          <a:chOff x="0" y="0"/>
          <a:chExt cx="0" cy="0"/>
        </a:xfrm>
      </p:grpSpPr>
      <p:pic>
        <p:nvPicPr>
          <p:cNvPr id="14" name="Shape 14" descr="noc_performance_graphic[FINAL]-01.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Shape 15"/>
          <p:cNvSpPr txBox="1">
            <a:spLocks noGrp="1"/>
          </p:cNvSpPr>
          <p:nvPr>
            <p:ph type="ctrTitle"/>
          </p:nvPr>
        </p:nvSpPr>
        <p:spPr>
          <a:xfrm>
            <a:off x="3992881" y="1231163"/>
            <a:ext cx="4864588" cy="2011094"/>
          </a:xfrm>
          <a:prstGeom prst="rect">
            <a:avLst/>
          </a:prstGeom>
          <a:noFill/>
          <a:ln>
            <a:noFill/>
          </a:ln>
        </p:spPr>
        <p:txBody>
          <a:bodyPr wrap="square" lIns="91425" tIns="91425" rIns="91425" bIns="91425" anchor="ctr" anchorCtr="0"/>
          <a:lstStyle>
            <a:lvl1pPr marL="0" marR="0" lvl="0" indent="0" algn="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16" name="Shape 16"/>
          <p:cNvSpPr txBox="1">
            <a:spLocks noGrp="1"/>
          </p:cNvSpPr>
          <p:nvPr>
            <p:ph type="body" idx="1"/>
          </p:nvPr>
        </p:nvSpPr>
        <p:spPr>
          <a:xfrm>
            <a:off x="3885634" y="4263457"/>
            <a:ext cx="4968114" cy="457200"/>
          </a:xfrm>
          <a:prstGeom prst="rect">
            <a:avLst/>
          </a:prstGeom>
          <a:noFill/>
          <a:ln>
            <a:noFill/>
          </a:ln>
        </p:spPr>
        <p:txBody>
          <a:bodyPr wrap="square" lIns="91425" tIns="91425" rIns="91425" bIns="91425" anchor="t" anchorCtr="0"/>
          <a:lstStyle>
            <a:lvl1pPr marL="457200" marR="0" lvl="0" indent="-228600" algn="r" rtl="0">
              <a:spcBef>
                <a:spcPts val="2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7" name="Shape 17"/>
          <p:cNvSpPr txBox="1">
            <a:spLocks noGrp="1"/>
          </p:cNvSpPr>
          <p:nvPr>
            <p:ph type="body" idx="2"/>
          </p:nvPr>
        </p:nvSpPr>
        <p:spPr>
          <a:xfrm>
            <a:off x="3886164" y="4722131"/>
            <a:ext cx="4972728" cy="457200"/>
          </a:xfrm>
          <a:prstGeom prst="rect">
            <a:avLst/>
          </a:prstGeom>
          <a:noFill/>
          <a:ln>
            <a:noFill/>
          </a:ln>
        </p:spPr>
        <p:txBody>
          <a:bodyPr wrap="square" lIns="91425" tIns="91425" rIns="91425" bIns="91425" anchor="b" anchorCtr="0"/>
          <a:lstStyle>
            <a:lvl1pPr marL="457200" marR="0" lvl="0" indent="-228600" algn="r" rtl="0">
              <a:spcBef>
                <a:spcPts val="2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8" name="Shape 18"/>
          <p:cNvSpPr txBox="1">
            <a:spLocks noGrp="1"/>
          </p:cNvSpPr>
          <p:nvPr>
            <p:ph type="body" idx="3"/>
          </p:nvPr>
        </p:nvSpPr>
        <p:spPr>
          <a:xfrm>
            <a:off x="3886164" y="5222875"/>
            <a:ext cx="4972726" cy="381000"/>
          </a:xfrm>
          <a:prstGeom prst="rect">
            <a:avLst/>
          </a:prstGeom>
          <a:noFill/>
          <a:ln>
            <a:noFill/>
          </a:ln>
        </p:spPr>
        <p:txBody>
          <a:bodyPr wrap="square" lIns="91425" tIns="91425" rIns="91425" bIns="91425" anchor="t" anchorCtr="0"/>
          <a:lstStyle>
            <a:lvl1pPr marL="457200" marR="0" lvl="0" indent="-228600" algn="r" rtl="0">
              <a:spcBef>
                <a:spcPts val="24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19" name="Shape 19"/>
          <p:cNvSpPr txBox="1">
            <a:spLocks noGrp="1"/>
          </p:cNvSpPr>
          <p:nvPr>
            <p:ph type="body" idx="4"/>
          </p:nvPr>
        </p:nvSpPr>
        <p:spPr>
          <a:xfrm>
            <a:off x="3894625" y="3760788"/>
            <a:ext cx="4959912" cy="457200"/>
          </a:xfrm>
          <a:prstGeom prst="rect">
            <a:avLst/>
          </a:prstGeom>
          <a:noFill/>
          <a:ln>
            <a:noFill/>
          </a:ln>
        </p:spPr>
        <p:txBody>
          <a:bodyPr wrap="square" lIns="91425" tIns="91425" rIns="91425" bIns="91425" anchor="ctr" anchorCtr="0"/>
          <a:lstStyle>
            <a:lvl1pPr marL="457200" marR="0" lvl="0" indent="-228600" algn="r" rtl="0">
              <a:spcBef>
                <a:spcPts val="24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20" name="Shape 20" descr="noc_white_PNG.png"/>
          <p:cNvPicPr preferRelativeResize="0"/>
          <p:nvPr/>
        </p:nvPicPr>
        <p:blipFill rotWithShape="1">
          <a:blip r:embed="rId3">
            <a:alphaModFix/>
          </a:blip>
          <a:srcRect l="2146" r="3456"/>
          <a:stretch/>
        </p:blipFill>
        <p:spPr>
          <a:xfrm>
            <a:off x="1119188" y="3209769"/>
            <a:ext cx="1928683" cy="569855"/>
          </a:xfrm>
          <a:prstGeom prst="rect">
            <a:avLst/>
          </a:prstGeom>
          <a:noFill/>
          <a:ln>
            <a:noFill/>
          </a:ln>
        </p:spPr>
      </p:pic>
      <p:sp>
        <p:nvSpPr>
          <p:cNvPr id="21" name="Shape 21"/>
          <p:cNvSpPr txBox="1">
            <a:spLocks noGrp="1"/>
          </p:cNvSpPr>
          <p:nvPr>
            <p:ph type="body" idx="5"/>
          </p:nvPr>
        </p:nvSpPr>
        <p:spPr>
          <a:xfrm>
            <a:off x="4748213" y="0"/>
            <a:ext cx="4059237" cy="118872"/>
          </a:xfrm>
          <a:prstGeom prst="rect">
            <a:avLst/>
          </a:prstGeom>
          <a:noFill/>
          <a:ln>
            <a:noFill/>
          </a:ln>
        </p:spPr>
        <p:txBody>
          <a:bodyPr wrap="square" lIns="91425" tIns="91425" rIns="91425" bIns="91425" anchor="t"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2" name="Shape 22"/>
          <p:cNvSpPr txBox="1">
            <a:spLocks noGrp="1"/>
          </p:cNvSpPr>
          <p:nvPr>
            <p:ph type="body" idx="6"/>
          </p:nvPr>
        </p:nvSpPr>
        <p:spPr>
          <a:xfrm>
            <a:off x="4748213" y="6737350"/>
            <a:ext cx="4059237" cy="120650"/>
          </a:xfrm>
          <a:prstGeom prst="rect">
            <a:avLst/>
          </a:prstGeom>
          <a:noFill/>
          <a:ln>
            <a:noFill/>
          </a:ln>
        </p:spPr>
        <p:txBody>
          <a:bodyPr wrap="square" lIns="91425" tIns="91425" rIns="91425" bIns="91425" anchor="b"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3" name="Shape 23"/>
          <p:cNvSpPr txBox="1">
            <a:spLocks noGrp="1"/>
          </p:cNvSpPr>
          <p:nvPr>
            <p:ph type="body" idx="7"/>
          </p:nvPr>
        </p:nvSpPr>
        <p:spPr>
          <a:xfrm>
            <a:off x="0" y="4972050"/>
            <a:ext cx="3282950" cy="512763"/>
          </a:xfrm>
          <a:prstGeom prst="rect">
            <a:avLst/>
          </a:prstGeom>
          <a:solidFill>
            <a:schemeClr val="lt1">
              <a:alpha val="49803"/>
            </a:schemeClr>
          </a:solidFill>
          <a:ln w="12700" cap="flat" cmpd="sng">
            <a:solidFill>
              <a:srgbClr val="D8D8D8"/>
            </a:solidFill>
            <a:prstDash val="solid"/>
            <a:round/>
            <a:headEnd type="none" w="med" len="med"/>
            <a:tailEnd type="none" w="med" len="med"/>
          </a:ln>
        </p:spPr>
        <p:txBody>
          <a:bodyPr wrap="square" lIns="91425" tIns="91425" rIns="91425" bIns="91425" anchor="t" anchorCtr="0"/>
          <a:lstStyle>
            <a:lvl1pPr marL="457200" marR="0" lvl="0" indent="-228600" algn="just"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2pPr>
            <a:lvl3pPr marL="1371600" marR="0" lvl="2"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3pPr>
            <a:lvl4pPr marL="1828800" marR="0" lvl="3"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4pPr>
            <a:lvl5pPr marL="2286000" marR="0" lvl="4" indent="-228600" algn="just" rtl="0">
              <a:spcBef>
                <a:spcPts val="6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4" name="Shape 24"/>
          <p:cNvSpPr txBox="1">
            <a:spLocks noGrp="1"/>
          </p:cNvSpPr>
          <p:nvPr>
            <p:ph type="body" idx="8"/>
          </p:nvPr>
        </p:nvSpPr>
        <p:spPr>
          <a:xfrm>
            <a:off x="0" y="5603875"/>
            <a:ext cx="6416675" cy="514350"/>
          </a:xfrm>
          <a:prstGeom prst="rect">
            <a:avLst/>
          </a:prstGeom>
          <a:solidFill>
            <a:schemeClr val="lt1">
              <a:alpha val="49803"/>
            </a:schemeClr>
          </a:solidFill>
          <a:ln>
            <a:noFill/>
          </a:ln>
        </p:spPr>
        <p:txBody>
          <a:bodyPr wrap="square" lIns="91425" tIns="91425" rIns="91425" bIns="91425" anchor="t" anchorCtr="0"/>
          <a:lstStyle>
            <a:lvl1pPr marL="457200" marR="0" lvl="0" indent="-228600" algn="just"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25" name="Shape 25"/>
          <p:cNvSpPr txBox="1">
            <a:spLocks noGrp="1"/>
          </p:cNvSpPr>
          <p:nvPr>
            <p:ph type="body" idx="9"/>
          </p:nvPr>
        </p:nvSpPr>
        <p:spPr>
          <a:xfrm>
            <a:off x="0" y="6224588"/>
            <a:ext cx="6416675" cy="512762"/>
          </a:xfrm>
          <a:prstGeom prst="rect">
            <a:avLst/>
          </a:prstGeom>
          <a:solidFill>
            <a:schemeClr val="lt1">
              <a:alpha val="49803"/>
            </a:schemeClr>
          </a:solidFill>
          <a:ln>
            <a:noFill/>
          </a:ln>
        </p:spPr>
        <p:txBody>
          <a:bodyPr wrap="square" lIns="91425" tIns="91425" rIns="91425" bIns="91425" anchor="t" anchorCtr="0"/>
          <a:lstStyle>
            <a:lvl1pPr marL="457200" marR="0" lvl="0" indent="-228600" algn="l" rtl="0">
              <a:spcBef>
                <a:spcPts val="2400"/>
              </a:spcBef>
              <a:spcAft>
                <a:spcPts val="0"/>
              </a:spcAft>
              <a:buClr>
                <a:schemeClr val="dk1"/>
              </a:buClr>
              <a:buSzPts val="900"/>
              <a:buFont typeface="Arial Narrow"/>
              <a:buNone/>
              <a:defRPr sz="900" b="0" i="0" u="none" strike="noStrike" cap="none">
                <a:solidFill>
                  <a:schemeClr val="dk1"/>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26" name="Shape 26" descr="HIP Logo - No White Space-small.PNG"/>
          <p:cNvPicPr preferRelativeResize="0"/>
          <p:nvPr/>
        </p:nvPicPr>
        <p:blipFill rotWithShape="1">
          <a:blip r:embed="rId4">
            <a:alphaModFix/>
          </a:blip>
          <a:srcRect/>
          <a:stretch/>
        </p:blipFill>
        <p:spPr>
          <a:xfrm>
            <a:off x="7162800" y="228600"/>
            <a:ext cx="1524000" cy="82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2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457200" marR="0" lvl="1"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6pPr>
            <a:lvl7pPr marL="2743200" marR="0" lvl="6"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7pPr>
            <a:lvl8pPr marL="3200400" marR="0" lvl="7"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8pPr>
            <a:lvl9pPr marL="3657600" marR="0" lvl="8" indent="0" algn="ctr" rtl="0">
              <a:spcBef>
                <a:spcPts val="340"/>
              </a:spcBef>
              <a:spcAft>
                <a:spcPts val="0"/>
              </a:spcAft>
              <a:buClr>
                <a:srgbClr val="888888"/>
              </a:buClr>
              <a:buSzPts val="1700"/>
              <a:buFont typeface="Tahoma"/>
              <a:buNone/>
              <a:defRPr sz="1700" b="0" i="0" u="none" strike="noStrike" cap="none">
                <a:solidFill>
                  <a:srgbClr val="888888"/>
                </a:solidFill>
                <a:latin typeface="Tahoma"/>
                <a:ea typeface="Tahoma"/>
                <a:cs typeface="Tahoma"/>
                <a:sym typeface="Tahoma"/>
              </a:defRPr>
            </a:lvl9pPr>
          </a:lstStyle>
          <a:p>
            <a:endParaRPr/>
          </a:p>
        </p:txBody>
      </p:sp>
      <p:sp>
        <p:nvSpPr>
          <p:cNvPr id="30" name="Shape 30"/>
          <p:cNvSpPr txBox="1">
            <a:spLocks noGrp="1"/>
          </p:cNvSpPr>
          <p:nvPr>
            <p:ph type="dt" idx="10"/>
          </p:nvPr>
        </p:nvSpPr>
        <p:spPr>
          <a:xfrm>
            <a:off x="67818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b="0" i="0" u="none" strike="noStrike" cap="none">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sp>
        <p:nvSpPr>
          <p:cNvPr id="32" name="Shape 32"/>
          <p:cNvSpPr txBox="1">
            <a:spLocks noGrp="1"/>
          </p:cNvSpPr>
          <p:nvPr>
            <p:ph type="sldNum" idx="12"/>
          </p:nvPr>
        </p:nvSpPr>
        <p:spPr>
          <a:xfrm>
            <a:off x="8699808" y="6526896"/>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rgbClr val="000000"/>
                </a:solidFill>
                <a:latin typeface="Arial"/>
                <a:ea typeface="Arial"/>
                <a:cs typeface="Arial"/>
                <a:sym typeface="Arial"/>
              </a:rPr>
              <a:t>‹#›</a:t>
            </a:fld>
            <a:endParaRPr sz="1300" b="0" i="0" u="none" strike="noStrike" cap="none" dirty="0">
              <a:solidFill>
                <a:srgbClr val="000000"/>
              </a:solidFill>
              <a:latin typeface="Arial"/>
              <a:ea typeface="Arial"/>
              <a:cs typeface="Arial"/>
              <a:sym typeface="Arial"/>
            </a:endParaRPr>
          </a:p>
        </p:txBody>
      </p:sp>
      <p:pic>
        <p:nvPicPr>
          <p:cNvPr id="33" name="Shape 33"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28600" y="73152"/>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36" name="Shape 36"/>
          <p:cNvSpPr txBox="1">
            <a:spLocks noGrp="1"/>
          </p:cNvSpPr>
          <p:nvPr>
            <p:ph type="body" idx="1"/>
          </p:nvPr>
        </p:nvSpPr>
        <p:spPr>
          <a:xfrm>
            <a:off x="304800" y="1402080"/>
            <a:ext cx="8382000" cy="452433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37" name="Shape 37"/>
          <p:cNvSpPr txBox="1">
            <a:spLocks noGrp="1"/>
          </p:cNvSpPr>
          <p:nvPr>
            <p:ph type="dt" idx="10"/>
          </p:nvPr>
        </p:nvSpPr>
        <p:spPr>
          <a:xfrm>
            <a:off x="67056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sp>
        <p:nvSpPr>
          <p:cNvPr id="38" name="Shape 38"/>
          <p:cNvSpPr txBox="1">
            <a:spLocks noGrp="1"/>
          </p:cNvSpPr>
          <p:nvPr>
            <p:ph type="sldNum" idx="12"/>
          </p:nvPr>
        </p:nvSpPr>
        <p:spPr>
          <a:xfrm>
            <a:off x="8687867" y="650115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a:solidFill>
                  <a:srgbClr val="000000"/>
                </a:solidFill>
                <a:latin typeface="Arial"/>
                <a:ea typeface="Arial"/>
                <a:cs typeface="Arial"/>
                <a:sym typeface="Arial"/>
              </a:rPr>
              <a:t>‹#›</a:t>
            </a:fld>
            <a:endParaRPr sz="1300" dirty="0">
              <a:solidFill>
                <a:srgbClr val="000000"/>
              </a:solidFill>
              <a:latin typeface="Arial"/>
              <a:ea typeface="Arial"/>
              <a:cs typeface="Arial"/>
              <a:sym typeface="Arial"/>
            </a:endParaRPr>
          </a:p>
        </p:txBody>
      </p:sp>
      <p:sp>
        <p:nvSpPr>
          <p:cNvPr id="39" name="Shape 39"/>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pic>
        <p:nvPicPr>
          <p:cNvPr id="40" name="Shape 40"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Section Break Slide">
    <p:spTree>
      <p:nvGrpSpPr>
        <p:cNvPr id="1" name="Shape 41"/>
        <p:cNvGrpSpPr/>
        <p:nvPr/>
      </p:nvGrpSpPr>
      <p:grpSpPr>
        <a:xfrm>
          <a:off x="0" y="0"/>
          <a:ext cx="0" cy="0"/>
          <a:chOff x="0" y="0"/>
          <a:chExt cx="0" cy="0"/>
        </a:xfrm>
      </p:grpSpPr>
      <p:pic>
        <p:nvPicPr>
          <p:cNvPr id="42" name="Shape 42" descr="noc_performance_graphic[FINAL]-01.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3" name="Shape 43"/>
          <p:cNvSpPr/>
          <p:nvPr/>
        </p:nvSpPr>
        <p:spPr>
          <a:xfrm>
            <a:off x="0" y="0"/>
            <a:ext cx="9144000" cy="6858000"/>
          </a:xfrm>
          <a:prstGeom prst="rect">
            <a:avLst/>
          </a:prstGeom>
          <a:solidFill>
            <a:schemeClr val="lt1">
              <a:alpha val="49803"/>
            </a:schemeClr>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Tahoma"/>
              <a:ea typeface="Tahoma"/>
              <a:cs typeface="Tahoma"/>
              <a:sym typeface="Tahoma"/>
            </a:endParaRPr>
          </a:p>
        </p:txBody>
      </p:sp>
      <p:sp>
        <p:nvSpPr>
          <p:cNvPr id="44" name="Shape 44"/>
          <p:cNvSpPr txBox="1">
            <a:spLocks noGrp="1"/>
          </p:cNvSpPr>
          <p:nvPr>
            <p:ph type="body" idx="1"/>
          </p:nvPr>
        </p:nvSpPr>
        <p:spPr>
          <a:xfrm>
            <a:off x="3444240" y="3200400"/>
            <a:ext cx="5410297" cy="457200"/>
          </a:xfrm>
          <a:prstGeom prst="rect">
            <a:avLst/>
          </a:prstGeom>
          <a:noFill/>
          <a:ln>
            <a:noFill/>
          </a:ln>
        </p:spPr>
        <p:txBody>
          <a:bodyPr wrap="square" lIns="91425" tIns="91425" rIns="91425" bIns="91425" anchor="ctr" anchorCtr="0"/>
          <a:lstStyle>
            <a:lvl1pPr marL="457200" marR="0" lvl="0" indent="-228600" algn="r" rtl="0">
              <a:spcBef>
                <a:spcPts val="24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6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45" name="Shape 45" descr="noc_white_PNG.png"/>
          <p:cNvPicPr preferRelativeResize="0"/>
          <p:nvPr/>
        </p:nvPicPr>
        <p:blipFill rotWithShape="1">
          <a:blip r:embed="rId3">
            <a:alphaModFix/>
          </a:blip>
          <a:srcRect l="2146" r="3456"/>
          <a:stretch/>
        </p:blipFill>
        <p:spPr>
          <a:xfrm>
            <a:off x="1119188" y="3209769"/>
            <a:ext cx="1928683" cy="569855"/>
          </a:xfrm>
          <a:prstGeom prst="rect">
            <a:avLst/>
          </a:prstGeom>
          <a:noFill/>
          <a:ln>
            <a:noFill/>
          </a:ln>
        </p:spPr>
      </p:pic>
      <p:sp>
        <p:nvSpPr>
          <p:cNvPr id="46" name="Shape 46"/>
          <p:cNvSpPr txBox="1">
            <a:spLocks noGrp="1"/>
          </p:cNvSpPr>
          <p:nvPr>
            <p:ph type="body" idx="2"/>
          </p:nvPr>
        </p:nvSpPr>
        <p:spPr>
          <a:xfrm>
            <a:off x="4748213" y="0"/>
            <a:ext cx="4059237" cy="118872"/>
          </a:xfrm>
          <a:prstGeom prst="rect">
            <a:avLst/>
          </a:prstGeom>
          <a:noFill/>
          <a:ln>
            <a:noFill/>
          </a:ln>
        </p:spPr>
        <p:txBody>
          <a:bodyPr wrap="square" lIns="91425" tIns="91425" rIns="91425" bIns="91425" anchor="t"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47" name="Shape 47"/>
          <p:cNvSpPr txBox="1">
            <a:spLocks noGrp="1"/>
          </p:cNvSpPr>
          <p:nvPr>
            <p:ph type="body" idx="3"/>
          </p:nvPr>
        </p:nvSpPr>
        <p:spPr>
          <a:xfrm>
            <a:off x="4748213" y="6737350"/>
            <a:ext cx="4059237" cy="120650"/>
          </a:xfrm>
          <a:prstGeom prst="rect">
            <a:avLst/>
          </a:prstGeom>
          <a:noFill/>
          <a:ln>
            <a:noFill/>
          </a:ln>
        </p:spPr>
        <p:txBody>
          <a:bodyPr wrap="square" lIns="91425" tIns="91425" rIns="91425" bIns="91425" anchor="b" anchorCtr="0"/>
          <a:lstStyle>
            <a:lvl1pPr marL="457200" marR="0" lvl="0" indent="-228600" algn="ctr" rtl="0">
              <a:spcBef>
                <a:spcPts val="2400"/>
              </a:spcBef>
              <a:spcAft>
                <a:spcPts val="0"/>
              </a:spcAft>
              <a:buClr>
                <a:srgbClr val="FF0000"/>
              </a:buClr>
              <a:buSzPts val="700"/>
              <a:buFont typeface="Arial Narrow"/>
              <a:buNone/>
              <a:defRPr sz="700" b="0" i="0" u="none" strike="noStrike" cap="none">
                <a:solidFill>
                  <a:srgbClr val="FF0000"/>
                </a:solidFill>
                <a:latin typeface="Arial Narrow"/>
                <a:ea typeface="Arial Narrow"/>
                <a:cs typeface="Arial Narrow"/>
                <a:sym typeface="Arial Narrow"/>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pic>
        <p:nvPicPr>
          <p:cNvPr id="48" name="Shape 48" descr="HIP Logo - No White Space-small.PNG"/>
          <p:cNvPicPr preferRelativeResize="0"/>
          <p:nvPr/>
        </p:nvPicPr>
        <p:blipFill rotWithShape="1">
          <a:blip r:embed="rId4">
            <a:alphaModFix/>
          </a:blip>
          <a:srcRect/>
          <a:stretch/>
        </p:blipFill>
        <p:spPr>
          <a:xfrm>
            <a:off x="7162800" y="228600"/>
            <a:ext cx="1524000" cy="828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28600" y="73152"/>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51" name="Shape 51"/>
          <p:cNvSpPr txBox="1">
            <a:spLocks noGrp="1"/>
          </p:cNvSpPr>
          <p:nvPr>
            <p:ph type="body" idx="1"/>
          </p:nvPr>
        </p:nvSpPr>
        <p:spPr>
          <a:xfrm>
            <a:off x="304800" y="1402289"/>
            <a:ext cx="4038600" cy="452596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6pPr>
            <a:lvl7pPr marL="3200400" marR="0" lvl="6"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7pPr>
            <a:lvl8pPr marL="3657600" marR="0" lvl="7"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8pPr>
            <a:lvl9pPr marL="4114800" marR="0" lvl="8"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9pPr>
          </a:lstStyle>
          <a:p>
            <a:endParaRPr/>
          </a:p>
        </p:txBody>
      </p:sp>
      <p:sp>
        <p:nvSpPr>
          <p:cNvPr id="52" name="Shape 52"/>
          <p:cNvSpPr txBox="1">
            <a:spLocks noGrp="1"/>
          </p:cNvSpPr>
          <p:nvPr>
            <p:ph type="body" idx="2"/>
          </p:nvPr>
        </p:nvSpPr>
        <p:spPr>
          <a:xfrm>
            <a:off x="4650545" y="1402289"/>
            <a:ext cx="4038600" cy="452596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6pPr>
            <a:lvl7pPr marL="3200400" marR="0" lvl="6"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7pPr>
            <a:lvl8pPr marL="3657600" marR="0" lvl="7"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8pPr>
            <a:lvl9pPr marL="4114800" marR="0" lvl="8" indent="-342900" algn="l" rtl="0">
              <a:spcBef>
                <a:spcPts val="360"/>
              </a:spcBef>
              <a:spcAft>
                <a:spcPts val="0"/>
              </a:spcAft>
              <a:buClr>
                <a:schemeClr val="dk1"/>
              </a:buClr>
              <a:buSzPts val="1800"/>
              <a:buFont typeface="Tahoma"/>
              <a:buChar char="»"/>
              <a:defRPr sz="1800" b="0" i="0" u="none" strike="noStrike" cap="none">
                <a:solidFill>
                  <a:schemeClr val="dk1"/>
                </a:solidFill>
                <a:latin typeface="Tahoma"/>
                <a:ea typeface="Tahoma"/>
                <a:cs typeface="Tahoma"/>
                <a:sym typeface="Tahoma"/>
              </a:defRPr>
            </a:lvl9pPr>
          </a:lstStyle>
          <a:p>
            <a:endParaRPr/>
          </a:p>
        </p:txBody>
      </p:sp>
      <p:sp>
        <p:nvSpPr>
          <p:cNvPr id="53" name="Shape 53"/>
          <p:cNvSpPr txBox="1">
            <a:spLocks noGrp="1"/>
          </p:cNvSpPr>
          <p:nvPr>
            <p:ph type="dt" idx="10"/>
          </p:nvPr>
        </p:nvSpPr>
        <p:spPr>
          <a:xfrm>
            <a:off x="66294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sp>
        <p:nvSpPr>
          <p:cNvPr id="54" name="Shape 54"/>
          <p:cNvSpPr txBox="1">
            <a:spLocks noGrp="1"/>
          </p:cNvSpPr>
          <p:nvPr>
            <p:ph type="sldNum" idx="12"/>
          </p:nvPr>
        </p:nvSpPr>
        <p:spPr>
          <a:xfrm>
            <a:off x="8743622" y="656034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a:solidFill>
                  <a:srgbClr val="000000"/>
                </a:solidFill>
                <a:latin typeface="Arial"/>
                <a:ea typeface="Arial"/>
                <a:cs typeface="Arial"/>
                <a:sym typeface="Arial"/>
              </a:rPr>
              <a:t>‹#›</a:t>
            </a:fld>
            <a:endParaRPr sz="1300" dirty="0">
              <a:solidFill>
                <a:srgbClr val="000000"/>
              </a:solidFill>
              <a:latin typeface="Arial"/>
              <a:ea typeface="Arial"/>
              <a:cs typeface="Arial"/>
              <a:sym typeface="Arial"/>
            </a:endParaRPr>
          </a:p>
        </p:txBody>
      </p:sp>
      <p:sp>
        <p:nvSpPr>
          <p:cNvPr id="55" name="Shape 55"/>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pic>
        <p:nvPicPr>
          <p:cNvPr id="56" name="Shape 56"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End Slide">
    <p:spTree>
      <p:nvGrpSpPr>
        <p:cNvPr id="1" name="Shape 57"/>
        <p:cNvGrpSpPr/>
        <p:nvPr/>
      </p:nvGrpSpPr>
      <p:grpSpPr>
        <a:xfrm>
          <a:off x="0" y="0"/>
          <a:ext cx="0" cy="0"/>
          <a:chOff x="0" y="0"/>
          <a:chExt cx="0" cy="0"/>
        </a:xfrm>
      </p:grpSpPr>
      <p:sp>
        <p:nvSpPr>
          <p:cNvPr id="58" name="Shape 58"/>
          <p:cNvSpPr txBox="1">
            <a:spLocks noGrp="1"/>
          </p:cNvSpPr>
          <p:nvPr>
            <p:ph type="ftr" idx="11"/>
          </p:nvPr>
        </p:nvSpPr>
        <p:spPr>
          <a:xfrm>
            <a:off x="2543240" y="6657945"/>
            <a:ext cx="4057521" cy="200055"/>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ts val="1400"/>
              <a:buNone/>
              <a:defRPr sz="700">
                <a:solidFill>
                  <a:srgbClr val="FF0000"/>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pic>
        <p:nvPicPr>
          <p:cNvPr id="59" name="Shape 59" descr="noc_blue_AI-01.png"/>
          <p:cNvPicPr preferRelativeResize="0"/>
          <p:nvPr/>
        </p:nvPicPr>
        <p:blipFill rotWithShape="1">
          <a:blip r:embed="rId2">
            <a:alphaModFix/>
          </a:blip>
          <a:srcRect/>
          <a:stretch/>
        </p:blipFill>
        <p:spPr>
          <a:xfrm>
            <a:off x="774452" y="2369821"/>
            <a:ext cx="7595096" cy="211835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Shape 60"/>
        <p:cNvGrpSpPr/>
        <p:nvPr/>
      </p:nvGrpSpPr>
      <p:grpSpPr>
        <a:xfrm>
          <a:off x="0" y="0"/>
          <a:ext cx="0" cy="0"/>
          <a:chOff x="0" y="0"/>
          <a:chExt cx="0" cy="0"/>
        </a:xfrm>
      </p:grpSpPr>
      <p:pic>
        <p:nvPicPr>
          <p:cNvPr id="61" name="Shape 61" descr="HIP Logo - No White Space-small.PNG"/>
          <p:cNvPicPr preferRelativeResize="0"/>
          <p:nvPr/>
        </p:nvPicPr>
        <p:blipFill rotWithShape="1">
          <a:blip r:embed="rId2">
            <a:alphaModFix/>
          </a:blip>
          <a:srcRect/>
          <a:stretch/>
        </p:blipFill>
        <p:spPr>
          <a:xfrm>
            <a:off x="33453" y="5984721"/>
            <a:ext cx="1524000" cy="828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28600" y="167640"/>
            <a:ext cx="6705600" cy="8382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600" b="0" i="0" u="none" strike="noStrike" cap="none">
                <a:solidFill>
                  <a:schemeClr val="dk1"/>
                </a:solidFill>
                <a:latin typeface="Tahoma"/>
                <a:ea typeface="Tahoma"/>
                <a:cs typeface="Tahoma"/>
                <a:sym typeface="Tahoma"/>
              </a:defRPr>
            </a:lvl9pPr>
          </a:lstStyle>
          <a:p>
            <a:endParaRPr/>
          </a:p>
        </p:txBody>
      </p:sp>
      <p:sp>
        <p:nvSpPr>
          <p:cNvPr id="7" name="Shape 7"/>
          <p:cNvSpPr txBox="1">
            <a:spLocks noGrp="1"/>
          </p:cNvSpPr>
          <p:nvPr>
            <p:ph type="body" idx="1"/>
          </p:nvPr>
        </p:nvSpPr>
        <p:spPr>
          <a:xfrm>
            <a:off x="304800" y="1402080"/>
            <a:ext cx="8389034" cy="4524333"/>
          </a:xfrm>
          <a:prstGeom prst="rect">
            <a:avLst/>
          </a:prstGeom>
          <a:noFill/>
          <a:ln>
            <a:noFill/>
          </a:ln>
        </p:spPr>
        <p:txBody>
          <a:bodyPr wrap="square" lIns="91425" tIns="91425" rIns="91425" bIns="91425" anchor="t" anchorCtr="0"/>
          <a:lstStyle>
            <a:lvl1pPr marL="457200" marR="0" lvl="0" indent="-355600" algn="l" rtl="0">
              <a:spcBef>
                <a:spcPts val="2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6pPr>
            <a:lvl7pPr marL="3200400" marR="0" lvl="6"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7pPr>
            <a:lvl8pPr marL="3657600" marR="0" lvl="7"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8pPr>
            <a:lvl9pPr marL="4114800" marR="0" lvl="8" indent="-336550" algn="l" rtl="0">
              <a:spcBef>
                <a:spcPts val="340"/>
              </a:spcBef>
              <a:spcAft>
                <a:spcPts val="0"/>
              </a:spcAft>
              <a:buClr>
                <a:schemeClr val="dk1"/>
              </a:buClr>
              <a:buSzPts val="1700"/>
              <a:buFont typeface="Tahoma"/>
              <a:buChar char="»"/>
              <a:defRPr sz="17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dt" idx="10"/>
          </p:nvPr>
        </p:nvSpPr>
        <p:spPr>
          <a:xfrm>
            <a:off x="6781800" y="6705600"/>
            <a:ext cx="1828800" cy="152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800" b="0" i="0" u="none" strike="noStrike" cap="none">
                <a:solidFill>
                  <a:schemeClr val="dk1"/>
                </a:solidFill>
                <a:latin typeface="Arial Narrow"/>
                <a:ea typeface="Arial Narrow"/>
                <a:cs typeface="Arial Narrow"/>
                <a:sym typeface="Arial Narrow"/>
              </a:defRPr>
            </a:lvl1pPr>
            <a:lvl2pPr marL="457200" marR="0" lvl="1"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dirty="0"/>
          </a:p>
        </p:txBody>
      </p:sp>
      <p:sp>
        <p:nvSpPr>
          <p:cNvPr id="9" name="Shape 9"/>
          <p:cNvSpPr txBox="1">
            <a:spLocks noGrp="1"/>
          </p:cNvSpPr>
          <p:nvPr>
            <p:ph type="sldNum" idx="12"/>
          </p:nvPr>
        </p:nvSpPr>
        <p:spPr>
          <a:xfrm>
            <a:off x="8743622" y="6560349"/>
            <a:ext cx="400378" cy="297651"/>
          </a:xfrm>
          <a:prstGeom prst="rect">
            <a:avLst/>
          </a:prstGeom>
          <a:noFill/>
          <a:ln>
            <a:noFill/>
          </a:ln>
        </p:spPr>
        <p:txBody>
          <a:bodyPr wrap="square" lIns="96650" tIns="48325" rIns="96650" bIns="48325"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rgbClr val="000000"/>
                </a:solidFill>
                <a:latin typeface="Arial"/>
                <a:ea typeface="Arial"/>
                <a:cs typeface="Arial"/>
                <a:sym typeface="Arial"/>
              </a:rPr>
              <a:t>‹#›</a:t>
            </a:fld>
            <a:endParaRPr sz="1300" b="0" i="0" u="none" strike="noStrike" cap="none" dirty="0">
              <a:solidFill>
                <a:srgbClr val="000000"/>
              </a:solidFill>
              <a:latin typeface="Arial"/>
              <a:ea typeface="Arial"/>
              <a:cs typeface="Arial"/>
              <a:sym typeface="Arial"/>
            </a:endParaRPr>
          </a:p>
        </p:txBody>
      </p:sp>
      <p:cxnSp>
        <p:nvCxnSpPr>
          <p:cNvPr id="10" name="Shape 10"/>
          <p:cNvCxnSpPr/>
          <p:nvPr/>
        </p:nvCxnSpPr>
        <p:spPr>
          <a:xfrm>
            <a:off x="0" y="1026938"/>
            <a:ext cx="9144000" cy="0"/>
          </a:xfrm>
          <a:prstGeom prst="straightConnector1">
            <a:avLst/>
          </a:prstGeom>
          <a:noFill/>
          <a:ln w="47625" cap="flat" cmpd="sng">
            <a:solidFill>
              <a:srgbClr val="005DAA"/>
            </a:solidFill>
            <a:prstDash val="solid"/>
            <a:round/>
            <a:headEnd type="none" w="med" len="med"/>
            <a:tailEnd type="none" w="med" len="med"/>
          </a:ln>
        </p:spPr>
      </p:cxnSp>
      <p:pic>
        <p:nvPicPr>
          <p:cNvPr id="11" name="Shape 11" descr="noc_logo blue"/>
          <p:cNvPicPr preferRelativeResize="0"/>
          <p:nvPr/>
        </p:nvPicPr>
        <p:blipFill rotWithShape="1">
          <a:blip r:embed="rId9">
            <a:alphaModFix/>
          </a:blip>
          <a:srcRect/>
          <a:stretch/>
        </p:blipFill>
        <p:spPr>
          <a:xfrm>
            <a:off x="7146925" y="381000"/>
            <a:ext cx="1768475" cy="307975"/>
          </a:xfrm>
          <a:prstGeom prst="rect">
            <a:avLst/>
          </a:prstGeom>
          <a:noFill/>
          <a:ln>
            <a:noFill/>
          </a:ln>
        </p:spPr>
      </p:pic>
      <p:pic>
        <p:nvPicPr>
          <p:cNvPr id="12" name="Shape 12" descr="HIP Logo - No White Space-small.PNG"/>
          <p:cNvPicPr preferRelativeResize="0"/>
          <p:nvPr/>
        </p:nvPicPr>
        <p:blipFill rotWithShape="1">
          <a:blip r:embed="rId10">
            <a:alphaModFix/>
          </a:blip>
          <a:srcRect/>
          <a:stretch/>
        </p:blipFill>
        <p:spPr>
          <a:xfrm>
            <a:off x="33453" y="5984721"/>
            <a:ext cx="1524000" cy="8286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992881" y="1231163"/>
            <a:ext cx="4864588" cy="2011094"/>
          </a:xfrm>
          <a:prstGeom prst="rect">
            <a:avLst/>
          </a:prstGeom>
          <a:noFill/>
          <a:ln>
            <a:noFill/>
          </a:ln>
        </p:spPr>
        <p:txBody>
          <a:bodyPr wrap="square" lIns="91425" tIns="457200" rIns="91425" bIns="548625" anchor="ctr" anchorCtr="0">
            <a:noAutofit/>
          </a:bodyPr>
          <a:lstStyle/>
          <a:p>
            <a:pPr marL="0" marR="0" lvl="0" indent="0" algn="r" rtl="0">
              <a:spcBef>
                <a:spcPts val="0"/>
              </a:spcBef>
              <a:spcAft>
                <a:spcPts val="0"/>
              </a:spcAft>
              <a:buNone/>
            </a:pPr>
            <a:r>
              <a:rPr lang="en-US" sz="3200" b="1" i="0" u="none" strike="noStrike" cap="none" dirty="0">
                <a:solidFill>
                  <a:schemeClr val="dk1"/>
                </a:solidFill>
                <a:latin typeface="Arial"/>
                <a:ea typeface="Arial"/>
                <a:cs typeface="Arial"/>
                <a:sym typeface="Arial"/>
              </a:rPr>
              <a:t>HIP Project Expo</a:t>
            </a:r>
            <a:endParaRPr sz="3200" b="1" i="0" u="none" strike="noStrike" cap="none" dirty="0">
              <a:solidFill>
                <a:schemeClr val="dk1"/>
              </a:solidFill>
              <a:latin typeface="Arial"/>
              <a:ea typeface="Arial"/>
              <a:cs typeface="Arial"/>
              <a:sym typeface="Arial"/>
            </a:endParaRPr>
          </a:p>
        </p:txBody>
      </p:sp>
      <p:sp>
        <p:nvSpPr>
          <p:cNvPr id="67" name="Shape 67"/>
          <p:cNvSpPr txBox="1">
            <a:spLocks noGrp="1"/>
          </p:cNvSpPr>
          <p:nvPr>
            <p:ph type="body" idx="1"/>
          </p:nvPr>
        </p:nvSpPr>
        <p:spPr>
          <a:xfrm>
            <a:off x="3885634" y="4263457"/>
            <a:ext cx="4968114" cy="457200"/>
          </a:xfrm>
          <a:prstGeom prst="rect">
            <a:avLst/>
          </a:prstGeom>
          <a:noFill/>
          <a:ln>
            <a:noFill/>
          </a:ln>
        </p:spPr>
        <p:txBody>
          <a:bodyPr wrap="square" lIns="91425" tIns="0" rIns="91425" bIns="45700" anchor="t" anchorCtr="0">
            <a:noAutofit/>
          </a:bodyPr>
          <a:lstStyle/>
          <a:p>
            <a:pPr marL="230188" marR="0" lvl="0" indent="-230188" algn="r" rtl="0">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June 7</a:t>
            </a:r>
            <a:r>
              <a:rPr lang="en-US" sz="2000" b="0" i="0" u="none" strike="noStrike" cap="none" baseline="30000" dirty="0">
                <a:solidFill>
                  <a:schemeClr val="dk1"/>
                </a:solidFill>
                <a:latin typeface="Arial"/>
                <a:ea typeface="Arial"/>
                <a:cs typeface="Arial"/>
                <a:sym typeface="Arial"/>
              </a:rPr>
              <a:t>th</a:t>
            </a:r>
            <a:r>
              <a:rPr lang="en-US" sz="2000" b="0" i="0" u="none" strike="noStrike" cap="none" dirty="0">
                <a:solidFill>
                  <a:schemeClr val="dk1"/>
                </a:solidFill>
                <a:latin typeface="Arial"/>
                <a:ea typeface="Arial"/>
                <a:cs typeface="Arial"/>
                <a:sym typeface="Arial"/>
              </a:rPr>
              <a:t>, 2019</a:t>
            </a:r>
            <a:endParaRPr sz="2000" b="0" i="0" u="none" strike="noStrike" cap="none" dirty="0">
              <a:solidFill>
                <a:schemeClr val="dk1"/>
              </a:solidFill>
              <a:latin typeface="Arial"/>
              <a:ea typeface="Arial"/>
              <a:cs typeface="Arial"/>
              <a:sym typeface="Arial"/>
            </a:endParaRPr>
          </a:p>
        </p:txBody>
      </p:sp>
      <p:sp>
        <p:nvSpPr>
          <p:cNvPr id="68" name="Shape 68"/>
          <p:cNvSpPr txBox="1">
            <a:spLocks noGrp="1"/>
          </p:cNvSpPr>
          <p:nvPr>
            <p:ph type="body" idx="2"/>
          </p:nvPr>
        </p:nvSpPr>
        <p:spPr>
          <a:xfrm>
            <a:off x="3886164" y="4722131"/>
            <a:ext cx="4972728" cy="457200"/>
          </a:xfrm>
          <a:prstGeom prst="rect">
            <a:avLst/>
          </a:prstGeom>
          <a:noFill/>
          <a:ln>
            <a:noFill/>
          </a:ln>
        </p:spPr>
        <p:txBody>
          <a:bodyPr wrap="square" lIns="91425" tIns="45700" rIns="91425" bIns="18275" anchor="b" anchorCtr="0">
            <a:noAutofit/>
          </a:bodyPr>
          <a:lstStyle/>
          <a:p>
            <a:pPr marL="230188" marR="0" lvl="0" indent="-230188" algn="r" rtl="0">
              <a:spcBef>
                <a:spcPts val="0"/>
              </a:spcBef>
              <a:spcAft>
                <a:spcPts val="0"/>
              </a:spcAft>
              <a:buClr>
                <a:schemeClr val="dk1"/>
              </a:buClr>
              <a:buSzPts val="2000"/>
              <a:buFont typeface="Arial"/>
              <a:buNone/>
            </a:pPr>
            <a:r>
              <a:rPr lang="en-US" dirty="0"/>
              <a:t>Molly Fisher</a:t>
            </a:r>
            <a:r>
              <a:rPr lang="en-US" sz="2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p:txBody>
      </p:sp>
      <p:sp>
        <p:nvSpPr>
          <p:cNvPr id="69" name="Shape 69"/>
          <p:cNvSpPr txBox="1">
            <a:spLocks noGrp="1"/>
          </p:cNvSpPr>
          <p:nvPr>
            <p:ph type="body" idx="3"/>
          </p:nvPr>
        </p:nvSpPr>
        <p:spPr>
          <a:xfrm>
            <a:off x="3886164" y="5222875"/>
            <a:ext cx="4972726" cy="381000"/>
          </a:xfrm>
          <a:prstGeom prst="rect">
            <a:avLst/>
          </a:prstGeom>
          <a:noFill/>
          <a:ln>
            <a:noFill/>
          </a:ln>
        </p:spPr>
        <p:txBody>
          <a:bodyPr wrap="square" lIns="91425" tIns="0" rIns="91425" bIns="438900" anchor="t" anchorCtr="0">
            <a:noAutofit/>
          </a:bodyPr>
          <a:lstStyle/>
          <a:p>
            <a:pPr marL="230188" marR="0" lvl="0" indent="-230188" algn="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 2020, Lakota </a:t>
            </a:r>
            <a:r>
              <a:rPr lang="en-US" dirty="0"/>
              <a:t>West</a:t>
            </a:r>
            <a:r>
              <a:rPr lang="en-US" sz="1600" b="0" i="0" u="none" strike="noStrike" cap="none" dirty="0">
                <a:solidFill>
                  <a:schemeClr val="dk1"/>
                </a:solidFill>
                <a:latin typeface="Arial"/>
                <a:ea typeface="Arial"/>
                <a:cs typeface="Arial"/>
                <a:sym typeface="Arial"/>
              </a:rPr>
              <a:t> High School</a:t>
            </a:r>
            <a:endParaRPr sz="1600" b="0" i="0" u="none" strike="noStrike" cap="none" dirty="0">
              <a:solidFill>
                <a:schemeClr val="dk1"/>
              </a:solidFill>
              <a:latin typeface="Arial"/>
              <a:ea typeface="Arial"/>
              <a:cs typeface="Arial"/>
              <a:sym typeface="Arial"/>
            </a:endParaRPr>
          </a:p>
        </p:txBody>
      </p:sp>
      <p:sp>
        <p:nvSpPr>
          <p:cNvPr id="70" name="Shape 70"/>
          <p:cNvSpPr txBox="1">
            <a:spLocks noGrp="1"/>
          </p:cNvSpPr>
          <p:nvPr>
            <p:ph type="body" idx="4"/>
          </p:nvPr>
        </p:nvSpPr>
        <p:spPr>
          <a:xfrm>
            <a:off x="3894625" y="3760788"/>
            <a:ext cx="4959912" cy="457200"/>
          </a:xfrm>
          <a:prstGeom prst="rect">
            <a:avLst/>
          </a:prstGeom>
          <a:noFill/>
          <a:ln>
            <a:noFill/>
          </a:ln>
        </p:spPr>
        <p:txBody>
          <a:bodyPr wrap="square" lIns="91425" tIns="45700" rIns="91425" bIns="45700" anchor="ctr" anchorCtr="0">
            <a:noAutofit/>
          </a:bodyPr>
          <a:lstStyle/>
          <a:p>
            <a:pPr marL="230188" marR="0" lvl="0" indent="-230188" algn="r" rtl="0">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Cincinnati Campus</a:t>
            </a:r>
            <a:endParaRPr sz="2400" b="1" i="0" u="none" strike="noStrike" cap="none" dirty="0">
              <a:solidFill>
                <a:schemeClr val="dk1"/>
              </a:solidFill>
              <a:latin typeface="Arial"/>
              <a:ea typeface="Arial"/>
              <a:cs typeface="Arial"/>
              <a:sym typeface="Arial"/>
            </a:endParaRPr>
          </a:p>
        </p:txBody>
      </p:sp>
      <p:sp>
        <p:nvSpPr>
          <p:cNvPr id="71" name="Shape 71"/>
          <p:cNvSpPr txBox="1">
            <a:spLocks noGrp="1"/>
          </p:cNvSpPr>
          <p:nvPr>
            <p:ph type="body" idx="6"/>
          </p:nvPr>
        </p:nvSpPr>
        <p:spPr>
          <a:xfrm>
            <a:off x="4748213" y="6737350"/>
            <a:ext cx="4059237" cy="120650"/>
          </a:xfrm>
          <a:prstGeom prst="rect">
            <a:avLst/>
          </a:prstGeom>
          <a:noFill/>
          <a:ln>
            <a:noFill/>
          </a:ln>
        </p:spPr>
        <p:txBody>
          <a:bodyPr wrap="square" lIns="91425" tIns="45700" rIns="91425" bIns="0" anchor="b" anchorCtr="0">
            <a:noAutofit/>
          </a:bodyPr>
          <a:lstStyle/>
          <a:p>
            <a:pPr marL="0" marR="0" lvl="0" indent="0" algn="ctr" rtl="0">
              <a:spcBef>
                <a:spcPts val="0"/>
              </a:spcBef>
              <a:spcAft>
                <a:spcPts val="0"/>
              </a:spcAft>
              <a:buClr>
                <a:srgbClr val="FF0000"/>
              </a:buClr>
              <a:buSzPts val="700"/>
              <a:buFont typeface="Arial Narrow"/>
              <a:buNone/>
            </a:pPr>
            <a:endParaRPr sz="700" b="0" i="0" u="none" strike="noStrike" cap="none" dirty="0">
              <a:solidFill>
                <a:srgbClr val="FF0000"/>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p:nvPr/>
        </p:nvSpPr>
        <p:spPr>
          <a:xfrm>
            <a:off x="3362632" y="1995948"/>
            <a:ext cx="3962400" cy="224676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800" b="1" i="1" dirty="0">
                <a:solidFill>
                  <a:schemeClr val="dk1"/>
                </a:solidFill>
                <a:latin typeface="Segoe UI" panose="020B0502040204020203" pitchFamily="34" charset="0"/>
                <a:ea typeface="Quattrocento Sans"/>
                <a:cs typeface="Segoe UI" panose="020B0502040204020203" pitchFamily="34" charset="0"/>
                <a:sym typeface="Quattrocento Sans"/>
              </a:rPr>
              <a:t>Nick Perrin</a:t>
            </a:r>
            <a:endParaRPr sz="1800" b="1" i="1"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spcBef>
                <a:spcPts val="0"/>
              </a:spcBef>
              <a:spcAft>
                <a:spcPts val="0"/>
              </a:spcAft>
              <a:buNone/>
            </a:pPr>
            <a:r>
              <a:rPr lang="en-US" sz="1800" i="1" dirty="0">
                <a:solidFill>
                  <a:schemeClr val="dk1"/>
                </a:solidFill>
                <a:latin typeface="Segoe UI" panose="020B0502040204020203" pitchFamily="34" charset="0"/>
                <a:ea typeface="Quattrocento Sans"/>
                <a:cs typeface="Segoe UI" panose="020B0502040204020203" pitchFamily="34" charset="0"/>
                <a:sym typeface="Quattrocento Sans"/>
              </a:rPr>
              <a:t>Software Engineer</a:t>
            </a:r>
            <a:endParaRPr sz="1800" i="1"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spcBef>
                <a:spcPts val="0"/>
              </a:spcBef>
              <a:spcAft>
                <a:spcPts val="0"/>
              </a:spcAft>
              <a:buNone/>
            </a:pPr>
            <a:endParaRPr sz="1800"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spcBef>
                <a:spcPts val="0"/>
              </a:spcBef>
              <a:spcAft>
                <a:spcPts val="0"/>
              </a:spcAft>
              <a:buNone/>
            </a:pPr>
            <a:r>
              <a:rPr lang="en-US" sz="1800" b="1" dirty="0">
                <a:solidFill>
                  <a:schemeClr val="dk1"/>
                </a:solidFill>
                <a:latin typeface="Segoe UI" panose="020B0502040204020203" pitchFamily="34" charset="0"/>
                <a:ea typeface="Quattrocento Sans"/>
                <a:cs typeface="Segoe UI" panose="020B0502040204020203" pitchFamily="34" charset="0"/>
                <a:sym typeface="Quattrocento Sans"/>
              </a:rPr>
              <a:t>Richard Hammond</a:t>
            </a:r>
            <a:endParaRPr sz="1800" b="1" dirty="0">
              <a:solidFill>
                <a:schemeClr val="dk1"/>
              </a:solidFill>
              <a:latin typeface="Segoe UI" panose="020B0502040204020203" pitchFamily="34" charset="0"/>
              <a:ea typeface="Quattrocento Sans"/>
              <a:cs typeface="Segoe UI" panose="020B0502040204020203" pitchFamily="34" charset="0"/>
              <a:sym typeface="Quattrocento Sans"/>
            </a:endParaRPr>
          </a:p>
          <a:p>
            <a:r>
              <a:rPr lang="en-US" sz="1800" i="1" dirty="0">
                <a:solidFill>
                  <a:schemeClr val="dk1"/>
                </a:solidFill>
                <a:latin typeface="Segoe UI" panose="020B0502040204020203" pitchFamily="34" charset="0"/>
                <a:ea typeface="Quattrocento Sans"/>
                <a:cs typeface="Segoe UI" panose="020B0502040204020203" pitchFamily="34" charset="0"/>
                <a:sym typeface="Quattrocento Sans"/>
              </a:rPr>
              <a:t>Software Engineer</a:t>
            </a:r>
          </a:p>
          <a:p>
            <a:pPr marL="0" marR="0" lvl="0" indent="0" algn="l" rtl="0">
              <a:spcBef>
                <a:spcPts val="0"/>
              </a:spcBef>
              <a:spcAft>
                <a:spcPts val="0"/>
              </a:spcAft>
              <a:buNone/>
            </a:pPr>
            <a:endParaRPr sz="1800" b="1" i="1"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spcBef>
                <a:spcPts val="0"/>
              </a:spcBef>
              <a:spcAft>
                <a:spcPts val="0"/>
              </a:spcAft>
              <a:buNone/>
            </a:pPr>
            <a:r>
              <a:rPr lang="en-US" sz="1800" b="1" dirty="0">
                <a:solidFill>
                  <a:schemeClr val="dk1"/>
                </a:solidFill>
                <a:latin typeface="Segoe UI" panose="020B0502040204020203" pitchFamily="34" charset="0"/>
                <a:ea typeface="Quattrocento Sans"/>
                <a:cs typeface="Segoe UI" panose="020B0502040204020203" pitchFamily="34" charset="0"/>
                <a:sym typeface="Quattrocento Sans"/>
              </a:rPr>
              <a:t>Molly Fisher, Junior</a:t>
            </a:r>
            <a:endParaRPr sz="1800" b="1"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0" indent="0" algn="l" rtl="0">
              <a:spcBef>
                <a:spcPts val="0"/>
              </a:spcBef>
              <a:spcAft>
                <a:spcPts val="0"/>
              </a:spcAft>
              <a:buNone/>
            </a:pPr>
            <a:r>
              <a:rPr lang="en-US" sz="1800" i="1" dirty="0">
                <a:solidFill>
                  <a:schemeClr val="dk1"/>
                </a:solidFill>
                <a:latin typeface="Segoe UI" panose="020B0502040204020203" pitchFamily="34" charset="0"/>
                <a:ea typeface="Quattrocento Sans"/>
                <a:cs typeface="Segoe UI" panose="020B0502040204020203" pitchFamily="34" charset="0"/>
                <a:sym typeface="Quattrocento Sans"/>
              </a:rPr>
              <a:t>Lakota West</a:t>
            </a:r>
            <a:endParaRPr sz="1800" i="1" dirty="0">
              <a:solidFill>
                <a:schemeClr val="dk1"/>
              </a:solidFill>
              <a:latin typeface="Segoe UI" panose="020B0502040204020203" pitchFamily="34" charset="0"/>
              <a:ea typeface="Quattrocento Sans"/>
              <a:cs typeface="Segoe UI" panose="020B0502040204020203" pitchFamily="34" charset="0"/>
              <a:sym typeface="Quattrocento Sans"/>
            </a:endParaRPr>
          </a:p>
        </p:txBody>
      </p:sp>
      <p:sp>
        <p:nvSpPr>
          <p:cNvPr id="3" name="Shape 94">
            <a:extLst>
              <a:ext uri="{FF2B5EF4-FFF2-40B4-BE49-F238E27FC236}">
                <a16:creationId xmlns:a16="http://schemas.microsoft.com/office/drawing/2014/main" id="{2BD7DFFF-3606-40AB-9955-F5C5E638685C}"/>
              </a:ext>
            </a:extLst>
          </p:cNvPr>
          <p:cNvSpPr/>
          <p:nvPr/>
        </p:nvSpPr>
        <p:spPr>
          <a:xfrm>
            <a:off x="152400" y="228600"/>
            <a:ext cx="8077200" cy="68480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800" b="1" dirty="0">
                <a:solidFill>
                  <a:srgbClr val="0000FF"/>
                </a:solidFill>
                <a:latin typeface="Quattrocento Sans"/>
                <a:ea typeface="Quattrocento Sans"/>
                <a:cs typeface="Quattrocento Sans"/>
                <a:sym typeface="Quattrocento Sans"/>
              </a:rPr>
              <a:t>Team </a:t>
            </a:r>
            <a:br>
              <a:rPr lang="en-US" sz="2800" b="1" dirty="0">
                <a:solidFill>
                  <a:srgbClr val="0000FF"/>
                </a:solidFill>
                <a:latin typeface="Quattrocento Sans"/>
                <a:ea typeface="Quattrocento Sans"/>
                <a:cs typeface="Quattrocento Sans"/>
                <a:sym typeface="Quattrocento Sans"/>
              </a:rPr>
            </a:br>
            <a:endParaRPr sz="1050" dirty="0">
              <a:solidFill>
                <a:srgbClr val="0000F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152400" y="913403"/>
            <a:ext cx="8686801" cy="4801314"/>
          </a:xfrm>
          <a:prstGeom prst="rect">
            <a:avLst/>
          </a:prstGeom>
          <a:noFill/>
          <a:ln>
            <a:noFill/>
          </a:ln>
        </p:spPr>
        <p:txBody>
          <a:bodyPr wrap="square" lIns="91425" tIns="45700" rIns="91425" bIns="45700" anchor="t" anchorCtr="0">
            <a:noAutofit/>
          </a:bodyPr>
          <a:lstStyle/>
          <a:p>
            <a:pPr marL="4106862" marR="0" lvl="8" indent="-457200" algn="l" rtl="0">
              <a:lnSpc>
                <a:spcPct val="100000"/>
              </a:lnSpc>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a:p>
            <a:pPr marL="457200" marR="0" lvl="8" indent="-4572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When I was first starting to drive I often had problems getting directions.  My parents didn’t want me to drive on highways or specific roads, so I had to find my own way around. </a:t>
            </a:r>
            <a:r>
              <a:rPr lang="en-US" sz="1800" dirty="0">
                <a:solidFill>
                  <a:schemeClr val="dk1"/>
                </a:solidFill>
                <a:latin typeface="Segoe UI" panose="020B0502040204020203" pitchFamily="34" charset="0"/>
                <a:ea typeface="Quattrocento Sans"/>
                <a:cs typeface="Segoe UI" panose="020B0502040204020203" pitchFamily="34" charset="0"/>
                <a:sym typeface="Quattrocento Sans"/>
              </a:rPr>
              <a:t>That gave me the idea to design an app that helps new drivers avoid dangerous routes.</a:t>
            </a:r>
          </a:p>
          <a:p>
            <a:pPr marR="0" lvl="8" algn="l" rtl="0">
              <a:lnSpc>
                <a:spcPct val="100000"/>
              </a:lnSpc>
              <a:spcBef>
                <a:spcPts val="0"/>
              </a:spcBef>
              <a:spcAft>
                <a:spcPts val="0"/>
              </a:spcAft>
              <a:buClr>
                <a:schemeClr val="dk1"/>
              </a:buClr>
              <a:buSzPts val="1800"/>
            </a:pPr>
            <a:endParaRPr sz="1800"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marR="0" lvl="8" indent="-4572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New drivers often are not yet comfortable on the road and can easily be overwhelmed by an excess of traffic. Many apps that give directions only give the fastest routes when newer drivers need to take the safer ones</a:t>
            </a:r>
          </a:p>
          <a:p>
            <a:pPr marR="0" lvl="8" algn="l" rtl="0">
              <a:lnSpc>
                <a:spcPct val="100000"/>
              </a:lnSpc>
              <a:spcBef>
                <a:spcPts val="0"/>
              </a:spcBef>
              <a:spcAft>
                <a:spcPts val="0"/>
              </a:spcAft>
              <a:buClr>
                <a:schemeClr val="dk1"/>
              </a:buClr>
              <a:buSzPts val="1800"/>
            </a:pPr>
            <a:endParaRPr lang="en-US"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marR="0" lvl="8" indent="-34290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Segoe UI" panose="020B0502040204020203" pitchFamily="34" charset="0"/>
                <a:ea typeface="Quattrocento Sans"/>
                <a:cs typeface="Segoe UI" panose="020B0502040204020203" pitchFamily="34" charset="0"/>
                <a:sym typeface="Quattrocento Sans"/>
              </a:rPr>
              <a:t>The goal of this app is to classify dangerous roads (where there are a high number of accidents), and to generate directions that avoid and/or show these area.</a:t>
            </a:r>
            <a:endParaRPr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0" marR="0" lvl="8" indent="0" algn="l" rtl="0">
              <a:lnSpc>
                <a:spcPct val="100000"/>
              </a:lnSpc>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pic>
        <p:nvPicPr>
          <p:cNvPr id="93" name="Shape 93" descr="http://www.robotsnob.com/pictures/robotronX.jpg"/>
          <p:cNvPicPr preferRelativeResize="0"/>
          <p:nvPr/>
        </p:nvPicPr>
        <p:blipFill rotWithShape="1">
          <a:blip r:embed="rId3">
            <a:alphaModFix/>
          </a:blip>
          <a:srcRect/>
          <a:stretch/>
        </p:blipFill>
        <p:spPr>
          <a:xfrm>
            <a:off x="7924800" y="5638800"/>
            <a:ext cx="1219200" cy="1219200"/>
          </a:xfrm>
          <a:prstGeom prst="rect">
            <a:avLst/>
          </a:prstGeom>
          <a:noFill/>
          <a:ln>
            <a:noFill/>
          </a:ln>
        </p:spPr>
      </p:pic>
      <p:sp>
        <p:nvSpPr>
          <p:cNvPr id="94" name="Shape 94"/>
          <p:cNvSpPr/>
          <p:nvPr/>
        </p:nvSpPr>
        <p:spPr>
          <a:xfrm>
            <a:off x="152400" y="228600"/>
            <a:ext cx="8077200" cy="68480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2800" b="1" dirty="0">
                <a:solidFill>
                  <a:srgbClr val="0000FF"/>
                </a:solidFill>
                <a:latin typeface="Quattrocento Sans"/>
                <a:ea typeface="Quattrocento Sans"/>
                <a:cs typeface="Quattrocento Sans"/>
                <a:sym typeface="Quattrocento Sans"/>
              </a:rPr>
              <a:t>Project Description / Background </a:t>
            </a:r>
            <a:br>
              <a:rPr lang="en-US" sz="2800" b="1" dirty="0">
                <a:solidFill>
                  <a:srgbClr val="0000FF"/>
                </a:solidFill>
                <a:latin typeface="Quattrocento Sans"/>
                <a:ea typeface="Quattrocento Sans"/>
                <a:cs typeface="Quattrocento Sans"/>
                <a:sym typeface="Quattrocento Sans"/>
              </a:rPr>
            </a:br>
            <a:endParaRPr sz="1050" dirty="0">
              <a:solidFill>
                <a:srgbClr val="0000FF"/>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dirty="0">
                <a:solidFill>
                  <a:srgbClr val="0000FF"/>
                </a:solidFill>
                <a:latin typeface="Quattrocento Sans"/>
                <a:ea typeface="Quattrocento Sans"/>
                <a:cs typeface="Quattrocento Sans"/>
                <a:sym typeface="Quattrocento Sans"/>
              </a:rPr>
              <a:t>Approach / Process</a:t>
            </a:r>
            <a:endParaRPr sz="2800" b="0" i="0" u="none" strike="noStrike" cap="none" dirty="0">
              <a:solidFill>
                <a:schemeClr val="dk1"/>
              </a:solidFill>
              <a:latin typeface="Arial"/>
              <a:ea typeface="Arial"/>
              <a:cs typeface="Arial"/>
              <a:sym typeface="Arial"/>
            </a:endParaRPr>
          </a:p>
        </p:txBody>
      </p:sp>
      <p:sp>
        <p:nvSpPr>
          <p:cNvPr id="100" name="Shape 100"/>
          <p:cNvSpPr txBox="1">
            <a:spLocks noGrp="1"/>
          </p:cNvSpPr>
          <p:nvPr>
            <p:ph type="body" idx="1"/>
          </p:nvPr>
        </p:nvSpPr>
        <p:spPr>
          <a:xfrm>
            <a:off x="304800" y="1402080"/>
            <a:ext cx="8382000" cy="4524333"/>
          </a:xfrm>
          <a:prstGeom prst="rect">
            <a:avLst/>
          </a:prstGeom>
          <a:noFill/>
          <a:ln>
            <a:noFill/>
          </a:ln>
        </p:spPr>
        <p:txBody>
          <a:bodyPr wrap="square" lIns="91425" tIns="45700" rIns="91425" bIns="45700" anchor="t" anchorCtr="0">
            <a:noAutofit/>
          </a:bodyPr>
          <a:lstStyle/>
          <a:p>
            <a:pPr marL="511175" indent="-342900">
              <a:spcBef>
                <a:spcPts val="0"/>
              </a:spcBef>
              <a:buSzPts val="1700"/>
            </a:pPr>
            <a:r>
              <a:rPr lang="en-US" sz="1800" dirty="0">
                <a:latin typeface="Segoe UI" panose="020B0502040204020203" pitchFamily="34" charset="0"/>
                <a:cs typeface="Segoe UI" panose="020B0502040204020203" pitchFamily="34" charset="0"/>
                <a:sym typeface="Quattrocento Sans"/>
              </a:rPr>
              <a:t>Approach:</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Research which api to use (Google or Apple)</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Choose language (Swift, Java)</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Classify dangerous routes (high accident, speed, traffic, highways/interstate)</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User enhancements (weather avoidance, mute text alerts, connect with Siri)</a:t>
            </a:r>
          </a:p>
          <a:p>
            <a:pPr marL="511175" indent="-342900">
              <a:spcBef>
                <a:spcPts val="0"/>
              </a:spcBef>
              <a:buSzPts val="1700"/>
            </a:pPr>
            <a:r>
              <a:rPr lang="en-US" sz="1800" dirty="0">
                <a:latin typeface="Segoe UI" panose="020B0502040204020203" pitchFamily="34" charset="0"/>
                <a:cs typeface="Segoe UI" panose="020B0502040204020203" pitchFamily="34" charset="0"/>
                <a:sym typeface="Quattrocento Sans"/>
              </a:rPr>
              <a:t>Process:</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Become familiar with Swift (Apple’s “Food Tracker” tutorial)</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Become familiar with maps api via iOS tutorial</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Get map displaying</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Display current location on map</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Take user input for destination</a:t>
            </a:r>
          </a:p>
          <a:p>
            <a:pPr marL="968375" lvl="1" indent="-342900">
              <a:spcBef>
                <a:spcPts val="0"/>
              </a:spcBef>
              <a:buSzPts val="1700"/>
            </a:pPr>
            <a:r>
              <a:rPr lang="en-US" sz="1800" dirty="0">
                <a:highlight>
                  <a:srgbClr val="FFFF00"/>
                </a:highlight>
                <a:latin typeface="Segoe UI" panose="020B0502040204020203" pitchFamily="34" charset="0"/>
                <a:cs typeface="Segoe UI" panose="020B0502040204020203" pitchFamily="34" charset="0"/>
                <a:sym typeface="Quattrocento Sans"/>
              </a:rPr>
              <a:t>Process Google query to find route</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Display route to user</a:t>
            </a:r>
          </a:p>
          <a:p>
            <a:pPr marL="968375" lvl="1" indent="-342900">
              <a:spcBef>
                <a:spcPts val="0"/>
              </a:spcBef>
              <a:buSzPts val="1700"/>
            </a:pPr>
            <a:r>
              <a:rPr lang="en-US" sz="1800" dirty="0">
                <a:latin typeface="Segoe UI" panose="020B0502040204020203" pitchFamily="34" charset="0"/>
                <a:cs typeface="Segoe UI" panose="020B0502040204020203" pitchFamily="34" charset="0"/>
                <a:sym typeface="Quattrocento Sans"/>
              </a:rPr>
              <a:t>Filter route data based on highway</a:t>
            </a:r>
          </a:p>
          <a:p>
            <a:pPr marL="511175" indent="-342900">
              <a:spcBef>
                <a:spcPts val="0"/>
              </a:spcBef>
              <a:buSzPts val="1700"/>
            </a:pPr>
            <a:endParaRPr lang="en-US" dirty="0"/>
          </a:p>
          <a:p>
            <a:pPr marL="908050" marR="0" lvl="1" indent="-174625" algn="l" rtl="0">
              <a:spcBef>
                <a:spcPts val="0"/>
              </a:spcBef>
              <a:spcAft>
                <a:spcPts val="0"/>
              </a:spcAft>
              <a:buClr>
                <a:schemeClr val="dk1"/>
              </a:buClr>
              <a:buSzPts val="1700"/>
              <a:buFont typeface="Tahoma"/>
              <a:buNone/>
            </a:pPr>
            <a:endParaRPr lang="en-US"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dirty="0">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lang="en-US" sz="1700" dirty="0">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a:p>
            <a:pPr marL="908050" lvl="1" indent="-174625">
              <a:spcBef>
                <a:spcPts val="0"/>
              </a:spcBef>
              <a:buSzPts val="1700"/>
              <a:buNone/>
            </a:pPr>
            <a:r>
              <a:rPr lang="en-US" sz="1800" dirty="0">
                <a:latin typeface="Quattrocento Sans"/>
                <a:ea typeface="Quattrocento Sans"/>
                <a:cs typeface="Quattrocento Sans"/>
                <a:sym typeface="Quattrocento Sans"/>
              </a:rPr>
              <a:t>storyboard for app.</a:t>
            </a:r>
            <a:endParaRPr lang="en-US" sz="1800" dirty="0"/>
          </a:p>
          <a:p>
            <a:pPr marL="908050" marR="0" lvl="1" indent="-174625" algn="l" rtl="0">
              <a:spcBef>
                <a:spcPts val="0"/>
              </a:spcBef>
              <a:spcAft>
                <a:spcPts val="0"/>
              </a:spcAft>
              <a:buClr>
                <a:schemeClr val="dk1"/>
              </a:buClr>
              <a:buSzPts val="1700"/>
              <a:buFont typeface="Tahoma"/>
              <a:buNone/>
            </a:pPr>
            <a:endParaRPr sz="1700" b="0" i="0" u="none" strike="noStrike" cap="none" dirty="0">
              <a:solidFill>
                <a:schemeClr val="dk1"/>
              </a:solidFill>
              <a:latin typeface="Quattrocento Sans"/>
              <a:ea typeface="Quattrocento Sans"/>
              <a:cs typeface="Quattrocento Sans"/>
              <a:sym typeface="Quattrocento Sans"/>
            </a:endParaRPr>
          </a:p>
        </p:txBody>
      </p:sp>
      <p:pic>
        <p:nvPicPr>
          <p:cNvPr id="3" name="Picture 2">
            <a:extLst>
              <a:ext uri="{FF2B5EF4-FFF2-40B4-BE49-F238E27FC236}">
                <a16:creationId xmlns:a16="http://schemas.microsoft.com/office/drawing/2014/main" id="{B59011BD-4561-4D62-AC53-939E95C4AA93}"/>
              </a:ext>
            </a:extLst>
          </p:cNvPr>
          <p:cNvPicPr>
            <a:picLocks noChangeAspect="1"/>
          </p:cNvPicPr>
          <p:nvPr/>
        </p:nvPicPr>
        <p:blipFill>
          <a:blip r:embed="rId3"/>
          <a:stretch>
            <a:fillRect/>
          </a:stretch>
        </p:blipFill>
        <p:spPr>
          <a:xfrm>
            <a:off x="7348127" y="3222881"/>
            <a:ext cx="1795873" cy="3194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Shape 113"/>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dirty="0">
                <a:solidFill>
                  <a:srgbClr val="0000FF"/>
                </a:solidFill>
                <a:latin typeface="Quattrocento Sans"/>
                <a:ea typeface="Quattrocento Sans"/>
                <a:cs typeface="Quattrocento Sans"/>
                <a:sym typeface="Quattrocento Sans"/>
              </a:rPr>
              <a:t>Analysis/Results</a:t>
            </a:r>
            <a:endParaRPr sz="2800" b="0" i="0" u="none" strike="noStrike" cap="none" dirty="0">
              <a:solidFill>
                <a:schemeClr val="dk1"/>
              </a:solidFill>
              <a:latin typeface="Arial"/>
              <a:ea typeface="Arial"/>
              <a:cs typeface="Arial"/>
              <a:sym typeface="Arial"/>
            </a:endParaRPr>
          </a:p>
        </p:txBody>
      </p:sp>
      <p:sp>
        <p:nvSpPr>
          <p:cNvPr id="114" name="Shape 114"/>
          <p:cNvSpPr txBox="1">
            <a:spLocks noGrp="1"/>
          </p:cNvSpPr>
          <p:nvPr>
            <p:ph type="body" idx="1"/>
          </p:nvPr>
        </p:nvSpPr>
        <p:spPr>
          <a:xfrm>
            <a:off x="304801" y="1402080"/>
            <a:ext cx="6152792" cy="4524333"/>
          </a:xfrm>
          <a:prstGeom prst="rect">
            <a:avLst/>
          </a:prstGeom>
          <a:noFill/>
          <a:ln>
            <a:noFill/>
          </a:ln>
        </p:spPr>
        <p:txBody>
          <a:bodyPr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1665"/>
              <a:buFont typeface="Arial"/>
              <a:buChar char="•"/>
            </a:pPr>
            <a:r>
              <a:rPr lang="en-US" sz="1800" dirty="0">
                <a:latin typeface="Segoe UI" panose="020B0502040204020203" pitchFamily="34" charset="0"/>
                <a:cs typeface="Segoe UI" panose="020B0502040204020203" pitchFamily="34" charset="0"/>
                <a:sym typeface="Quattrocento Sans"/>
              </a:rPr>
              <a:t>XCode takes up a lot of resources when in use (up to 30 minuets to load) </a:t>
            </a:r>
          </a:p>
          <a:p>
            <a:pPr lvl="1" indent="-457200">
              <a:lnSpc>
                <a:spcPct val="90000"/>
              </a:lnSpc>
              <a:spcBef>
                <a:spcPts val="0"/>
              </a:spcBef>
              <a:buSzPts val="1665"/>
              <a:buFont typeface="Arial"/>
              <a:buChar char="•"/>
            </a:pPr>
            <a:r>
              <a:rPr lang="en-US" sz="1800" dirty="0">
                <a:latin typeface="Segoe UI" panose="020B0502040204020203" pitchFamily="34" charset="0"/>
                <a:cs typeface="Segoe UI" panose="020B0502040204020203" pitchFamily="34" charset="0"/>
                <a:sym typeface="Quattrocento Sans"/>
              </a:rPr>
              <a:t>Should have used a cross compiler</a:t>
            </a:r>
            <a:endParaRPr sz="1800" dirty="0">
              <a:latin typeface="Segoe UI" panose="020B0502040204020203" pitchFamily="34" charset="0"/>
              <a:cs typeface="Segoe UI" panose="020B0502040204020203" pitchFamily="34" charset="0"/>
            </a:endParaRPr>
          </a:p>
          <a:p>
            <a:pPr marL="457200" marR="0" lvl="0" indent="-351472" algn="l" rtl="0">
              <a:lnSpc>
                <a:spcPct val="90000"/>
              </a:lnSpc>
              <a:spcBef>
                <a:spcPts val="0"/>
              </a:spcBef>
              <a:spcAft>
                <a:spcPts val="0"/>
              </a:spcAft>
              <a:buClr>
                <a:schemeClr val="dk1"/>
              </a:buClr>
              <a:buSzPts val="1665"/>
              <a:buFont typeface="Arial"/>
              <a:buNone/>
            </a:pPr>
            <a:endParaRPr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800" dirty="0">
                <a:latin typeface="Segoe UI" panose="020B0502040204020203" pitchFamily="34" charset="0"/>
                <a:cs typeface="Segoe UI" panose="020B0502040204020203" pitchFamily="34" charset="0"/>
                <a:sym typeface="Quattrocento Sans"/>
              </a:rPr>
              <a:t>Hardware emulation uses a lot of resources</a:t>
            </a:r>
          </a:p>
          <a:p>
            <a:pPr lvl="1" indent="-457200">
              <a:lnSpc>
                <a:spcPct val="90000"/>
              </a:lnSpc>
              <a:spcBef>
                <a:spcPts val="0"/>
              </a:spcBef>
              <a:buSzPts val="1665"/>
              <a:buFont typeface="Arial"/>
              <a:buChar char="•"/>
            </a:pPr>
            <a:r>
              <a:rPr lang="en-US" sz="1800" dirty="0">
                <a:latin typeface="Segoe UI" panose="020B0502040204020203" pitchFamily="34" charset="0"/>
                <a:cs typeface="Segoe UI" panose="020B0502040204020203" pitchFamily="34" charset="0"/>
                <a:sym typeface="Quattrocento Sans"/>
              </a:rPr>
              <a:t>Running on hardware decreased time significantly</a:t>
            </a:r>
            <a:endParaRPr sz="1800" dirty="0">
              <a:latin typeface="Segoe UI" panose="020B0502040204020203" pitchFamily="34" charset="0"/>
              <a:cs typeface="Segoe UI" panose="020B0502040204020203" pitchFamily="34" charset="0"/>
            </a:endParaRPr>
          </a:p>
          <a:p>
            <a:pPr marL="457200" marR="0" lvl="0" indent="-351472" algn="l" rtl="0">
              <a:lnSpc>
                <a:spcPct val="90000"/>
              </a:lnSpc>
              <a:spcBef>
                <a:spcPts val="0"/>
              </a:spcBef>
              <a:spcAft>
                <a:spcPts val="0"/>
              </a:spcAft>
              <a:buClr>
                <a:schemeClr val="dk1"/>
              </a:buClr>
              <a:buSzPts val="1665"/>
              <a:buFont typeface="Arial"/>
              <a:buNone/>
            </a:pPr>
            <a:endParaRPr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marL="457200" marR="0" lvl="0" indent="-457200" algn="l" rtl="0">
              <a:lnSpc>
                <a:spcPct val="90000"/>
              </a:lnSpc>
              <a:spcBef>
                <a:spcPts val="0"/>
              </a:spcBef>
              <a:spcAft>
                <a:spcPts val="0"/>
              </a:spcAft>
              <a:buClr>
                <a:schemeClr val="dk1"/>
              </a:buClr>
              <a:buSzPts val="1665"/>
              <a:buFont typeface="Arial"/>
              <a:buChar char="•"/>
            </a:pPr>
            <a:r>
              <a:rPr lang="en-US" sz="1800" dirty="0">
                <a:latin typeface="Segoe UI" panose="020B0502040204020203" pitchFamily="34" charset="0"/>
                <a:cs typeface="Segoe UI" panose="020B0502040204020203" pitchFamily="34" charset="0"/>
                <a:sym typeface="Quattrocento Sans"/>
              </a:rPr>
              <a:t>Future</a:t>
            </a:r>
          </a:p>
          <a:p>
            <a:pPr lvl="1" indent="-457200">
              <a:lnSpc>
                <a:spcPct val="90000"/>
              </a:lnSpc>
              <a:spcBef>
                <a:spcPts val="0"/>
              </a:spcBef>
              <a:buSzPts val="1665"/>
              <a:buFont typeface="Arial"/>
              <a:buChar char="•"/>
            </a:pPr>
            <a:r>
              <a:rPr lang="en-US" sz="1800" dirty="0">
                <a:latin typeface="Segoe UI" panose="020B0502040204020203" pitchFamily="34" charset="0"/>
                <a:cs typeface="Segoe UI" panose="020B0502040204020203" pitchFamily="34" charset="0"/>
                <a:sym typeface="Quattrocento Sans"/>
              </a:rPr>
              <a:t>Analyze traffic history.  Can we find patterns that will indicate dangerous roads?</a:t>
            </a:r>
            <a:endParaRPr sz="1800" dirty="0">
              <a:latin typeface="Segoe UI" panose="020B0502040204020203" pitchFamily="34" charset="0"/>
              <a:cs typeface="Segoe UI" panose="020B0502040204020203" pitchFamily="34" charset="0"/>
            </a:endParaRPr>
          </a:p>
          <a:p>
            <a:pPr marL="457200" marR="0" lvl="0" indent="-351472" algn="l" rtl="0">
              <a:lnSpc>
                <a:spcPct val="90000"/>
              </a:lnSpc>
              <a:spcBef>
                <a:spcPts val="0"/>
              </a:spcBef>
              <a:spcAft>
                <a:spcPts val="0"/>
              </a:spcAft>
              <a:buClr>
                <a:schemeClr val="dk1"/>
              </a:buClr>
              <a:buSzPts val="1665"/>
              <a:buFont typeface="Arial"/>
              <a:buNone/>
            </a:pPr>
            <a:endParaRPr sz="1665" b="0" i="0" u="none" strike="noStrike" cap="none" dirty="0">
              <a:solidFill>
                <a:schemeClr val="dk1"/>
              </a:solidFill>
              <a:latin typeface="Quattrocento Sans"/>
              <a:ea typeface="Quattrocento Sans"/>
              <a:cs typeface="Quattrocento Sans"/>
              <a:sym typeface="Quattrocento Sans"/>
            </a:endParaRPr>
          </a:p>
          <a:p>
            <a:pPr marL="230188" marR="0" lvl="0" indent="-112713" algn="l" rtl="0">
              <a:lnSpc>
                <a:spcPct val="90000"/>
              </a:lnSpc>
              <a:spcBef>
                <a:spcPts val="2400"/>
              </a:spcBef>
              <a:spcAft>
                <a:spcPts val="0"/>
              </a:spcAft>
              <a:buClr>
                <a:schemeClr val="dk1"/>
              </a:buClr>
              <a:buSzPts val="1850"/>
              <a:buFont typeface="Arial"/>
              <a:buNone/>
            </a:pPr>
            <a:endParaRPr sz="185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dirty="0">
                <a:solidFill>
                  <a:srgbClr val="0000FF"/>
                </a:solidFill>
                <a:latin typeface="Quattrocento Sans"/>
                <a:ea typeface="Quattrocento Sans"/>
                <a:cs typeface="Quattrocento Sans"/>
                <a:sym typeface="Quattrocento Sans"/>
              </a:rPr>
              <a:t>Learning Highlights / Conclusion</a:t>
            </a:r>
            <a:endParaRPr sz="2800" b="0" i="0" u="none" strike="noStrike" cap="none" dirty="0">
              <a:solidFill>
                <a:schemeClr val="dk1"/>
              </a:solidFill>
              <a:latin typeface="Arial"/>
              <a:ea typeface="Arial"/>
              <a:cs typeface="Arial"/>
              <a:sym typeface="Arial"/>
            </a:endParaRPr>
          </a:p>
        </p:txBody>
      </p:sp>
      <p:sp>
        <p:nvSpPr>
          <p:cNvPr id="123" name="Shape 123"/>
          <p:cNvSpPr txBox="1">
            <a:spLocks noGrp="1"/>
          </p:cNvSpPr>
          <p:nvPr>
            <p:ph type="body" idx="1"/>
          </p:nvPr>
        </p:nvSpPr>
        <p:spPr>
          <a:xfrm>
            <a:off x="304800" y="1402080"/>
            <a:ext cx="8382000" cy="4846320"/>
          </a:xfrm>
          <a:prstGeom prst="rect">
            <a:avLst/>
          </a:prstGeom>
          <a:noFill/>
          <a:ln>
            <a:noFill/>
          </a:ln>
        </p:spPr>
        <p:txBody>
          <a:bodyPr wrap="square" lIns="91425" tIns="45700" rIns="91425" bIns="45700" anchor="t" anchorCtr="0">
            <a:noAutofit/>
          </a:bodyPr>
          <a:lstStyle/>
          <a:p>
            <a:pPr marL="446088" marR="0" lvl="1" indent="-446088" algn="l" rtl="0">
              <a:lnSpc>
                <a:spcPct val="65000"/>
              </a:lnSpc>
              <a:spcBef>
                <a:spcPts val="0"/>
              </a:spcBef>
              <a:spcAft>
                <a:spcPts val="0"/>
              </a:spcAft>
              <a:buClr>
                <a:srgbClr val="000000"/>
              </a:buClr>
              <a:buSzPts val="1782"/>
              <a:buFont typeface="Quattrocento Sans"/>
              <a:buChar char="•"/>
            </a:pPr>
            <a:r>
              <a:rPr lang="en-US" sz="1800" b="1"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Learning Highlights</a:t>
            </a:r>
          </a:p>
          <a:p>
            <a:pPr marL="849313" marR="0" lvl="2" indent="-446088" algn="l" rtl="0">
              <a:lnSpc>
                <a:spcPct val="65000"/>
              </a:lnSpc>
              <a:spcBef>
                <a:spcPts val="1491"/>
              </a:spcBef>
              <a:spcAft>
                <a:spcPts val="0"/>
              </a:spcAft>
              <a:buClr>
                <a:srgbClr val="000000"/>
              </a:buClr>
              <a:buSzPts val="1782"/>
              <a:buFont typeface="Quattrocento Sans"/>
              <a:buChar char="•"/>
            </a:pPr>
            <a:r>
              <a:rPr lang="en-US" sz="1800" dirty="0">
                <a:solidFill>
                  <a:srgbClr val="000000"/>
                </a:solidFill>
                <a:latin typeface="Segoe UI" panose="020B0502040204020203" pitchFamily="34" charset="0"/>
                <a:cs typeface="Segoe UI" panose="020B0502040204020203" pitchFamily="34" charset="0"/>
                <a:sym typeface="Quattrocento Sans"/>
              </a:rPr>
              <a:t>Learned basics of Swift language</a:t>
            </a:r>
            <a:endParaRPr lang="en-US" sz="1800" dirty="0">
              <a:latin typeface="Segoe UI" panose="020B0502040204020203" pitchFamily="34" charset="0"/>
              <a:cs typeface="Segoe UI" panose="020B0502040204020203" pitchFamily="34" charset="0"/>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800" dirty="0">
                <a:solidFill>
                  <a:srgbClr val="000000"/>
                </a:solidFill>
                <a:latin typeface="Segoe UI" panose="020B0502040204020203" pitchFamily="34" charset="0"/>
                <a:cs typeface="Segoe UI" panose="020B0502040204020203" pitchFamily="34" charset="0"/>
                <a:sym typeface="Quattrocento Sans"/>
              </a:rPr>
              <a:t>Challenging with little to no programing experience</a:t>
            </a:r>
            <a:endParaRPr lang="en-US" sz="1800" dirty="0">
              <a:latin typeface="Segoe UI" panose="020B0502040204020203" pitchFamily="34" charset="0"/>
              <a:cs typeface="Segoe UI" panose="020B0502040204020203" pitchFamily="34" charset="0"/>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Learned to use source control (Git Hub)</a:t>
            </a:r>
            <a:endParaRPr lang="en-US" sz="1800" dirty="0">
              <a:latin typeface="Segoe UI" panose="020B0502040204020203" pitchFamily="34" charset="0"/>
              <a:cs typeface="Segoe UI" panose="020B0502040204020203" pitchFamily="34" charset="0"/>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Learned </a:t>
            </a:r>
            <a:r>
              <a:rPr lang="en-US" sz="1800" dirty="0">
                <a:solidFill>
                  <a:srgbClr val="000000"/>
                </a:solidFill>
                <a:latin typeface="Segoe UI" panose="020B0502040204020203" pitchFamily="34" charset="0"/>
                <a:ea typeface="Quattrocento Sans"/>
                <a:cs typeface="Segoe UI" panose="020B0502040204020203" pitchFamily="34" charset="0"/>
                <a:sym typeface="Quattrocento Sans"/>
              </a:rPr>
              <a:t>basic Linux commands</a:t>
            </a:r>
            <a:endParaRPr lang="en-US" sz="1800" dirty="0">
              <a:latin typeface="Segoe UI" panose="020B0502040204020203" pitchFamily="34" charset="0"/>
              <a:cs typeface="Segoe UI" panose="020B0502040204020203" pitchFamily="34" charset="0"/>
            </a:endParaRPr>
          </a:p>
          <a:p>
            <a:pPr marL="849313" marR="0" lvl="2" indent="-446088" algn="l" rtl="0">
              <a:lnSpc>
                <a:spcPct val="65000"/>
              </a:lnSpc>
              <a:spcBef>
                <a:spcPts val="1491"/>
              </a:spcBef>
              <a:spcAft>
                <a:spcPts val="0"/>
              </a:spcAft>
              <a:buClr>
                <a:srgbClr val="000000"/>
              </a:buClr>
              <a:buSzPts val="1782"/>
              <a:buFont typeface="Quattrocento Sans"/>
              <a:buChar char="•"/>
            </a:pPr>
            <a:r>
              <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Learned importance of having more than one development option (stuck on older Mac)</a:t>
            </a:r>
          </a:p>
          <a:p>
            <a:pPr marL="849313" marR="0" lvl="2" indent="-446088" algn="l" rtl="0">
              <a:lnSpc>
                <a:spcPct val="65000"/>
              </a:lnSpc>
              <a:spcBef>
                <a:spcPts val="1491"/>
              </a:spcBef>
              <a:spcAft>
                <a:spcPts val="0"/>
              </a:spcAft>
              <a:buClr>
                <a:srgbClr val="000000"/>
              </a:buClr>
              <a:buSzPts val="1782"/>
              <a:buFont typeface="Quattrocento Sans"/>
              <a:buChar char="•"/>
            </a:pPr>
            <a:r>
              <a:rPr lang="en-US" sz="1800" dirty="0">
                <a:solidFill>
                  <a:srgbClr val="000000"/>
                </a:solidFill>
                <a:latin typeface="Segoe UI" panose="020B0502040204020203" pitchFamily="34" charset="0"/>
                <a:ea typeface="Quattrocento Sans"/>
                <a:cs typeface="Segoe UI" panose="020B0502040204020203" pitchFamily="34" charset="0"/>
                <a:sym typeface="Quattrocento Sans"/>
              </a:rPr>
              <a:t>Learned to query Google for route data</a:t>
            </a:r>
          </a:p>
          <a:p>
            <a:pPr marL="849313" marR="0" lvl="2" indent="-446088" algn="l" rtl="0">
              <a:lnSpc>
                <a:spcPct val="65000"/>
              </a:lnSpc>
              <a:spcBef>
                <a:spcPts val="1491"/>
              </a:spcBef>
              <a:spcAft>
                <a:spcPts val="0"/>
              </a:spcAft>
              <a:buClr>
                <a:srgbClr val="000000"/>
              </a:buClr>
              <a:buSzPts val="1782"/>
              <a:buFont typeface="Quattrocento Sans"/>
              <a:buChar char="•"/>
            </a:pPr>
            <a:r>
              <a:rPr lang="en-US" sz="1800" dirty="0">
                <a:solidFill>
                  <a:srgbClr val="000000"/>
                </a:solidFill>
                <a:latin typeface="Segoe UI" panose="020B0502040204020203" pitchFamily="34" charset="0"/>
                <a:ea typeface="Quattrocento Sans"/>
                <a:cs typeface="Segoe UI" panose="020B0502040204020203" pitchFamily="34" charset="0"/>
                <a:sym typeface="Quattrocento Sans"/>
              </a:rPr>
              <a:t>Learned how to layer storyboard in XCode</a:t>
            </a:r>
            <a:endPar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endParaRPr>
          </a:p>
          <a:p>
            <a:pPr marL="446088" marR="0" lvl="1" indent="-446088" algn="l" rtl="0">
              <a:lnSpc>
                <a:spcPct val="65000"/>
              </a:lnSpc>
              <a:spcBef>
                <a:spcPts val="1336"/>
              </a:spcBef>
              <a:spcAft>
                <a:spcPts val="0"/>
              </a:spcAft>
              <a:buClr>
                <a:srgbClr val="000000"/>
              </a:buClr>
              <a:buSzPts val="1782"/>
              <a:buFont typeface="Quattrocento Sans"/>
              <a:buChar char="•"/>
            </a:pPr>
            <a:r>
              <a:rPr lang="en-US" sz="1800" b="1"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Conclusion:</a:t>
            </a:r>
            <a:r>
              <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 </a:t>
            </a:r>
          </a:p>
          <a:p>
            <a:pPr marL="849313" marR="0" lvl="2" indent="-446088" algn="l" rtl="0">
              <a:lnSpc>
                <a:spcPct val="65000"/>
              </a:lnSpc>
              <a:spcBef>
                <a:spcPts val="1491"/>
              </a:spcBef>
              <a:spcAft>
                <a:spcPts val="0"/>
              </a:spcAft>
              <a:buClr>
                <a:srgbClr val="000000"/>
              </a:buClr>
              <a:buSzPts val="1782"/>
              <a:buFont typeface="Quattrocento Sans"/>
              <a:buChar char="•"/>
            </a:pPr>
            <a:r>
              <a:rPr lang="en-US" sz="1800" b="0" i="0" u="none" strike="noStrike" cap="none" dirty="0">
                <a:solidFill>
                  <a:srgbClr val="000000"/>
                </a:solidFill>
                <a:latin typeface="Segoe UI" panose="020B0502040204020203" pitchFamily="34" charset="0"/>
                <a:ea typeface="Quattrocento Sans"/>
                <a:cs typeface="Segoe UI" panose="020B0502040204020203" pitchFamily="34" charset="0"/>
                <a:sym typeface="Quattrocento Sans"/>
              </a:rPr>
              <a:t>Should have used a cross compiler. Starting with an easier language (more straight forward) would have been better. </a:t>
            </a:r>
            <a:endParaRPr lang="en-US" sz="1800" dirty="0">
              <a:latin typeface="Segoe UI" panose="020B0502040204020203" pitchFamily="34" charset="0"/>
              <a:cs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28600" y="73152"/>
            <a:ext cx="6705600" cy="838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r>
              <a:rPr lang="en-US" sz="2800" b="1" i="0" u="none" strike="noStrike" cap="none" dirty="0">
                <a:solidFill>
                  <a:srgbClr val="0000FF"/>
                </a:solidFill>
                <a:latin typeface="Quattrocento Sans"/>
                <a:ea typeface="Quattrocento Sans"/>
                <a:cs typeface="Quattrocento Sans"/>
                <a:sym typeface="Quattrocento Sans"/>
              </a:rPr>
              <a:t>Future Work / Connection to NGC</a:t>
            </a:r>
            <a:endParaRPr sz="2800" b="0" i="0" u="none" strike="noStrike" cap="none" dirty="0">
              <a:solidFill>
                <a:schemeClr val="dk1"/>
              </a:solidFill>
              <a:latin typeface="Arial"/>
              <a:ea typeface="Arial"/>
              <a:cs typeface="Arial"/>
              <a:sym typeface="Arial"/>
            </a:endParaRPr>
          </a:p>
        </p:txBody>
      </p:sp>
      <p:sp>
        <p:nvSpPr>
          <p:cNvPr id="129" name="Shape 129"/>
          <p:cNvSpPr txBox="1">
            <a:spLocks noGrp="1"/>
          </p:cNvSpPr>
          <p:nvPr>
            <p:ph type="body" idx="1"/>
          </p:nvPr>
        </p:nvSpPr>
        <p:spPr>
          <a:xfrm>
            <a:off x="304800" y="1402080"/>
            <a:ext cx="8382000" cy="4524333"/>
          </a:xfrm>
          <a:prstGeom prst="rect">
            <a:avLst/>
          </a:prstGeom>
          <a:noFill/>
          <a:ln>
            <a:noFill/>
          </a:ln>
        </p:spPr>
        <p:txBody>
          <a:bodyPr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1665"/>
              <a:buFont typeface="Quattrocento Sans"/>
              <a:buNone/>
            </a:pPr>
            <a:r>
              <a:rPr lang="en-US" sz="1800" b="1"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Future Work </a:t>
            </a:r>
            <a:endParaRPr lang="en-US" sz="1800" dirty="0">
              <a:latin typeface="Segoe UI" panose="020B0502040204020203" pitchFamily="34" charset="0"/>
              <a:cs typeface="Segoe UI" panose="020B0502040204020203" pitchFamily="34" charset="0"/>
              <a:sym typeface="Quattrocento Sans"/>
            </a:endParaRPr>
          </a:p>
          <a:p>
            <a:pPr marL="0" indent="-457200">
              <a:spcBef>
                <a:spcPts val="0"/>
              </a:spcBef>
              <a:buSzPts val="1665"/>
            </a:pPr>
            <a:r>
              <a:rPr lang="en-US" sz="1800" dirty="0">
                <a:latin typeface="Segoe UI" panose="020B0502040204020203" pitchFamily="34" charset="0"/>
                <a:cs typeface="Segoe UI" panose="020B0502040204020203" pitchFamily="34" charset="0"/>
                <a:sym typeface="Quattrocento Sans"/>
              </a:rPr>
              <a:t>Using different hardware would have improved project. Understanding traffic patterns would make project more robust</a:t>
            </a:r>
            <a:r>
              <a:rPr lang="en-US" sz="2200" dirty="0">
                <a:latin typeface="Segoe UI" panose="020B0502040204020203" pitchFamily="34" charset="0"/>
                <a:cs typeface="Segoe UI" panose="020B0502040204020203" pitchFamily="34" charset="0"/>
                <a:sym typeface="Quattrocento Sans"/>
              </a:rPr>
              <a:t>.</a:t>
            </a:r>
            <a:endParaRPr lang="en-US" sz="1800" dirty="0">
              <a:latin typeface="Segoe UI" panose="020B0502040204020203" pitchFamily="34" charset="0"/>
              <a:cs typeface="Segoe UI" panose="020B0502040204020203" pitchFamily="34" charset="0"/>
              <a:sym typeface="Quattrocento Sans"/>
            </a:endParaRPr>
          </a:p>
          <a:p>
            <a:pPr marL="0" indent="-457200">
              <a:spcBef>
                <a:spcPts val="0"/>
              </a:spcBef>
              <a:buSzPts val="1665"/>
            </a:pPr>
            <a:r>
              <a:rPr lang="en-US" sz="18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Next: Display route to user</a:t>
            </a:r>
          </a:p>
          <a:p>
            <a:pPr marL="0" indent="-457200">
              <a:spcBef>
                <a:spcPts val="0"/>
              </a:spcBef>
              <a:buSzPts val="1665"/>
            </a:pPr>
            <a:r>
              <a:rPr lang="en-US" sz="1800" dirty="0">
                <a:latin typeface="Segoe UI" panose="020B0502040204020203" pitchFamily="34" charset="0"/>
                <a:cs typeface="Segoe UI" panose="020B0502040204020203" pitchFamily="34" charset="0"/>
                <a:sym typeface="Quattrocento Sans"/>
              </a:rPr>
              <a:t>Next Year: Model rocket with sensors</a:t>
            </a:r>
            <a:endParaRPr sz="1800" dirty="0">
              <a:latin typeface="Segoe UI" panose="020B0502040204020203" pitchFamily="34" charset="0"/>
              <a:cs typeface="Segoe UI" panose="020B0502040204020203" pitchFamily="34" charset="0"/>
            </a:endParaRPr>
          </a:p>
          <a:p>
            <a:pPr marL="457200" marR="0" lvl="0" indent="-457200" algn="l" rtl="0">
              <a:lnSpc>
                <a:spcPct val="90000"/>
              </a:lnSpc>
              <a:spcBef>
                <a:spcPts val="2400"/>
              </a:spcBef>
              <a:spcAft>
                <a:spcPts val="0"/>
              </a:spcAft>
              <a:buClr>
                <a:schemeClr val="dk1"/>
              </a:buClr>
              <a:buSzPts val="1665"/>
              <a:buFont typeface="Quattrocento Sans"/>
              <a:buNone/>
            </a:pPr>
            <a:r>
              <a:rPr lang="en-US" sz="1800" b="1"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Related Technology</a:t>
            </a:r>
          </a:p>
          <a:p>
            <a:pPr indent="-457200">
              <a:spcBef>
                <a:spcPts val="0"/>
              </a:spcBef>
              <a:buSzPts val="1665"/>
            </a:pPr>
            <a:r>
              <a:rPr lang="en-US" sz="180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Navigation systems</a:t>
            </a:r>
          </a:p>
          <a:p>
            <a:pPr indent="-457200">
              <a:spcBef>
                <a:spcPts val="0"/>
              </a:spcBef>
              <a:buSzPts val="1665"/>
            </a:pPr>
            <a:r>
              <a:rPr lang="en-US" sz="1800" dirty="0">
                <a:latin typeface="Segoe UI" panose="020B0502040204020203" pitchFamily="34" charset="0"/>
                <a:ea typeface="Quattrocento Sans"/>
                <a:cs typeface="Segoe UI" panose="020B0502040204020203" pitchFamily="34" charset="0"/>
                <a:sym typeface="Quattrocento Sans"/>
              </a:rPr>
              <a:t>IT &amp; Enterprise Solutions</a:t>
            </a:r>
          </a:p>
          <a:p>
            <a:pPr indent="-457200">
              <a:spcBef>
                <a:spcPts val="0"/>
              </a:spcBef>
              <a:buSzPts val="1665"/>
            </a:pPr>
            <a:r>
              <a:rPr lang="en-US" sz="1800" dirty="0">
                <a:latin typeface="Segoe UI" panose="020B0502040204020203" pitchFamily="34" charset="0"/>
                <a:ea typeface="Quattrocento Sans"/>
                <a:cs typeface="Segoe UI" panose="020B0502040204020203" pitchFamily="34" charset="0"/>
                <a:sym typeface="Quattrocento Sans"/>
              </a:rPr>
              <a:t>​​Advanced Electronics</a:t>
            </a:r>
          </a:p>
          <a:p>
            <a:pPr indent="-457200">
              <a:spcBef>
                <a:spcPts val="0"/>
              </a:spcBef>
              <a:buSzPts val="1665"/>
            </a:pPr>
            <a:r>
              <a:rPr lang="en-US" sz="1800" dirty="0">
                <a:latin typeface="Segoe UI" panose="020B0502040204020203" pitchFamily="34" charset="0"/>
                <a:ea typeface="Quattrocento Sans"/>
                <a:cs typeface="Segoe UI" panose="020B0502040204020203" pitchFamily="34" charset="0"/>
                <a:sym typeface="Quattrocento Sans"/>
              </a:rPr>
              <a:t>C4ISR</a:t>
            </a:r>
            <a:endParaRPr lang="en-US" sz="180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endParaRPr>
          </a:p>
          <a:p>
            <a:pPr indent="-457200">
              <a:lnSpc>
                <a:spcPct val="90000"/>
              </a:lnSpc>
              <a:buSzPts val="1665"/>
            </a:pPr>
            <a:endParaRPr lang="en-US" sz="1665" b="1" i="0" u="none" strike="noStrike" cap="none" dirty="0">
              <a:solidFill>
                <a:schemeClr val="dk1"/>
              </a:solidFill>
              <a:latin typeface="Quattrocento Sans"/>
              <a:ea typeface="Quattrocento Sans"/>
              <a:cs typeface="Quattrocento Sans"/>
              <a:sym typeface="Quattrocento Sans"/>
            </a:endParaRPr>
          </a:p>
          <a:p>
            <a:pPr indent="-457200">
              <a:lnSpc>
                <a:spcPct val="90000"/>
              </a:lnSpc>
              <a:buSzPts val="1665"/>
            </a:pPr>
            <a:endParaRPr sz="1665" b="1" i="0" u="none" strike="noStrike" cap="none" dirty="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455</Words>
  <Application>Microsoft Macintosh PowerPoint</Application>
  <PresentationFormat>On-screen Show (4:3)</PresentationFormat>
  <Paragraphs>74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Quattrocento Sans</vt:lpstr>
      <vt:lpstr>Segoe UI</vt:lpstr>
      <vt:lpstr>Tahoma</vt:lpstr>
      <vt:lpstr>noc_ppt_template_jan2012</vt:lpstr>
      <vt:lpstr>HIP Project Expo</vt:lpstr>
      <vt:lpstr>PowerPoint Presentation</vt:lpstr>
      <vt:lpstr>PowerPoint Presentation</vt:lpstr>
      <vt:lpstr>Approach / Process</vt:lpstr>
      <vt:lpstr>Analysis/Results</vt:lpstr>
      <vt:lpstr>Learning Highlights / Conclusion</vt:lpstr>
      <vt:lpstr>Future Work / Connection to NGC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 Project Expo</dc:title>
  <dc:creator>Haynes, David M [US] (MS)</dc:creator>
  <cp:lastModifiedBy>Molly.Fisher</cp:lastModifiedBy>
  <cp:revision>20</cp:revision>
  <dcterms:modified xsi:type="dcterms:W3CDTF">2019-05-14T14:07:20Z</dcterms:modified>
</cp:coreProperties>
</file>