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8" r:id="rId7"/>
    <p:sldId id="261" r:id="rId8"/>
    <p:sldId id="262" r:id="rId9"/>
    <p:sldId id="263" r:id="rId10"/>
    <p:sldId id="264" r:id="rId11"/>
    <p:sldId id="268" r:id="rId12"/>
    <p:sldId id="266" r:id="rId13"/>
    <p:sldId id="267" r:id="rId14"/>
    <p:sldId id="270" r:id="rId15"/>
    <p:sldId id="269" r:id="rId16"/>
    <p:sldId id="272" r:id="rId17"/>
    <p:sldId id="273" r:id="rId18"/>
    <p:sldId id="274" r:id="rId19"/>
    <p:sldId id="276" r:id="rId20"/>
    <p:sldId id="280" r:id="rId21"/>
    <p:sldId id="281" r:id="rId22"/>
    <p:sldId id="282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832" y="-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Relationship Id="rId3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justbbarnett.github.io/politiscape/" TargetMode="External"/><Relationship Id="rId3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Caviar Dreams"/>
                <a:cs typeface="Caviar Dreams"/>
              </a:rPr>
              <a:t>Politiscape</a:t>
            </a:r>
            <a:endParaRPr lang="en-US" dirty="0">
              <a:latin typeface="Caviar Dreams"/>
              <a:cs typeface="Caviar Drea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838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Molly Johnson</a:t>
            </a:r>
          </a:p>
          <a:p>
            <a:r>
              <a:rPr lang="en-US" dirty="0" smtClean="0"/>
              <a:t>Ryan </a:t>
            </a:r>
            <a:r>
              <a:rPr lang="en-US" dirty="0" err="1" smtClean="0"/>
              <a:t>Mullowney</a:t>
            </a:r>
            <a:endParaRPr lang="en-US" dirty="0" smtClean="0"/>
          </a:p>
          <a:p>
            <a:r>
              <a:rPr lang="en-US" dirty="0" smtClean="0"/>
              <a:t>Ryan Bonner</a:t>
            </a:r>
          </a:p>
          <a:p>
            <a:r>
              <a:rPr lang="en-US" dirty="0" smtClean="0"/>
              <a:t>B </a:t>
            </a:r>
            <a:r>
              <a:rPr lang="en-US" dirty="0" err="1" smtClean="0"/>
              <a:t>Barrnett</a:t>
            </a:r>
            <a:endParaRPr lang="en-US" dirty="0"/>
          </a:p>
        </p:txBody>
      </p:sp>
      <p:pic>
        <p:nvPicPr>
          <p:cNvPr id="4" name="Picture 3" descr="politiscape-welc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871" y="2144889"/>
            <a:ext cx="2728279" cy="1876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665478" y="283566"/>
            <a:ext cx="2346942" cy="392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58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90912"/>
            <a:ext cx="7391401" cy="1143000"/>
          </a:xfrm>
        </p:spPr>
        <p:txBody>
          <a:bodyPr/>
          <a:lstStyle/>
          <a:p>
            <a:r>
              <a:rPr lang="en-US" dirty="0" smtClean="0"/>
              <a:t>To get their office, we had to use a different response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14657"/>
          <a:stretch/>
        </p:blipFill>
        <p:spPr>
          <a:xfrm>
            <a:off x="457200" y="2214563"/>
            <a:ext cx="3566160" cy="4111548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9604" r="9604"/>
          <a:stretch>
            <a:fillRect/>
          </a:stretch>
        </p:blipFill>
        <p:spPr>
          <a:xfrm>
            <a:off x="4283076" y="2214563"/>
            <a:ext cx="2843380" cy="1343199"/>
          </a:xfrm>
        </p:spPr>
      </p:pic>
      <p:sp>
        <p:nvSpPr>
          <p:cNvPr id="9" name="Rounded Rectangle 8"/>
          <p:cNvSpPr/>
          <p:nvPr/>
        </p:nvSpPr>
        <p:spPr>
          <a:xfrm>
            <a:off x="4283073" y="3016638"/>
            <a:ext cx="1326364" cy="523484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>
            <a:stCxn id="9" idx="1"/>
          </p:cNvCxnSpPr>
          <p:nvPr/>
        </p:nvCxnSpPr>
        <p:spPr>
          <a:xfrm rot="10800000">
            <a:off x="2240247" y="2363916"/>
            <a:ext cx="2042826" cy="914465"/>
          </a:xfrm>
          <a:prstGeom prst="curvedConnector3">
            <a:avLst>
              <a:gd name="adj1" fmla="val 35321"/>
            </a:avLst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1"/>
          </p:cNvCxnSpPr>
          <p:nvPr/>
        </p:nvCxnSpPr>
        <p:spPr>
          <a:xfrm rot="10800000" flipV="1">
            <a:off x="2240247" y="3278379"/>
            <a:ext cx="2042826" cy="1255397"/>
          </a:xfrm>
          <a:prstGeom prst="curvedConnector3">
            <a:avLst>
              <a:gd name="adj1" fmla="val 50000"/>
            </a:avLst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073" y="3739925"/>
            <a:ext cx="3801851" cy="2586187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5609437" y="3739926"/>
            <a:ext cx="2410186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/>
              <a:t>Push to a new array!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5794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170759"/>
            <a:ext cx="3566160" cy="1035424"/>
          </a:xfrm>
        </p:spPr>
        <p:txBody>
          <a:bodyPr/>
          <a:lstStyle/>
          <a:p>
            <a:r>
              <a:rPr lang="en-US" dirty="0" smtClean="0"/>
              <a:t>Creating the profile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199" y="2233078"/>
            <a:ext cx="4093854" cy="3517940"/>
          </a:xfrm>
        </p:spPr>
        <p:txBody>
          <a:bodyPr>
            <a:normAutofit/>
          </a:bodyPr>
          <a:lstStyle/>
          <a:p>
            <a:r>
              <a:rPr lang="en-US" dirty="0" smtClean="0"/>
              <a:t>9 Elements exist within each profile:</a:t>
            </a:r>
          </a:p>
          <a:p>
            <a:endParaRPr lang="en-US" sz="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card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photo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office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party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Twitter handle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Facebook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Website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Related New York Times headlines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b="-2110"/>
          <a:stretch/>
        </p:blipFill>
        <p:spPr>
          <a:xfrm>
            <a:off x="4760258" y="990601"/>
            <a:ext cx="4096512" cy="4724400"/>
          </a:xfrm>
        </p:spPr>
      </p:pic>
      <p:cxnSp>
        <p:nvCxnSpPr>
          <p:cNvPr id="6" name="Straight Connector 5"/>
          <p:cNvCxnSpPr/>
          <p:nvPr/>
        </p:nvCxnSpPr>
        <p:spPr>
          <a:xfrm>
            <a:off x="811428" y="2946073"/>
            <a:ext cx="1093664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11428" y="3581155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11428" y="3898696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11428" y="4216236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327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37" y="960340"/>
            <a:ext cx="7867324" cy="944905"/>
          </a:xfrm>
        </p:spPr>
        <p:txBody>
          <a:bodyPr/>
          <a:lstStyle/>
          <a:p>
            <a:r>
              <a:rPr lang="en-US" dirty="0" smtClean="0"/>
              <a:t>What IF they don’t have a photo?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239" b="7680"/>
          <a:stretch/>
        </p:blipFill>
        <p:spPr>
          <a:xfrm>
            <a:off x="421916" y="2205489"/>
            <a:ext cx="3084011" cy="4515792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-1" r="1461" b="-3336"/>
          <a:stretch/>
        </p:blipFill>
        <p:spPr>
          <a:xfrm>
            <a:off x="3823446" y="2205489"/>
            <a:ext cx="4222207" cy="1216896"/>
          </a:xfrm>
        </p:spPr>
      </p:pic>
    </p:spTree>
    <p:extLst>
      <p:ext uri="{BB962C8B-B14F-4D97-AF65-F5344CB8AC3E}">
        <p14:creationId xmlns:p14="http://schemas.microsoft.com/office/powerpoint/2010/main" val="3703350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428935"/>
            <a:ext cx="4125228" cy="736818"/>
          </a:xfrm>
        </p:spPr>
        <p:txBody>
          <a:bodyPr/>
          <a:lstStyle/>
          <a:p>
            <a:pPr algn="r"/>
            <a:r>
              <a:rPr lang="en-US" sz="3400" dirty="0" smtClean="0"/>
              <a:t>4 little buttons</a:t>
            </a:r>
            <a:r>
              <a:rPr lang="en-US" sz="3400" dirty="0"/>
              <a:t> </a:t>
            </a:r>
            <a:r>
              <a:rPr lang="en-US" sz="3400" dirty="0" smtClean="0"/>
              <a:t>left</a:t>
            </a:r>
            <a:r>
              <a:rPr lang="mr-IN" sz="3400" dirty="0" smtClean="0"/>
              <a:t>…</a:t>
            </a:r>
            <a:endParaRPr lang="en-US" sz="3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199" y="2233078"/>
            <a:ext cx="4093854" cy="3517940"/>
          </a:xfrm>
        </p:spPr>
        <p:txBody>
          <a:bodyPr>
            <a:normAutofit/>
          </a:bodyPr>
          <a:lstStyle/>
          <a:p>
            <a:r>
              <a:rPr lang="en-US" dirty="0" smtClean="0"/>
              <a:t>9 Elements exist within each profile:</a:t>
            </a:r>
          </a:p>
          <a:p>
            <a:endParaRPr lang="en-US" sz="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card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photo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office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party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Twitter handle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Facebook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Website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Related New York Times headlines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b="-2110"/>
          <a:stretch/>
        </p:blipFill>
        <p:spPr>
          <a:xfrm>
            <a:off x="4760258" y="990601"/>
            <a:ext cx="4096512" cy="4724400"/>
          </a:xfrm>
        </p:spPr>
      </p:pic>
      <p:cxnSp>
        <p:nvCxnSpPr>
          <p:cNvPr id="6" name="Straight Connector 5"/>
          <p:cNvCxnSpPr/>
          <p:nvPr/>
        </p:nvCxnSpPr>
        <p:spPr>
          <a:xfrm>
            <a:off x="811428" y="2946073"/>
            <a:ext cx="1093664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11428" y="3581155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11428" y="3898696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1428" y="4216236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591796" y="4778894"/>
            <a:ext cx="2381366" cy="585513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811428" y="3281255"/>
            <a:ext cx="917266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77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40426"/>
            <a:ext cx="7391401" cy="1143000"/>
          </a:xfrm>
        </p:spPr>
        <p:txBody>
          <a:bodyPr/>
          <a:lstStyle/>
          <a:p>
            <a:r>
              <a:rPr lang="en-US" dirty="0" smtClean="0"/>
              <a:t>Just + 4 + little buttons</a:t>
            </a:r>
            <a:br>
              <a:rPr lang="en-US" dirty="0" smtClean="0"/>
            </a:br>
            <a:r>
              <a:rPr lang="en-US" dirty="0" smtClean="0"/>
              <a:t>		       = famous last words!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6002873"/>
            <a:ext cx="7662864" cy="4332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First we had to establish if they had social media</a:t>
            </a:r>
            <a:r>
              <a:rPr lang="mr-IN" dirty="0" smtClean="0"/>
              <a:t>…</a:t>
            </a:r>
            <a:r>
              <a:rPr lang="en-US" dirty="0" smtClean="0"/>
              <a:t> and then we had to make the button. Thanks </a:t>
            </a:r>
            <a:r>
              <a:rPr lang="en-US" dirty="0" err="1" smtClean="0"/>
              <a:t>FontAwesome.com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4"/>
          </p:nvPr>
        </p:nvPicPr>
        <p:blipFill rotWithShape="1">
          <a:blip r:embed="rId2"/>
          <a:srcRect l="-515" t="-4023" r="-1" b="1"/>
          <a:stretch/>
        </p:blipFill>
        <p:spPr>
          <a:xfrm>
            <a:off x="457199" y="3112163"/>
            <a:ext cx="3566160" cy="277242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4413" t="7537" r="12974" b="11239"/>
          <a:stretch/>
        </p:blipFill>
        <p:spPr>
          <a:xfrm>
            <a:off x="457200" y="2139623"/>
            <a:ext cx="3566160" cy="972540"/>
          </a:xfrm>
          <a:prstGeom prst="rect">
            <a:avLst/>
          </a:prstGeom>
        </p:spPr>
      </p:pic>
      <p:pic>
        <p:nvPicPr>
          <p:cNvPr id="14" name="Picture 13" descr="my-red-check-mark-png-m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89" y="2179814"/>
            <a:ext cx="736169" cy="767166"/>
          </a:xfrm>
          <a:prstGeom prst="rect">
            <a:avLst/>
          </a:prstGeom>
        </p:spPr>
      </p:pic>
      <p:pic>
        <p:nvPicPr>
          <p:cNvPr id="15" name="Picture 14" descr="my-red-check-mark-png-m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12" y="2179814"/>
            <a:ext cx="736169" cy="767166"/>
          </a:xfrm>
          <a:prstGeom prst="rect">
            <a:avLst/>
          </a:prstGeom>
        </p:spPr>
      </p:pic>
      <p:pic>
        <p:nvPicPr>
          <p:cNvPr id="11" name="Picture 10" descr="my-red-check-mark-png-m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81" y="2179814"/>
            <a:ext cx="736169" cy="76716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3"/>
          </p:nvPr>
        </p:nvPicPr>
        <p:blipFill rotWithShape="1">
          <a:blip r:embed="rId5"/>
          <a:srcRect b="256"/>
          <a:stretch/>
        </p:blipFill>
        <p:spPr>
          <a:xfrm>
            <a:off x="4442473" y="2179814"/>
            <a:ext cx="3677589" cy="3704775"/>
          </a:xfrm>
        </p:spPr>
      </p:pic>
    </p:spTree>
    <p:extLst>
      <p:ext uri="{BB962C8B-B14F-4D97-AF65-F5344CB8AC3E}">
        <p14:creationId xmlns:p14="http://schemas.microsoft.com/office/powerpoint/2010/main" val="370043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93" y="1792047"/>
            <a:ext cx="2677334" cy="373705"/>
          </a:xfrm>
        </p:spPr>
        <p:txBody>
          <a:bodyPr/>
          <a:lstStyle/>
          <a:p>
            <a:pPr algn="r"/>
            <a:r>
              <a:rPr lang="en-US" sz="2000" dirty="0" smtClean="0"/>
              <a:t>One API to go</a:t>
            </a:r>
            <a:r>
              <a:rPr lang="mr-IN" sz="2000" dirty="0" smtClean="0"/>
              <a:t>…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199" y="2233078"/>
            <a:ext cx="4093854" cy="3517940"/>
          </a:xfrm>
        </p:spPr>
        <p:txBody>
          <a:bodyPr>
            <a:normAutofit/>
          </a:bodyPr>
          <a:lstStyle/>
          <a:p>
            <a:r>
              <a:rPr lang="en-US" dirty="0" smtClean="0"/>
              <a:t>9 Elements exist within each profile:</a:t>
            </a:r>
          </a:p>
          <a:p>
            <a:endParaRPr lang="en-US" sz="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card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photo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office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party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Twitter handle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Facebook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Website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Related New York Times headlines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b="-2110"/>
          <a:stretch/>
        </p:blipFill>
        <p:spPr>
          <a:xfrm>
            <a:off x="4760258" y="990601"/>
            <a:ext cx="4096512" cy="4724400"/>
          </a:xfrm>
        </p:spPr>
      </p:pic>
      <p:cxnSp>
        <p:nvCxnSpPr>
          <p:cNvPr id="6" name="Straight Connector 5"/>
          <p:cNvCxnSpPr/>
          <p:nvPr/>
        </p:nvCxnSpPr>
        <p:spPr>
          <a:xfrm>
            <a:off x="811428" y="2946073"/>
            <a:ext cx="1093664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11428" y="3581155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11428" y="3898696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1428" y="4216236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5826" y="909639"/>
            <a:ext cx="4125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800000"/>
                </a:solidFill>
                <a:latin typeface="Caviar Dreams"/>
                <a:cs typeface="Caviar Dreams"/>
              </a:rPr>
              <a:t>Now the real fun starts!</a:t>
            </a:r>
            <a:endParaRPr lang="en-US" sz="4000" dirty="0">
              <a:solidFill>
                <a:srgbClr val="800000"/>
              </a:solidFill>
              <a:latin typeface="Caviar Dreams"/>
              <a:cs typeface="Caviar Dream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232292" y="4745470"/>
            <a:ext cx="582113" cy="723289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811428" y="3281255"/>
            <a:ext cx="917266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11428" y="4533777"/>
            <a:ext cx="1569937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11428" y="4868960"/>
            <a:ext cx="1711055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11428" y="5186500"/>
            <a:ext cx="917266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354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47284"/>
            <a:ext cx="7391401" cy="1143000"/>
          </a:xfrm>
        </p:spPr>
        <p:txBody>
          <a:bodyPr/>
          <a:lstStyle/>
          <a:p>
            <a:r>
              <a:rPr lang="en-US" dirty="0" smtClean="0"/>
              <a:t>The “Headlines” Button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-450" b="-691"/>
          <a:stretch/>
        </p:blipFill>
        <p:spPr>
          <a:xfrm>
            <a:off x="457200" y="2080867"/>
            <a:ext cx="4434082" cy="2732054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-2"/>
          <a:stretch/>
        </p:blipFill>
        <p:spPr>
          <a:xfrm>
            <a:off x="5086016" y="2080866"/>
            <a:ext cx="3013218" cy="2214207"/>
          </a:xfrm>
        </p:spPr>
      </p:pic>
      <p:sp>
        <p:nvSpPr>
          <p:cNvPr id="8" name="TextBox 7"/>
          <p:cNvSpPr txBox="1"/>
          <p:nvPr/>
        </p:nvSpPr>
        <p:spPr>
          <a:xfrm>
            <a:off x="457199" y="4929902"/>
            <a:ext cx="7642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names had to be split; remove punctuation; replace spaces with hyphens; and, finally, join the name.</a:t>
            </a:r>
          </a:p>
          <a:p>
            <a:r>
              <a:rPr lang="en-US" dirty="0" smtClean="0"/>
              <a:t>This gave us “</a:t>
            </a:r>
            <a:r>
              <a:rPr lang="en-US" dirty="0" err="1" smtClean="0"/>
              <a:t>nameID</a:t>
            </a:r>
            <a:r>
              <a:rPr lang="en-US" dirty="0" smtClean="0"/>
              <a:t>”. We used it as values and IDs to use in the next step of the API.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4461" r="4667"/>
          <a:stretch/>
        </p:blipFill>
        <p:spPr>
          <a:xfrm>
            <a:off x="5086016" y="4295074"/>
            <a:ext cx="3013218" cy="51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71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#2 </a:t>
            </a:r>
            <a:r>
              <a:rPr lang="mr-IN" dirty="0" smtClean="0"/>
              <a:t>–</a:t>
            </a:r>
            <a:r>
              <a:rPr lang="en-US" dirty="0" smtClean="0"/>
              <a:t> New York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139077"/>
            <a:ext cx="3566160" cy="4006135"/>
          </a:xfrm>
        </p:spPr>
        <p:txBody>
          <a:bodyPr>
            <a:normAutofit/>
          </a:bodyPr>
          <a:lstStyle/>
          <a:p>
            <a:r>
              <a:rPr lang="en-US" dirty="0" smtClean="0"/>
              <a:t>Now that we built “</a:t>
            </a:r>
            <a:r>
              <a:rPr lang="en-US" dirty="0" err="1" smtClean="0"/>
              <a:t>nameID</a:t>
            </a:r>
            <a:r>
              <a:rPr lang="en-US" dirty="0" smtClean="0"/>
              <a:t>” the headlines button can register the value to search in the NYT-API.</a:t>
            </a:r>
          </a:p>
          <a:p>
            <a:r>
              <a:rPr lang="en-US" dirty="0" smtClean="0"/>
              <a:t>By placing the “Get” within the button clicked function, we activate the 2</a:t>
            </a:r>
            <a:r>
              <a:rPr lang="en-US" baseline="30000" dirty="0" smtClean="0"/>
              <a:t>nd</a:t>
            </a:r>
            <a:r>
              <a:rPr lang="en-US" dirty="0" smtClean="0"/>
              <a:t> API, and our page loads faster initially.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4"/>
          </p:nvPr>
        </p:nvPicPr>
        <p:blipFill rotWithShape="1">
          <a:blip r:embed="rId2"/>
          <a:srcRect t="-470" b="933"/>
          <a:stretch/>
        </p:blipFill>
        <p:spPr>
          <a:xfrm>
            <a:off x="457200" y="2139078"/>
            <a:ext cx="3566160" cy="4006135"/>
          </a:xfrm>
        </p:spPr>
      </p:pic>
    </p:spTree>
    <p:extLst>
      <p:ext uri="{BB962C8B-B14F-4D97-AF65-F5344CB8AC3E}">
        <p14:creationId xmlns:p14="http://schemas.microsoft.com/office/powerpoint/2010/main" val="365485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Remember: “Keep it clean”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3365217" y="5630333"/>
            <a:ext cx="4692227" cy="104422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dirty="0" smtClean="0"/>
              <a:t>To stay true to the “keep it clean” branding style, the headlines button can clear the headlines by just being clicked again</a:t>
            </a:r>
            <a:r>
              <a:rPr lang="mr-IN" dirty="0" smtClean="0"/>
              <a:t>…</a:t>
            </a:r>
            <a:r>
              <a:rPr lang="en-US" dirty="0"/>
              <a:t> </a:t>
            </a:r>
            <a:r>
              <a:rPr lang="en-US" dirty="0" smtClean="0"/>
              <a:t>but it took some code!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dirty="0" smtClean="0"/>
              <a:t>True &amp; False!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5"/>
          </p:nvPr>
        </p:nvPicPr>
        <p:blipFill rotWithShape="1">
          <a:blip r:embed="rId2"/>
          <a:srcRect l="9909" r="-463"/>
          <a:stretch/>
        </p:blipFill>
        <p:spPr>
          <a:xfrm>
            <a:off x="457200" y="2214563"/>
            <a:ext cx="2760133" cy="440354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556" y="3923775"/>
            <a:ext cx="3918764" cy="171572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4"/>
          </p:nvPr>
        </p:nvPicPr>
        <p:blipFill rotWithShape="1">
          <a:blip r:embed="rId4"/>
          <a:srcRect l="3991" r="341" b="2726"/>
          <a:stretch/>
        </p:blipFill>
        <p:spPr>
          <a:xfrm>
            <a:off x="3365216" y="2214562"/>
            <a:ext cx="4199037" cy="1778882"/>
          </a:xfrm>
        </p:spPr>
      </p:pic>
    </p:spTree>
    <p:extLst>
      <p:ext uri="{BB962C8B-B14F-4D97-AF65-F5344CB8AC3E}">
        <p14:creationId xmlns:p14="http://schemas.microsoft.com/office/powerpoint/2010/main" val="2437355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199" y="2233078"/>
            <a:ext cx="4093854" cy="3517940"/>
          </a:xfrm>
        </p:spPr>
        <p:txBody>
          <a:bodyPr>
            <a:normAutofit/>
          </a:bodyPr>
          <a:lstStyle/>
          <a:p>
            <a:r>
              <a:rPr lang="en-US" dirty="0" smtClean="0"/>
              <a:t>9 Elements exist within each profile:</a:t>
            </a:r>
          </a:p>
          <a:p>
            <a:endParaRPr lang="en-US" sz="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card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photo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office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party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Twitter handle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Facebook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Website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Related New York Times headlines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 amt="52000"/>
          </a:blip>
          <a:srcRect b="-2110"/>
          <a:stretch/>
        </p:blipFill>
        <p:spPr>
          <a:xfrm>
            <a:off x="4760258" y="990601"/>
            <a:ext cx="4096512" cy="4724400"/>
          </a:xfrm>
        </p:spPr>
      </p:pic>
      <p:cxnSp>
        <p:nvCxnSpPr>
          <p:cNvPr id="6" name="Straight Connector 5"/>
          <p:cNvCxnSpPr/>
          <p:nvPr/>
        </p:nvCxnSpPr>
        <p:spPr>
          <a:xfrm>
            <a:off x="811428" y="2946073"/>
            <a:ext cx="1093664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11428" y="3581155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11428" y="3898696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1428" y="4216236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5826" y="909639"/>
            <a:ext cx="4125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800000"/>
                </a:solidFill>
                <a:latin typeface="Caviar Dreams"/>
                <a:cs typeface="Caviar Dreams"/>
              </a:rPr>
              <a:t>We did it!!!!</a:t>
            </a:r>
            <a:endParaRPr lang="en-US" sz="4000" dirty="0">
              <a:solidFill>
                <a:srgbClr val="800000"/>
              </a:solidFill>
              <a:latin typeface="Caviar Dreams"/>
              <a:cs typeface="Caviar Dream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11428" y="3281255"/>
            <a:ext cx="917266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11428" y="4533777"/>
            <a:ext cx="1569937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11428" y="4868960"/>
            <a:ext cx="1711055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11428" y="5186500"/>
            <a:ext cx="917266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6e633a235ea0d523078e667b9f84f15b-blue-check-mark-by-vexe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04" y="829083"/>
            <a:ext cx="4803031" cy="4803031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811428" y="5504703"/>
            <a:ext cx="3464239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199" y="1411110"/>
            <a:ext cx="3566160" cy="619395"/>
          </a:xfrm>
        </p:spPr>
        <p:txBody>
          <a:bodyPr/>
          <a:lstStyle/>
          <a:p>
            <a:r>
              <a:rPr lang="en-US" dirty="0" smtClean="0"/>
              <a:t>Clean &amp; 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92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4" y="5474070"/>
            <a:ext cx="2928839" cy="109181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Purpose -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3"/>
            <a:ext cx="4966446" cy="186425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Politiscape</a:t>
            </a:r>
            <a:r>
              <a:rPr lang="en-US" dirty="0" smtClean="0"/>
              <a:t> is built for the </a:t>
            </a:r>
            <a:r>
              <a:rPr lang="en-US" dirty="0" err="1" smtClean="0"/>
              <a:t>millenial</a:t>
            </a:r>
            <a:r>
              <a:rPr lang="en-US" dirty="0" smtClean="0"/>
              <a:t>.</a:t>
            </a:r>
          </a:p>
          <a:p>
            <a:endParaRPr lang="en-US" sz="800" dirty="0" smtClean="0"/>
          </a:p>
          <a:p>
            <a:r>
              <a:rPr lang="en-US" dirty="0" smtClean="0"/>
              <a:t>With just knowledge of your own zip code, users can find out who is representing them. Clean, “Scroll-able” profiles will dynamically populate the screen and let users see quick links to their politicians’ social media channels, their website, and recent articles from the New York Times.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465" r="2526" b="4288"/>
          <a:stretch/>
        </p:blipFill>
        <p:spPr/>
      </p:pic>
    </p:spTree>
    <p:extLst>
      <p:ext uri="{BB962C8B-B14F-4D97-AF65-F5344CB8AC3E}">
        <p14:creationId xmlns:p14="http://schemas.microsoft.com/office/powerpoint/2010/main" val="156547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8787" y="5660376"/>
            <a:ext cx="7617153" cy="8246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 err="1" smtClean="0"/>
              <a:t>Wanna</a:t>
            </a:r>
            <a:r>
              <a:rPr lang="en-US" sz="6000" dirty="0" smtClean="0"/>
              <a:t> see?</a:t>
            </a:r>
            <a:endParaRPr lang="en-US" sz="6000" dirty="0"/>
          </a:p>
        </p:txBody>
      </p:sp>
      <p:pic>
        <p:nvPicPr>
          <p:cNvPr id="3" name="Picture Placeholder 4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l="23274" r="23860"/>
          <a:stretch/>
        </p:blipFill>
        <p:spPr>
          <a:xfrm>
            <a:off x="2490596" y="268287"/>
            <a:ext cx="5585345" cy="535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68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45212"/>
            <a:ext cx="7388352" cy="1539582"/>
          </a:xfrm>
        </p:spPr>
        <p:txBody>
          <a:bodyPr/>
          <a:lstStyle/>
          <a:p>
            <a:r>
              <a:rPr lang="en-US" sz="4400" dirty="0" smtClean="0">
                <a:solidFill>
                  <a:srgbClr val="800000"/>
                </a:solidFill>
              </a:rPr>
              <a:t>We know there is room to </a:t>
            </a:r>
            <a:r>
              <a:rPr lang="en-US" sz="4400" b="1" spc="2000" dirty="0" smtClean="0">
                <a:solidFill>
                  <a:srgbClr val="0000FF"/>
                </a:solidFill>
              </a:rPr>
              <a:t>EXPAND</a:t>
            </a:r>
            <a:r>
              <a:rPr lang="en-US" sz="4400" dirty="0" smtClean="0">
                <a:solidFill>
                  <a:srgbClr val="800000"/>
                </a:solidFill>
              </a:rPr>
              <a:t>!</a:t>
            </a:r>
            <a:endParaRPr lang="en-US" sz="4400" dirty="0">
              <a:solidFill>
                <a:srgbClr val="8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0158"/>
            <a:ext cx="3566160" cy="522627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Search-ability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15437"/>
            <a:ext cx="3969156" cy="343675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Create searches for special interest groups:</a:t>
            </a:r>
          </a:p>
          <a:p>
            <a:pPr lvl="1"/>
            <a:r>
              <a:rPr lang="en-US" dirty="0" smtClean="0"/>
              <a:t>Form Letters</a:t>
            </a:r>
          </a:p>
          <a:p>
            <a:pPr lvl="1"/>
            <a:r>
              <a:rPr lang="en-US" dirty="0" smtClean="0"/>
              <a:t>What to post, who to tag.</a:t>
            </a:r>
          </a:p>
          <a:p>
            <a:r>
              <a:rPr lang="en-US" dirty="0" smtClean="0"/>
              <a:t>Search by office, federal </a:t>
            </a:r>
            <a:r>
              <a:rPr lang="en-US" dirty="0" err="1" smtClean="0"/>
              <a:t>vs</a:t>
            </a:r>
            <a:r>
              <a:rPr lang="en-US" dirty="0" smtClean="0"/>
              <a:t> local, and other more specific queries.</a:t>
            </a:r>
          </a:p>
          <a:p>
            <a:r>
              <a:rPr lang="en-US" dirty="0" smtClean="0"/>
              <a:t>Create searches for upcoming elections:</a:t>
            </a:r>
          </a:p>
          <a:p>
            <a:pPr lvl="1"/>
            <a:r>
              <a:rPr lang="en-US" dirty="0" smtClean="0"/>
              <a:t>Who is running?</a:t>
            </a:r>
          </a:p>
          <a:p>
            <a:pPr lvl="1"/>
            <a:r>
              <a:rPr lang="en-US" dirty="0" smtClean="0"/>
              <a:t>Who is on the chopping block?</a:t>
            </a:r>
          </a:p>
          <a:p>
            <a:r>
              <a:rPr lang="en-US" dirty="0" smtClean="0"/>
              <a:t>Create user login </a:t>
            </a:r>
            <a:r>
              <a:rPr lang="mr-IN" dirty="0" smtClean="0"/>
              <a:t>–</a:t>
            </a:r>
            <a:endParaRPr lang="en-US" dirty="0" smtClean="0"/>
          </a:p>
          <a:p>
            <a:pPr lvl="1"/>
            <a:r>
              <a:rPr lang="en-US" dirty="0" smtClean="0"/>
              <a:t>Allow users to register their party and pull info based on that.</a:t>
            </a:r>
          </a:p>
          <a:p>
            <a:endParaRPr lang="en-US" dirty="0"/>
          </a:p>
        </p:txBody>
      </p:sp>
      <p:pic>
        <p:nvPicPr>
          <p:cNvPr id="7" name="Picture Placeholder 4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2980" r="2515" b="31302"/>
          <a:stretch/>
        </p:blipFill>
        <p:spPr>
          <a:xfrm>
            <a:off x="4526494" y="2183737"/>
            <a:ext cx="3565525" cy="3734178"/>
          </a:xfrm>
        </p:spPr>
      </p:pic>
    </p:spTree>
    <p:extLst>
      <p:ext uri="{BB962C8B-B14F-4D97-AF65-F5344CB8AC3E}">
        <p14:creationId xmlns:p14="http://schemas.microsoft.com/office/powerpoint/2010/main" val="2043718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“sell-able”?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Sell data to polling efforts.</a:t>
            </a:r>
          </a:p>
          <a:p>
            <a:r>
              <a:rPr lang="en-US" dirty="0" smtClean="0"/>
              <a:t>Sell advertising space on scrolling profiles.</a:t>
            </a:r>
          </a:p>
          <a:p>
            <a:r>
              <a:rPr lang="en-US" dirty="0" smtClean="0"/>
              <a:t>Let Special interest groups pay to host their form letters and campaigns.</a:t>
            </a:r>
          </a:p>
          <a:p>
            <a:r>
              <a:rPr lang="en-US" dirty="0" smtClean="0"/>
              <a:t>Let campaigns pay to post their invitations to rallies, speeches and other politically-motivated events.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599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we meet the criteria?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198" y="2057400"/>
            <a:ext cx="4303059" cy="3657601"/>
          </a:xfrm>
        </p:spPr>
        <p:txBody>
          <a:bodyPr/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2 APIs 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Use Ajax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New Library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Polished Front-end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Quality code-standards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No alerts 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Repeating element 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Use Bootstrap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Deploy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User input validation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111" t="-72" r="1113" b="9711"/>
          <a:stretch/>
        </p:blipFill>
        <p:spPr/>
      </p:pic>
      <p:sp>
        <p:nvSpPr>
          <p:cNvPr id="6" name="TextBox 5"/>
          <p:cNvSpPr txBox="1"/>
          <p:nvPr/>
        </p:nvSpPr>
        <p:spPr>
          <a:xfrm>
            <a:off x="1400046" y="2065811"/>
            <a:ext cx="2623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Google Civics &amp; NYT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988371" y="2692439"/>
            <a:ext cx="2623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</a:t>
            </a:r>
            <a:r>
              <a:rPr lang="en-US" sz="1600" dirty="0" err="1" smtClean="0"/>
              <a:t>FontAwesome.com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787863" y="3644997"/>
            <a:ext cx="2623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We used a modal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711702" y="3960091"/>
            <a:ext cx="2623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The Profiles</a:t>
            </a:r>
            <a:endParaRPr lang="en-US" sz="1600" dirty="0"/>
          </a:p>
        </p:txBody>
      </p:sp>
      <p:pic>
        <p:nvPicPr>
          <p:cNvPr id="10" name="Picture 9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2111029"/>
            <a:ext cx="219345" cy="228581"/>
          </a:xfrm>
          <a:prstGeom prst="rect">
            <a:avLst/>
          </a:prstGeom>
        </p:spPr>
      </p:pic>
      <p:pic>
        <p:nvPicPr>
          <p:cNvPr id="11" name="Picture 10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2404365"/>
            <a:ext cx="219345" cy="228581"/>
          </a:xfrm>
          <a:prstGeom prst="rect">
            <a:avLst/>
          </a:prstGeom>
        </p:spPr>
      </p:pic>
      <p:pic>
        <p:nvPicPr>
          <p:cNvPr id="12" name="Picture 11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2692439"/>
            <a:ext cx="219345" cy="228581"/>
          </a:xfrm>
          <a:prstGeom prst="rect">
            <a:avLst/>
          </a:prstGeom>
        </p:spPr>
      </p:pic>
      <p:pic>
        <p:nvPicPr>
          <p:cNvPr id="13" name="Picture 12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3030993"/>
            <a:ext cx="219345" cy="228581"/>
          </a:xfrm>
          <a:prstGeom prst="rect">
            <a:avLst/>
          </a:prstGeom>
        </p:spPr>
      </p:pic>
      <p:pic>
        <p:nvPicPr>
          <p:cNvPr id="14" name="Picture 13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3367100"/>
            <a:ext cx="219345" cy="228581"/>
          </a:xfrm>
          <a:prstGeom prst="rect">
            <a:avLst/>
          </a:prstGeom>
        </p:spPr>
      </p:pic>
      <p:pic>
        <p:nvPicPr>
          <p:cNvPr id="15" name="Picture 14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3644997"/>
            <a:ext cx="219345" cy="228581"/>
          </a:xfrm>
          <a:prstGeom prst="rect">
            <a:avLst/>
          </a:prstGeom>
        </p:spPr>
      </p:pic>
      <p:pic>
        <p:nvPicPr>
          <p:cNvPr id="16" name="Picture 15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3983551"/>
            <a:ext cx="219345" cy="228581"/>
          </a:xfrm>
          <a:prstGeom prst="rect">
            <a:avLst/>
          </a:prstGeom>
        </p:spPr>
      </p:pic>
      <p:pic>
        <p:nvPicPr>
          <p:cNvPr id="17" name="Picture 16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4298645"/>
            <a:ext cx="219345" cy="228581"/>
          </a:xfrm>
          <a:prstGeom prst="rect">
            <a:avLst/>
          </a:prstGeom>
        </p:spPr>
      </p:pic>
      <p:pic>
        <p:nvPicPr>
          <p:cNvPr id="18" name="Picture 17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4631528"/>
            <a:ext cx="219345" cy="228581"/>
          </a:xfrm>
          <a:prstGeom prst="rect">
            <a:avLst/>
          </a:prstGeom>
        </p:spPr>
      </p:pic>
      <p:pic>
        <p:nvPicPr>
          <p:cNvPr id="19" name="Picture 18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4964410"/>
            <a:ext cx="219345" cy="22858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798012" y="4924240"/>
            <a:ext cx="2623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Zip Code Input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8024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familiar?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942" r="2422" b="31819"/>
          <a:stretch/>
        </p:blipFill>
        <p:spPr>
          <a:xfrm>
            <a:off x="457199" y="2214563"/>
            <a:ext cx="3610459" cy="3766573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35278"/>
          <a:stretch/>
        </p:blipFill>
        <p:spPr/>
      </p:pic>
    </p:spTree>
    <p:extLst>
      <p:ext uri="{BB962C8B-B14F-4D97-AF65-F5344CB8AC3E}">
        <p14:creationId xmlns:p14="http://schemas.microsoft.com/office/powerpoint/2010/main" val="1089763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it clean!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199" y="2030506"/>
            <a:ext cx="3566160" cy="3684495"/>
          </a:xfrm>
        </p:spPr>
        <p:txBody>
          <a:bodyPr/>
          <a:lstStyle/>
          <a:p>
            <a:r>
              <a:rPr lang="en-US" dirty="0" smtClean="0"/>
              <a:t>Politics is a dirty game</a:t>
            </a:r>
            <a:r>
              <a:rPr lang="mr-IN" dirty="0" smtClean="0"/>
              <a:t>…</a:t>
            </a:r>
            <a:r>
              <a:rPr lang="en-US" dirty="0" smtClean="0"/>
              <a:t> so we needed to keep it clean.</a:t>
            </a:r>
          </a:p>
          <a:p>
            <a:r>
              <a:rPr lang="en-US" dirty="0" smtClean="0"/>
              <a:t>Pops of blue and red, and 50 shades of gray</a:t>
            </a:r>
            <a:r>
              <a:rPr lang="mr-IN" dirty="0" smtClean="0"/>
              <a:t>…</a:t>
            </a:r>
            <a:r>
              <a:rPr lang="en-US" dirty="0" smtClean="0"/>
              <a:t> because </a:t>
            </a:r>
            <a:r>
              <a:rPr lang="en-US" dirty="0" err="1" smtClean="0"/>
              <a:t>grayscale</a:t>
            </a:r>
            <a:r>
              <a:rPr lang="en-US" dirty="0" smtClean="0"/>
              <a:t> doesn’t mean boring.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82" r="5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39975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37988"/>
            <a:ext cx="7391401" cy="1143000"/>
          </a:xfrm>
        </p:spPr>
        <p:txBody>
          <a:bodyPr/>
          <a:lstStyle/>
          <a:p>
            <a:r>
              <a:rPr lang="en-US" dirty="0" smtClean="0"/>
              <a:t>The code! - HTML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" r="-3" b="2639"/>
          <a:stretch/>
        </p:blipFill>
        <p:spPr>
          <a:xfrm>
            <a:off x="457200" y="2038153"/>
            <a:ext cx="7563120" cy="109085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3255424"/>
            <a:ext cx="3737880" cy="3113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working with the </a:t>
            </a:r>
            <a:r>
              <a:rPr lang="en-US" dirty="0" err="1" smtClean="0"/>
              <a:t>api</a:t>
            </a:r>
            <a:r>
              <a:rPr lang="en-US" dirty="0" smtClean="0"/>
              <a:t>, we realized our site built itself through </a:t>
            </a:r>
            <a:r>
              <a:rPr lang="en-US" dirty="0" err="1" smtClean="0"/>
              <a:t>js</a:t>
            </a:r>
            <a:r>
              <a:rPr lang="en-US" dirty="0" smtClean="0"/>
              <a:t>. However, a few basic elements stayed static in the HTML.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nav</a:t>
            </a:r>
            <a:r>
              <a:rPr lang="en-US" dirty="0" smtClean="0"/>
              <a:t>-bar is a bootstrap dream. It fits your screen, and collapses the form on smaller screens. It’s static and simple for ease of use.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96"/>
          <a:stretch/>
        </p:blipFill>
        <p:spPr>
          <a:xfrm>
            <a:off x="457199" y="3240307"/>
            <a:ext cx="3825241" cy="84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1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 Codes are 5 numbers!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4282440" y="4611041"/>
            <a:ext cx="3566160" cy="1534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Alerts are ugly!</a:t>
            </a:r>
          </a:p>
          <a:p>
            <a:pPr marL="0" indent="0">
              <a:buNone/>
            </a:pPr>
            <a:r>
              <a:rPr lang="en-US" dirty="0" smtClean="0"/>
              <a:t>We used a modal.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4"/>
          </p:nvPr>
        </p:nvPicPr>
        <p:blipFill>
          <a:blip r:embed="rId2"/>
          <a:srcRect l="1659" r="1659"/>
          <a:stretch>
            <a:fillRect/>
          </a:stretch>
        </p:blipFill>
        <p:spPr/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826" y="3761376"/>
            <a:ext cx="2309535" cy="2364787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r="1801"/>
          <a:stretch/>
        </p:blipFill>
        <p:spPr>
          <a:xfrm>
            <a:off x="4282440" y="2214562"/>
            <a:ext cx="3566160" cy="2396480"/>
          </a:xfrm>
        </p:spPr>
      </p:pic>
    </p:spTree>
    <p:extLst>
      <p:ext uri="{BB962C8B-B14F-4D97-AF65-F5344CB8AC3E}">
        <p14:creationId xmlns:p14="http://schemas.microsoft.com/office/powerpoint/2010/main" val="346939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170759"/>
            <a:ext cx="3566160" cy="1035424"/>
          </a:xfrm>
        </p:spPr>
        <p:txBody>
          <a:bodyPr/>
          <a:lstStyle/>
          <a:p>
            <a:r>
              <a:rPr lang="en-US" dirty="0" smtClean="0"/>
              <a:t>Creating the profile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199" y="2233078"/>
            <a:ext cx="4093854" cy="3517940"/>
          </a:xfrm>
        </p:spPr>
        <p:txBody>
          <a:bodyPr>
            <a:normAutofit/>
          </a:bodyPr>
          <a:lstStyle/>
          <a:p>
            <a:r>
              <a:rPr lang="en-US" dirty="0" smtClean="0"/>
              <a:t>9 Elements exist within each profile:</a:t>
            </a:r>
          </a:p>
          <a:p>
            <a:endParaRPr lang="en-US" sz="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card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photo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office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party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Twitter handle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Facebook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Website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Related New York Times headlines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b="-2110"/>
          <a:stretch/>
        </p:blipFill>
        <p:spPr>
          <a:xfrm>
            <a:off x="4760258" y="990601"/>
            <a:ext cx="4096512" cy="4724400"/>
          </a:xfrm>
        </p:spPr>
      </p:pic>
    </p:spTree>
    <p:extLst>
      <p:ext uri="{BB962C8B-B14F-4D97-AF65-F5344CB8AC3E}">
        <p14:creationId xmlns:p14="http://schemas.microsoft.com/office/powerpoint/2010/main" val="1390534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5" y="4706938"/>
            <a:ext cx="4966446" cy="1398494"/>
          </a:xfrm>
        </p:spPr>
        <p:txBody>
          <a:bodyPr/>
          <a:lstStyle/>
          <a:p>
            <a:r>
              <a:rPr lang="en-US" sz="4400" dirty="0" smtClean="0"/>
              <a:t>Dynamic “cards”</a:t>
            </a:r>
            <a:br>
              <a:rPr lang="en-US" sz="4400" dirty="0" smtClean="0"/>
            </a:br>
            <a:r>
              <a:rPr lang="en-US" sz="2400" dirty="0" smtClean="0"/>
              <a:t>-through </a:t>
            </a:r>
            <a:r>
              <a:rPr lang="en-US" sz="2400" dirty="0" err="1" smtClean="0"/>
              <a:t>javascript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6262611"/>
            <a:ext cx="4966446" cy="32363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Each time the API returns a name, a profile card is created.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232" b="1232"/>
          <a:stretch>
            <a:fillRect/>
          </a:stretch>
        </p:blipFill>
        <p:spPr/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373" y="810693"/>
            <a:ext cx="5250428" cy="389624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860966" y="1869962"/>
            <a:ext cx="1749716" cy="1428933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2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sicon.png"/>
          <p:cNvPicPr>
            <a:picLocks noChangeAspect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23" y="1012390"/>
            <a:ext cx="6650182" cy="42867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64223" y="2982084"/>
            <a:ext cx="665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pc="300" dirty="0" smtClean="0">
                <a:solidFill>
                  <a:schemeClr val="bg1"/>
                </a:solidFill>
                <a:latin typeface="Caviar Dreams"/>
                <a:cs typeface="Caviar Dreams"/>
              </a:rPr>
              <a:t>But there was a catch!</a:t>
            </a:r>
            <a:endParaRPr lang="en-US" sz="3600" b="1" spc="300" dirty="0">
              <a:solidFill>
                <a:schemeClr val="bg1"/>
              </a:solidFill>
              <a:latin typeface="Caviar Dreams"/>
              <a:cs typeface="Caviar Dreams"/>
            </a:endParaRPr>
          </a:p>
        </p:txBody>
      </p:sp>
    </p:spTree>
    <p:extLst>
      <p:ext uri="{BB962C8B-B14F-4D97-AF65-F5344CB8AC3E}">
        <p14:creationId xmlns:p14="http://schemas.microsoft.com/office/powerpoint/2010/main" val="1109767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1823</TotalTime>
  <Words>770</Words>
  <Application>Microsoft Macintosh PowerPoint</Application>
  <PresentationFormat>On-screen Show (4:3)</PresentationFormat>
  <Paragraphs>131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Plaza</vt:lpstr>
      <vt:lpstr>Politiscape</vt:lpstr>
      <vt:lpstr>Purpose - </vt:lpstr>
      <vt:lpstr>Look familiar?</vt:lpstr>
      <vt:lpstr>Keep it clean!</vt:lpstr>
      <vt:lpstr>The code! - HTML</vt:lpstr>
      <vt:lpstr>Zip Codes are 5 numbers!</vt:lpstr>
      <vt:lpstr>Creating the profile</vt:lpstr>
      <vt:lpstr>Dynamic “cards” -through javascript</vt:lpstr>
      <vt:lpstr>PowerPoint Presentation</vt:lpstr>
      <vt:lpstr>To get their office, we had to use a different response….</vt:lpstr>
      <vt:lpstr>Creating the profile</vt:lpstr>
      <vt:lpstr>What IF they don’t have a photo?</vt:lpstr>
      <vt:lpstr>4 little buttons left…</vt:lpstr>
      <vt:lpstr>Just + 4 + little buttons          = famous last words!</vt:lpstr>
      <vt:lpstr>One API to go…</vt:lpstr>
      <vt:lpstr>The “Headlines” Button</vt:lpstr>
      <vt:lpstr>API #2 – New York Times</vt:lpstr>
      <vt:lpstr>Remember: “Keep it clean”</vt:lpstr>
      <vt:lpstr>Clean &amp; simple</vt:lpstr>
      <vt:lpstr>PowerPoint Presentation</vt:lpstr>
      <vt:lpstr>We know there is room to EXPAND!</vt:lpstr>
      <vt:lpstr>What is “sell-able”?</vt:lpstr>
      <vt:lpstr>Did we meet the criteria?</vt:lpstr>
    </vt:vector>
  </TitlesOfParts>
  <Company>Inkery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Politiscape</dc:title>
  <dc:creator>B Barnett</dc:creator>
  <cp:lastModifiedBy>B Barnett</cp:lastModifiedBy>
  <cp:revision>36</cp:revision>
  <dcterms:created xsi:type="dcterms:W3CDTF">2018-03-21T15:13:34Z</dcterms:created>
  <dcterms:modified xsi:type="dcterms:W3CDTF">2018-03-23T01:16:00Z</dcterms:modified>
</cp:coreProperties>
</file>