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10" r:id="rId3"/>
    <p:sldId id="409" r:id="rId4"/>
    <p:sldId id="474" r:id="rId5"/>
    <p:sldId id="476" r:id="rId6"/>
    <p:sldId id="508" r:id="rId7"/>
    <p:sldId id="478" r:id="rId8"/>
    <p:sldId id="509" r:id="rId9"/>
    <p:sldId id="510" r:id="rId10"/>
    <p:sldId id="511" r:id="rId12"/>
    <p:sldId id="521" r:id="rId13"/>
    <p:sldId id="522" r:id="rId14"/>
    <p:sldId id="479" r:id="rId15"/>
    <p:sldId id="512" r:id="rId16"/>
    <p:sldId id="523" r:id="rId17"/>
    <p:sldId id="513" r:id="rId18"/>
    <p:sldId id="519" r:id="rId19"/>
    <p:sldId id="514" r:id="rId20"/>
    <p:sldId id="515" r:id="rId21"/>
    <p:sldId id="518" r:id="rId22"/>
    <p:sldId id="520" r:id="rId23"/>
    <p:sldId id="525" r:id="rId24"/>
    <p:sldId id="415" r:id="rId2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4660" autoAdjust="0"/>
  </p:normalViewPr>
  <p:slideViewPr>
    <p:cSldViewPr snapToGrid="0">
      <p:cViewPr varScale="1">
        <p:scale>
          <a:sx n="111" d="100"/>
          <a:sy n="111" d="100"/>
        </p:scale>
        <p:origin x="60" y="120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C3E56-8A42-4441-9C20-BC02A688CA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B1716-5B16-4C7D-9350-B57AAB2534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B1716-5B16-4C7D-9350-B57AAB2534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E1D5-52FC-44AC-81BA-9CE9B2CA887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603FD-ABAB-408D-A084-B74E4A7B02D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22A76-0A01-4364-924C-D946AACD1C8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62C89-9121-4102-A0E4-88B495A148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8800" y="2484000"/>
            <a:ext cx="9799200" cy="1018800"/>
          </a:xfrm>
        </p:spPr>
        <p:txBody>
          <a:bodyPr lIns="90000" tIns="46800" rIns="90000" bIns="46800" rtlCol="0" anchor="t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FC0C9-4E0F-41BE-B40F-A113061D9E8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D8190-CCAE-484E-9129-ACC1EA664C6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  <a:endParaRPr noProof="1">
              <a:sym typeface="+mn-ea"/>
            </a:endParaRPr>
          </a:p>
          <a:p>
            <a:pPr lvl="1"/>
            <a:r>
              <a:rPr noProof="1">
                <a:sym typeface="+mn-ea"/>
              </a:rPr>
              <a:t>第二级</a:t>
            </a:r>
            <a:endParaRPr noProof="1">
              <a:sym typeface="+mn-ea"/>
            </a:endParaRPr>
          </a:p>
          <a:p>
            <a:pPr lvl="2"/>
            <a:r>
              <a:rPr noProof="1">
                <a:sym typeface="+mn-ea"/>
              </a:rPr>
              <a:t>第三级</a:t>
            </a:r>
            <a:endParaRPr noProof="1">
              <a:sym typeface="+mn-ea"/>
            </a:endParaRPr>
          </a:p>
          <a:p>
            <a:pPr lvl="3"/>
            <a:r>
              <a:rPr noProof="1">
                <a:sym typeface="+mn-ea"/>
              </a:rPr>
              <a:t>第四级</a:t>
            </a:r>
            <a:endParaRPr noProof="1">
              <a:sym typeface="+mn-ea"/>
            </a:endParaRPr>
          </a:p>
          <a:p>
            <a:pPr lvl="4"/>
            <a:r>
              <a:rPr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B5A-0B1E-4B54-BBDB-54572563D60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3F145-7F99-45F3-A00D-44B16BDD6C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>
            <a:normAutofit/>
          </a:bodyPr>
          <a:lstStyle>
            <a:lvl1pPr>
              <a:defRPr sz="4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90800" y="4615200"/>
            <a:ext cx="7768800" cy="867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1B175-982A-4AB5-9FEE-57AEA54243E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772B8-3DF3-4F19-84D5-53B7A8B5E9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  <a:endParaRPr noProof="1">
              <a:sym typeface="+mn-ea"/>
            </a:endParaRPr>
          </a:p>
          <a:p>
            <a:pPr lvl="1"/>
            <a:r>
              <a:rPr noProof="1">
                <a:sym typeface="+mn-ea"/>
              </a:rPr>
              <a:t>第二级</a:t>
            </a:r>
            <a:endParaRPr noProof="1">
              <a:sym typeface="+mn-ea"/>
            </a:endParaRPr>
          </a:p>
          <a:p>
            <a:pPr lvl="2"/>
            <a:r>
              <a:rPr noProof="1">
                <a:sym typeface="+mn-ea"/>
              </a:rPr>
              <a:t>第三级</a:t>
            </a:r>
            <a:endParaRPr noProof="1">
              <a:sym typeface="+mn-ea"/>
            </a:endParaRPr>
          </a:p>
          <a:p>
            <a:pPr lvl="3"/>
            <a:r>
              <a:rPr noProof="1">
                <a:sym typeface="+mn-ea"/>
              </a:rPr>
              <a:t>第四级</a:t>
            </a:r>
            <a:endParaRPr noProof="1">
              <a:sym typeface="+mn-ea"/>
            </a:endParaRPr>
          </a:p>
          <a:p>
            <a:pPr lvl="4"/>
            <a:r>
              <a:rPr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A25FD-BE17-4FD9-A038-7F99E6E105B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100C4-5621-4685-8821-A078D875880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  <a:endParaRPr noProof="1">
              <a:sym typeface="+mn-ea"/>
            </a:endParaRPr>
          </a:p>
          <a:p>
            <a:pPr lvl="1"/>
            <a:r>
              <a:rPr noProof="1">
                <a:sym typeface="+mn-ea"/>
              </a:rPr>
              <a:t>第二级</a:t>
            </a:r>
            <a:endParaRPr noProof="1">
              <a:sym typeface="+mn-ea"/>
            </a:endParaRPr>
          </a:p>
          <a:p>
            <a:pPr lvl="2"/>
            <a:r>
              <a:rPr noProof="1">
                <a:sym typeface="+mn-ea"/>
              </a:rPr>
              <a:t>第三级</a:t>
            </a:r>
            <a:endParaRPr noProof="1">
              <a:sym typeface="+mn-ea"/>
            </a:endParaRPr>
          </a:p>
          <a:p>
            <a:pPr lvl="3"/>
            <a:r>
              <a:rPr noProof="1">
                <a:sym typeface="+mn-ea"/>
              </a:rPr>
              <a:t>第四级</a:t>
            </a:r>
            <a:endParaRPr noProof="1">
              <a:sym typeface="+mn-ea"/>
            </a:endParaRPr>
          </a:p>
          <a:p>
            <a:pPr lvl="4"/>
            <a:r>
              <a:rPr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35750" y="1421729"/>
            <a:ext cx="5342400" cy="381600"/>
          </a:xfrm>
        </p:spPr>
        <p:txBody>
          <a:bodyPr lIns="101600" tIns="38100" rIns="76200" bIns="3810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lIns="101600" tIns="0" rIns="82550" bIns="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单击此处编辑母版文本样式</a:t>
            </a:r>
            <a:endParaRPr noProof="1">
              <a:sym typeface="+mn-ea"/>
            </a:endParaRPr>
          </a:p>
          <a:p>
            <a:pPr lvl="1"/>
            <a:r>
              <a:rPr noProof="1">
                <a:sym typeface="+mn-ea"/>
              </a:rPr>
              <a:t>第二级</a:t>
            </a:r>
            <a:endParaRPr noProof="1">
              <a:sym typeface="+mn-ea"/>
            </a:endParaRPr>
          </a:p>
          <a:p>
            <a:pPr lvl="2"/>
            <a:r>
              <a:rPr noProof="1">
                <a:sym typeface="+mn-ea"/>
              </a:rPr>
              <a:t>第三级</a:t>
            </a:r>
            <a:endParaRPr noProof="1">
              <a:sym typeface="+mn-ea"/>
            </a:endParaRPr>
          </a:p>
          <a:p>
            <a:pPr lvl="3"/>
            <a:r>
              <a:rPr noProof="1">
                <a:sym typeface="+mn-ea"/>
              </a:rPr>
              <a:t>第四级</a:t>
            </a:r>
            <a:endParaRPr noProof="1">
              <a:sym typeface="+mn-ea"/>
            </a:endParaRPr>
          </a:p>
          <a:p>
            <a:pPr lvl="4"/>
            <a:r>
              <a:rPr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F073-AE72-4174-9C46-84CE3F248EE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E927-D7F0-4453-B37A-15E94F6D692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lIns="90000" tIns="46800" rIns="90000" bIns="46800" rtlCol="0">
            <a:normAutofit/>
          </a:bodyPr>
          <a:lstStyle/>
          <a:p>
            <a:pPr lvl="0"/>
            <a:r>
              <a:rPr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ED3D7-48AE-4A07-8E16-7E667B0FA87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11949-05F1-4A15-AA30-5C279DDDA1E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70718-A447-4125-83F8-385CBB50C563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88D3C-9387-402E-8C03-625E4899C7D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  <a:endParaRPr noProof="1"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CFDE4-9E5E-4DB4-98FC-30749D3E3F8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82E5C-BE2F-4951-AB20-47F5463186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r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71F0D-90D7-4AE7-B4CB-915C04CDCA0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29E08-FE7F-4156-9230-BB3B93CBD9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08013" y="608013"/>
            <a:ext cx="10969625" cy="7064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6990" rIns="90170" bIns="4699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08013" y="1490663"/>
            <a:ext cx="10969625" cy="4759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defRPr sz="1000" baseline="0" noProof="1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9C9DD444-AB2F-4A55-9A75-25C15F1DA01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defRPr sz="1000" baseline="0" noProof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r" eaLnBrk="1" hangingPunct="1">
              <a:defRPr sz="10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2A7EDCB-175D-42EF-B7AA-361ACD9652E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 spc="300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262626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pitchFamily="2" charset="2"/>
        <a:buChar char="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kern="1200" spc="150">
          <a:solidFill>
            <a:srgbClr val="595959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9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57.xml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56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5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60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3.xml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6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66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68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1.xml"/><Relationship Id="rId5" Type="http://schemas.openxmlformats.org/officeDocument/2006/relationships/image" Target="../media/image16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7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75.xml"/><Relationship Id="rId6" Type="http://schemas.openxmlformats.org/officeDocument/2006/relationships/image" Target="../media/image17.png"/><Relationship Id="rId5" Type="http://schemas.openxmlformats.org/officeDocument/2006/relationships/hyperlink" Target="https://www.luogu.com.cn/problem/P6628" TargetMode="External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7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1.xml"/><Relationship Id="rId5" Type="http://schemas.openxmlformats.org/officeDocument/2006/relationships/image" Target="../media/image7.png"/><Relationship Id="rId4" Type="http://schemas.openxmlformats.org/officeDocument/2006/relationships/image" Target="../media/image1.png"/><Relationship Id="rId3" Type="http://schemas.openxmlformats.org/officeDocument/2006/relationships/tags" Target="../tags/tag4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7.xml"/><Relationship Id="rId5" Type="http://schemas.openxmlformats.org/officeDocument/2006/relationships/image" Target="../media/image18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76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9.xml"/><Relationship Id="rId5" Type="http://schemas.openxmlformats.org/officeDocument/2006/relationships/image" Target="../media/image19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78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0.xml"/><Relationship Id="rId4" Type="http://schemas.openxmlformats.org/officeDocument/2006/relationships/image" Target="../media/image7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3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4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45.xml"/><Relationship Id="rId5" Type="http://schemas.openxmlformats.org/officeDocument/2006/relationships/image" Target="../media/image7.png"/><Relationship Id="rId4" Type="http://schemas.openxmlformats.org/officeDocument/2006/relationships/image" Target="../media/image1.png"/><Relationship Id="rId3" Type="http://schemas.openxmlformats.org/officeDocument/2006/relationships/tags" Target="../tags/tag4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46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49.xml"/><Relationship Id="rId6" Type="http://schemas.openxmlformats.org/officeDocument/2006/relationships/hyperlink" Target="https://www.luogu.com.cn/problem/P2731" TargetMode="External"/><Relationship Id="rId5" Type="http://schemas.openxmlformats.org/officeDocument/2006/relationships/hyperlink" Target="https://www.luogu.com.cn/problem/P7771" TargetMode="External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48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1.xml"/><Relationship Id="rId5" Type="http://schemas.openxmlformats.org/officeDocument/2006/relationships/image" Target="../media/image7.png"/><Relationship Id="rId4" Type="http://schemas.openxmlformats.org/officeDocument/2006/relationships/image" Target="../media/image1.png"/><Relationship Id="rId3" Type="http://schemas.openxmlformats.org/officeDocument/2006/relationships/tags" Target="../tags/tag5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5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55.xml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3" Type="http://schemas.openxmlformats.org/officeDocument/2006/relationships/image" Target="../media/image1.png"/><Relationship Id="rId2" Type="http://schemas.openxmlformats.org/officeDocument/2006/relationships/tags" Target="../tags/tag5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资源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2900"/>
            <a:ext cx="12192000" cy="14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图片 18" descr="资源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9725"/>
            <a:ext cx="121920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图片 5" descr="资源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0"/>
            <a:ext cx="3581400" cy="30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图片 8" descr="资源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3910013"/>
            <a:ext cx="2371725" cy="5127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9"/>
          <p:cNvSpPr txBox="1">
            <a:spLocks noChangeArrowheads="1"/>
          </p:cNvSpPr>
          <p:nvPr/>
        </p:nvSpPr>
        <p:spPr bwMode="auto">
          <a:xfrm>
            <a:off x="2316393" y="1806575"/>
            <a:ext cx="5155850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6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图论选讲</a:t>
            </a:r>
            <a:endParaRPr lang="zh-CN" altLang="en-US" sz="66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sp>
        <p:nvSpPr>
          <p:cNvPr id="2056" name="文本框 11"/>
          <p:cNvSpPr txBox="1">
            <a:spLocks noChangeArrowheads="1"/>
          </p:cNvSpPr>
          <p:nvPr/>
        </p:nvSpPr>
        <p:spPr bwMode="auto">
          <a:xfrm>
            <a:off x="2933700" y="3935413"/>
            <a:ext cx="227329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DeaphetS</a:t>
            </a:r>
            <a:endParaRPr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pic>
        <p:nvPicPr>
          <p:cNvPr id="2057" name="图片 14" descr="资源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952500"/>
            <a:ext cx="1414462" cy="12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8" name="图片 15" descr="资源 1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17888"/>
            <a:ext cx="2590800" cy="1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9" name="图片 16" descr="资源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53" y="6206412"/>
            <a:ext cx="1490501" cy="4240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组 16"/>
          <p:cNvGrpSpPr/>
          <p:nvPr/>
        </p:nvGrpSpPr>
        <p:grpSpPr>
          <a:xfrm>
            <a:off x="106358" y="124288"/>
            <a:ext cx="2560642" cy="561512"/>
            <a:chOff x="7902173" y="2781300"/>
            <a:chExt cx="2560642" cy="561512"/>
          </a:xfrm>
        </p:grpSpPr>
        <p:pic>
          <p:nvPicPr>
            <p:cNvPr id="18" name="图片 16" descr="资源 1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文本框 18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8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太鼓达人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/>
          <p:cNvSpPr txBox="1"/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ele attr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一句话题意：求一个最短且字典序最小的字符串（首尾相接），使得其包含所有的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位</a:t>
                </a:r>
                <a:r>
                  <a:rPr lang="en-US" altLang="zh-CN" sz="2000" dirty="0"/>
                  <a:t>01</a:t>
                </a:r>
                <a:r>
                  <a:rPr lang="zh-CN" altLang="en-US" sz="2000" dirty="0"/>
                  <a:t>串</a:t>
                </a:r>
                <a:endParaRPr lang="en-US" altLang="zh-CN" sz="2000" b="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≤11</m:t>
                    </m:r>
                  </m:oMath>
                </a14:m>
                <a:endParaRPr lang="en-US" altLang="zh-CN" sz="2000" b="0" dirty="0"/>
              </a:p>
              <a:p>
                <a:r>
                  <a:rPr lang="zh-CN" altLang="en-US" sz="2000" dirty="0"/>
                  <a:t>样例：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                 00010111</m:t>
                    </m:r>
                  </m:oMath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zh-CN" altLang="en-US" sz="2000" b="0" dirty="0"/>
                  <a:t>既然要求最短，而且是首尾相接的字符串，那么就需要求欧拉回路</a:t>
                </a:r>
                <a:endParaRPr lang="en-US" altLang="zh-CN" sz="2000" b="0" dirty="0"/>
              </a:p>
              <a:p>
                <a:r>
                  <a:rPr lang="zh-CN" altLang="en-US" sz="2000" dirty="0"/>
                  <a:t>难点在于如何建图</a:t>
                </a:r>
                <a:endParaRPr lang="en-US" altLang="zh-CN" sz="2000" dirty="0"/>
              </a:p>
              <a:p>
                <a:r>
                  <a:rPr lang="zh-CN" altLang="en-US" sz="2000" b="0" dirty="0"/>
                  <a:t>考虑以所有的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b="0" dirty="0"/>
                  <a:t>位</a:t>
                </a:r>
                <a:r>
                  <a:rPr lang="en-US" altLang="zh-CN" sz="2000" dirty="0"/>
                  <a:t>01</a:t>
                </a:r>
                <a:r>
                  <a:rPr lang="zh-CN" altLang="en-US" sz="2000" dirty="0"/>
                  <a:t>串为点，每个点连出去两条边分别组成一个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="0" dirty="0"/>
                  <a:t>位的</a:t>
                </a:r>
                <a:r>
                  <a:rPr lang="en-US" altLang="zh-CN" sz="2000" b="0" dirty="0"/>
                  <a:t>01</a:t>
                </a:r>
                <a:r>
                  <a:rPr lang="zh-CN" altLang="en-US" sz="2000" b="0" dirty="0"/>
                  <a:t>串</a:t>
                </a:r>
                <a:endParaRPr lang="en-US" altLang="zh-CN" sz="2000" b="0" dirty="0"/>
              </a:p>
            </p:txBody>
          </p:sp>
        </mc:Choice>
        <mc:Fallback>
          <p:sp>
            <p:nvSpPr>
              <p:cNvPr id="1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 rotWithShape="1">
                <a:blip r:embed="rId5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太鼓达人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/>
          <p:cNvSpPr txBox="1"/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ele attr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一句话题意：求一个最短且字典序最小的字符串（首尾相接），使得其包含所有的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位</a:t>
                </a:r>
                <a:r>
                  <a:rPr lang="en-US" altLang="zh-CN" sz="2000" dirty="0"/>
                  <a:t>01</a:t>
                </a:r>
                <a:r>
                  <a:rPr lang="zh-CN" altLang="en-US" sz="2000" dirty="0"/>
                  <a:t>串</a:t>
                </a:r>
                <a:endParaRPr lang="en-US" altLang="zh-CN" sz="2000" b="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≤11</m:t>
                    </m:r>
                  </m:oMath>
                </a14:m>
                <a:endParaRPr lang="en-US" altLang="zh-CN" sz="2000" b="0" dirty="0"/>
              </a:p>
              <a:p>
                <a:r>
                  <a:rPr lang="zh-CN" altLang="en-US" sz="2000" dirty="0"/>
                  <a:t>样例：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                 00010111</m:t>
                    </m:r>
                  </m:oMath>
                </a14:m>
                <a:endParaRPr lang="en-US" altLang="zh-CN" sz="2000" b="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解法二：暴搜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 rotWithShape="1">
                <a:blip r:embed="rId5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t="2267"/>
          <a:stretch>
            <a:fillRect/>
          </a:stretch>
        </p:blipFill>
        <p:spPr>
          <a:xfrm>
            <a:off x="3862736" y="3611591"/>
            <a:ext cx="5306165" cy="2755871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破解保险箱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/>
          <p:cNvSpPr txBox="1"/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ele attr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有一个需要密码才能打开的保险箱。密码是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位数</a:t>
                </a:r>
                <a:r>
                  <a:rPr lang="en-US" altLang="zh-CN" sz="2000" dirty="0"/>
                  <a:t>, </a:t>
                </a:r>
                <a:r>
                  <a:rPr lang="zh-CN" altLang="en-US" sz="2000" dirty="0"/>
                  <a:t>密码的每一位是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位序列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0,1,…,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中的一个 </a:t>
                </a:r>
                <a:endParaRPr lang="en-US" altLang="zh-CN" sz="2000" dirty="0"/>
              </a:p>
              <a:p>
                <a:r>
                  <a:rPr lang="zh-CN" altLang="en-US" sz="2000" dirty="0"/>
                  <a:t>你可以随意输入密码，保险箱会自动记住最后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位输入，如果某一时刻匹配，则能够打开保险箱</a:t>
                </a:r>
                <a:endParaRPr lang="en-US" altLang="zh-CN" sz="2000" dirty="0"/>
              </a:p>
              <a:p>
                <a:r>
                  <a:rPr lang="zh-CN" altLang="en-US" sz="2000" dirty="0"/>
                  <a:t>举个例子，假设密码是 </a:t>
                </a:r>
                <a:r>
                  <a:rPr lang="en-US" altLang="zh-CN" sz="2000" dirty="0"/>
                  <a:t>"345"</a:t>
                </a:r>
                <a:r>
                  <a:rPr lang="zh-CN" altLang="en-US" sz="2000" dirty="0"/>
                  <a:t>，你可以输入</a:t>
                </a:r>
                <a:r>
                  <a:rPr lang="en-US" altLang="zh-CN" sz="2000" dirty="0"/>
                  <a:t>"012345"</a:t>
                </a:r>
                <a:r>
                  <a:rPr lang="zh-CN" altLang="en-US" sz="2000" dirty="0"/>
                  <a:t>来打开它，只是你输入了 </a:t>
                </a:r>
                <a:r>
                  <a:rPr lang="en-US" altLang="zh-CN" sz="2000" dirty="0"/>
                  <a:t>6 </a:t>
                </a:r>
                <a:r>
                  <a:rPr lang="zh-CN" altLang="en-US" sz="2000" dirty="0"/>
                  <a:t>个字符</a:t>
                </a:r>
                <a:endParaRPr lang="en-US" altLang="zh-CN" sz="2000" dirty="0"/>
              </a:p>
              <a:p>
                <a:r>
                  <a:rPr lang="zh-CN" altLang="en-US" sz="2000" dirty="0"/>
                  <a:t>请输出一个能保证打开保险箱的最短字符串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一句话题意：求一个最短的字符串，使得其包含所有的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位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="0" dirty="0"/>
                  <a:t>进制数。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≤4,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altLang="zh-CN" sz="2000" b="0" dirty="0"/>
              </a:p>
              <a:p>
                <a:r>
                  <a:rPr lang="zh-CN" altLang="en-US" sz="2000" b="0" dirty="0"/>
                  <a:t>和上题类似的建图，以所有的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位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b="0" dirty="0"/>
                  <a:t>进制数为点即可</a:t>
                </a:r>
                <a:endParaRPr lang="en-US" altLang="zh-CN" sz="2000" b="0" dirty="0"/>
              </a:p>
            </p:txBody>
          </p:sp>
        </mc:Choice>
        <mc:Fallback>
          <p:sp>
            <p:nvSpPr>
              <p:cNvPr id="1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 rotWithShape="1">
                <a:blip r:embed="rId5"/>
                <a:stretch>
                  <a:fillRect l="-500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反色刷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/>
          <p:cNvSpPr txBox="1"/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给一张无向图，边有黑白两种颜色，现在你有一堆反色刷，可以从任意点开始刷，经过若干条边后回到起点。</a:t>
            </a:r>
            <a:endParaRPr lang="zh-CN" altLang="en-US" sz="2000" dirty="0"/>
          </a:p>
          <a:p>
            <a:r>
              <a:rPr lang="zh-CN" altLang="en-US" sz="2000" dirty="0"/>
              <a:t>现在要询问至少需要多少个反色刷可以使这张图所有边都变成白色。</a:t>
            </a:r>
            <a:endParaRPr lang="zh-CN" altLang="en-US" sz="2000" dirty="0"/>
          </a:p>
          <a:p>
            <a:r>
              <a:rPr lang="zh-CN" altLang="en-US" sz="2000" dirty="0"/>
              <a:t>因为某种原因，边的颜色是会改变的，于是。。</a:t>
            </a:r>
            <a:endParaRPr lang="zh-CN" altLang="en-US" sz="2000" dirty="0"/>
          </a:p>
          <a:p>
            <a:r>
              <a:rPr lang="zh-CN" altLang="en-US" sz="2000" dirty="0"/>
              <a:t>需要支持以下操作：</a:t>
            </a:r>
            <a:endParaRPr lang="zh-CN" altLang="en-US" sz="2000" dirty="0"/>
          </a:p>
          <a:p>
            <a:pPr lvl="1"/>
            <a:r>
              <a:rPr lang="en-US" altLang="zh-CN" sz="1800" dirty="0"/>
              <a:t>1 x  </a:t>
            </a:r>
            <a:r>
              <a:rPr lang="zh-CN" altLang="en-US" sz="1800" dirty="0"/>
              <a:t>把第</a:t>
            </a:r>
            <a:r>
              <a:rPr lang="en-US" altLang="zh-CN" sz="1800" dirty="0"/>
              <a:t>x</a:t>
            </a:r>
            <a:r>
              <a:rPr lang="zh-CN" altLang="en-US" sz="1800" dirty="0"/>
              <a:t>条边反色（编号从</a:t>
            </a:r>
            <a:r>
              <a:rPr lang="en-US" altLang="zh-CN" sz="1800" dirty="0"/>
              <a:t>0~m-1</a:t>
            </a:r>
            <a:r>
              <a:rPr lang="zh-CN" altLang="en-US" sz="1800" dirty="0"/>
              <a:t>）</a:t>
            </a:r>
            <a:endParaRPr lang="zh-CN" altLang="en-US" sz="1800" dirty="0"/>
          </a:p>
          <a:p>
            <a:pPr lvl="1"/>
            <a:r>
              <a:rPr lang="en-US" altLang="zh-CN" sz="1800" dirty="0"/>
              <a:t>2   </a:t>
            </a:r>
            <a:r>
              <a:rPr lang="zh-CN" altLang="en-US" sz="1800" dirty="0"/>
              <a:t>询问当前图中最少需要多少个反色刷，无解输出</a:t>
            </a:r>
            <a:r>
              <a:rPr lang="en-US" altLang="zh-CN" sz="1800" dirty="0"/>
              <a:t>-1</a:t>
            </a:r>
            <a:endParaRPr lang="en-US" altLang="zh-CN" sz="1800" b="0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反色刷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/>
          <p:cNvSpPr txBox="1"/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先考虑如果没有操作怎么求解</a:t>
            </a:r>
            <a:endParaRPr lang="en-US" altLang="zh-CN" sz="2000" dirty="0"/>
          </a:p>
          <a:p>
            <a:r>
              <a:rPr lang="zh-CN" altLang="en-US" sz="2000" dirty="0"/>
              <a:t>给一张无向图，边有黑白两种颜色，现在你有一堆反色刷，可以从任意点开始刷，经过若干条边后</a:t>
            </a:r>
            <a:r>
              <a:rPr lang="zh-CN" altLang="en-US" sz="2000" b="1" dirty="0"/>
              <a:t>回到起点</a:t>
            </a:r>
            <a:r>
              <a:rPr lang="zh-CN" altLang="en-US" sz="2000" dirty="0"/>
              <a:t>。现在要询问至少需要多少个反色刷可以使这张图所有边都变成白色。</a:t>
            </a:r>
            <a:endParaRPr lang="en-US" altLang="zh-CN" sz="2000" dirty="0"/>
          </a:p>
          <a:p>
            <a:r>
              <a:rPr lang="zh-CN" altLang="en-US" sz="2000" dirty="0"/>
              <a:t>可以看出要求回到起点，所以要求是用欧拉回路覆盖，那么无解的判定方式就是判断仅由黑边构成的图是否存在奇点</a:t>
            </a:r>
            <a:endParaRPr lang="en-US" altLang="zh-CN" sz="2000" dirty="0"/>
          </a:p>
          <a:p>
            <a:r>
              <a:rPr lang="zh-CN" altLang="en-US" sz="2000" dirty="0"/>
              <a:t>询问需要多少个相当于就是询问有多少个连通块。但是这里不能看仅含黑边的连通块</a:t>
            </a:r>
            <a:endParaRPr lang="en-US" altLang="zh-CN" sz="2000" dirty="0"/>
          </a:p>
          <a:p>
            <a:r>
              <a:rPr lang="zh-CN" altLang="en-US" sz="2000" dirty="0"/>
              <a:t>如果把每个白边看成一对重边，相当于可以把几部分黑边连起来</a:t>
            </a:r>
            <a:endParaRPr lang="en-US" altLang="zh-CN" sz="2000" dirty="0"/>
          </a:p>
          <a:p>
            <a:r>
              <a:rPr lang="zh-CN" altLang="en-US" sz="2000" dirty="0"/>
              <a:t>于是最后只需要判断有多少个连通块包含黑边，维护相关信息即可</a:t>
            </a:r>
            <a:endParaRPr lang="zh-CN" altLang="en-US" sz="2000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-1" y="304901"/>
            <a:ext cx="2593675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SMI-Garbage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/>
          <p:cNvSpPr txBox="1"/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给定一张 </a:t>
            </a:r>
            <a:r>
              <a:rPr lang="en-US" altLang="zh-CN" sz="2000" dirty="0"/>
              <a:t>n </a:t>
            </a:r>
            <a:r>
              <a:rPr lang="zh-CN" altLang="en-US" sz="2000" dirty="0"/>
              <a:t>个点 </a:t>
            </a:r>
            <a:r>
              <a:rPr lang="en-US" altLang="zh-CN" sz="2000" dirty="0"/>
              <a:t>m </a:t>
            </a:r>
            <a:r>
              <a:rPr lang="zh-CN" altLang="en-US" sz="2000" dirty="0"/>
              <a:t>条边的无向图，每条边居黑白二色之一，且有一个黑或白的目标颜色。</a:t>
            </a:r>
            <a:endParaRPr lang="zh-CN" altLang="en-US" sz="2000" dirty="0"/>
          </a:p>
          <a:p>
            <a:r>
              <a:rPr lang="zh-CN" altLang="en-US" sz="2000" dirty="0"/>
              <a:t>有一辆卡车，可以从任意一个结点开始，经过一个简单环（不经过重复边或起点以外结点的环）回到出发点，将所有经过边的颜色反转，即黑色变为白色，白色变为黑色。卡车可以从不同的结点出发行走若干次。</a:t>
            </a:r>
            <a:endParaRPr lang="zh-CN" altLang="en-US" sz="2000" dirty="0"/>
          </a:p>
          <a:p>
            <a:r>
              <a:rPr lang="zh-CN" altLang="en-US" sz="2000" dirty="0"/>
              <a:t>请给出一个合法的方案，使得每条边最终都变为目标颜色，或判定不可行。</a:t>
            </a:r>
            <a:endParaRPr lang="en-US" altLang="zh-CN" sz="2000" dirty="0"/>
          </a:p>
          <a:p>
            <a:r>
              <a:rPr lang="zh-CN" altLang="en-US" sz="2000" b="0" dirty="0"/>
              <a:t>只需要保证卡车经过的总边数不超过 </a:t>
            </a:r>
            <a:r>
              <a:rPr lang="en-US" altLang="zh-CN" sz="2000" b="0" dirty="0"/>
              <a:t>5m </a:t>
            </a:r>
            <a:r>
              <a:rPr lang="zh-CN" altLang="en-US" sz="2000" b="0" dirty="0"/>
              <a:t>即可</a:t>
            </a:r>
            <a:endParaRPr lang="en-US" altLang="zh-CN" sz="2000" b="0" dirty="0"/>
          </a:p>
          <a:p>
            <a:r>
              <a:rPr lang="zh-CN" altLang="en-US" sz="2000" dirty="0"/>
              <a:t>一个和上一题类似的思路，把同色边变成两个重边求欧拉回路</a:t>
            </a:r>
            <a:endParaRPr lang="en-US" altLang="zh-CN" sz="2000" dirty="0"/>
          </a:p>
          <a:p>
            <a:r>
              <a:rPr lang="zh-CN" altLang="en-US" sz="2000" dirty="0"/>
              <a:t>另外这题要求是个简单环，所以对欧拉回路进行拆分就好了</a:t>
            </a:r>
            <a:endParaRPr lang="en-US" altLang="zh-CN" sz="2000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/>
          <p:cNvSpPr txBox="1"/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876794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给定一张 </a:t>
            </a:r>
            <a:r>
              <a:rPr lang="en-US" altLang="zh-CN" sz="2000" dirty="0"/>
              <a:t>m </a:t>
            </a:r>
            <a:r>
              <a:rPr lang="zh-CN" altLang="en-US" sz="2000" dirty="0"/>
              <a:t>条边的无向图，要求用不超过两个欧拉路径不重复覆盖整张图</a:t>
            </a:r>
            <a:endParaRPr lang="en-US" altLang="zh-CN" sz="2000" b="0" dirty="0"/>
          </a:p>
          <a:p>
            <a:r>
              <a:rPr lang="en-US" altLang="zh-CN" sz="2000" dirty="0"/>
              <a:t>M 1e4</a:t>
            </a:r>
            <a:endParaRPr lang="en-US" altLang="zh-CN" sz="2000" dirty="0"/>
          </a:p>
          <a:p>
            <a:endParaRPr lang="en-US" altLang="zh-CN" sz="2000" b="0" dirty="0"/>
          </a:p>
          <a:p>
            <a:r>
              <a:rPr lang="zh-CN" altLang="en-US" sz="2000" b="0" dirty="0"/>
              <a:t>根据欧拉路径性质，可以知道奇点数目必须是</a:t>
            </a:r>
            <a:r>
              <a:rPr lang="en-US" altLang="zh-CN" sz="2000" b="0" dirty="0"/>
              <a:t>0,2,4</a:t>
            </a:r>
            <a:endParaRPr lang="en-US" altLang="zh-CN" sz="2000" b="0" dirty="0"/>
          </a:p>
          <a:p>
            <a:r>
              <a:rPr lang="zh-CN" altLang="en-US" sz="2000" b="0" dirty="0"/>
              <a:t>如果是</a:t>
            </a:r>
            <a:r>
              <a:rPr lang="en-US" altLang="zh-CN" sz="2000" b="0" dirty="0"/>
              <a:t>0,2</a:t>
            </a:r>
            <a:r>
              <a:rPr lang="zh-CN" altLang="en-US" sz="2000" b="0" dirty="0"/>
              <a:t>直接做即可。</a:t>
            </a:r>
            <a:r>
              <a:rPr lang="zh-CN" altLang="en-US" sz="2000" dirty="0"/>
              <a:t>此外，如果图不连通，那么两块连通图就分别需要一个欧拉路径</a:t>
            </a:r>
            <a:endParaRPr lang="en-US" altLang="zh-CN" sz="2000" dirty="0"/>
          </a:p>
          <a:p>
            <a:r>
              <a:rPr lang="zh-CN" altLang="en-US" sz="2000" dirty="0"/>
              <a:t>接下来就只需考虑如何用两个欧拉路径覆盖一个奇点数目为</a:t>
            </a:r>
            <a:r>
              <a:rPr lang="en-US" altLang="zh-CN" sz="2000" dirty="0"/>
              <a:t>4</a:t>
            </a:r>
            <a:r>
              <a:rPr lang="zh-CN" altLang="en-US" sz="2000" dirty="0"/>
              <a:t>的连通图</a:t>
            </a:r>
            <a:endParaRPr lang="en-US" altLang="zh-CN" sz="2000" dirty="0"/>
          </a:p>
          <a:p>
            <a:r>
              <a:rPr lang="zh-CN" altLang="en-US" sz="2000" dirty="0"/>
              <a:t>首先，如果可以重复，那么以其中两点为端点求一遍欧拉路径，另两个再求一次就好</a:t>
            </a:r>
            <a:endParaRPr lang="en-US" altLang="zh-CN" sz="2000" dirty="0"/>
          </a:p>
          <a:p>
            <a:r>
              <a:rPr lang="zh-CN" altLang="en-US" sz="2000" b="0" dirty="0"/>
              <a:t>这里会发现不太好把他合成一个图，于是想着怎么把一个欧拉路径拆成两个</a:t>
            </a:r>
            <a:endParaRPr lang="en-US" altLang="zh-CN" sz="2000" b="0" dirty="0"/>
          </a:p>
          <a:p>
            <a:r>
              <a:rPr lang="zh-CN" altLang="en-US" sz="2000" dirty="0"/>
              <a:t>将其中两个奇点连边求一遍欧拉路径后在拆开即可</a:t>
            </a:r>
            <a:endParaRPr lang="en-US" altLang="zh-CN" sz="2000" b="0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Two Paths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/>
          <p:cNvSpPr txBox="1"/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ele attr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给定一张 </a:t>
                </a:r>
                <a:r>
                  <a:rPr lang="en-US" altLang="zh-CN" sz="2000" dirty="0"/>
                  <a:t>n </a:t>
                </a:r>
                <a:r>
                  <a:rPr lang="zh-CN" altLang="en-US" sz="2000" dirty="0"/>
                  <a:t>个点 </a:t>
                </a:r>
                <a:r>
                  <a:rPr lang="en-US" altLang="zh-CN" sz="2000" dirty="0"/>
                  <a:t>m </a:t>
                </a:r>
                <a:r>
                  <a:rPr lang="zh-CN" altLang="en-US" sz="2000" dirty="0"/>
                  <a:t>条边的无向图，其中第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条边的花费是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000" dirty="0"/>
                  <a:t> 。</a:t>
                </a:r>
              </a:p>
              <a:p>
                <a:r>
                  <a:rPr lang="zh-CN" altLang="en-US" sz="2000" dirty="0"/>
                  <a:t>问从某一点出发，遍历完所有的边（可重复）并回到原起点的最小花费是多少。</a:t>
                </a:r>
                <a:endParaRPr lang="en-US" altLang="zh-CN" sz="2000" dirty="0"/>
              </a:p>
              <a:p>
                <a:r>
                  <a:rPr lang="en-US" altLang="zh-CN" sz="2000" b="0" dirty="0" err="1"/>
                  <a:t>n,m</a:t>
                </a:r>
                <a:r>
                  <a:rPr lang="en-US" altLang="zh-CN" sz="2000" b="0" dirty="0"/>
                  <a:t> 5e5</a:t>
                </a:r>
              </a:p>
              <a:p>
                <a:endParaRPr lang="en-US" altLang="zh-CN" sz="2000" dirty="0"/>
              </a:p>
              <a:p>
                <a:r>
                  <a:rPr lang="zh-CN" altLang="en-US" sz="2000" b="0" dirty="0"/>
                  <a:t>首先需要注意到一个边权的性质：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b="0" dirty="0"/>
                  <a:t>所以优先让编号小的边重复</a:t>
                </a:r>
                <a:endParaRPr lang="en-US" altLang="zh-CN" sz="2000" b="0" dirty="0"/>
              </a:p>
              <a:p>
                <a:r>
                  <a:rPr lang="zh-CN" altLang="en-US" sz="2000" dirty="0"/>
                  <a:t>于是先跑一遍最小生成树，所有的非树边都不应该重复</a:t>
                </a:r>
                <a:endParaRPr lang="en-US" altLang="zh-CN" sz="2000" dirty="0"/>
              </a:p>
              <a:p>
                <a:r>
                  <a:rPr lang="zh-CN" altLang="en-US" sz="2000" dirty="0"/>
                  <a:t>这时候，在树上的问题方案就唯一了（从叶子往上做）</a:t>
                </a:r>
                <a:endParaRPr lang="en-US" altLang="zh-CN" sz="2000" b="0" dirty="0"/>
              </a:p>
              <a:p>
                <a:endParaRPr lang="en-US" altLang="zh-CN" sz="2000" dirty="0"/>
              </a:p>
              <a:p>
                <a:endParaRPr lang="en-US" altLang="zh-CN" sz="2000" b="0" dirty="0"/>
              </a:p>
            </p:txBody>
          </p:sp>
        </mc:Choice>
        <mc:Fallback>
          <p:sp>
            <p:nvSpPr>
              <p:cNvPr id="1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 rotWithShape="1">
                <a:blip r:embed="rId5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遍历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-1" y="304901"/>
            <a:ext cx="3301043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Trails and Glades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/>
          <p:cNvSpPr txBox="1"/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给定一张 </a:t>
            </a:r>
            <a:r>
              <a:rPr lang="en-US" altLang="zh-CN" sz="2000" dirty="0"/>
              <a:t>n </a:t>
            </a:r>
            <a:r>
              <a:rPr lang="zh-CN" altLang="en-US" sz="2000" dirty="0"/>
              <a:t>个点 </a:t>
            </a:r>
            <a:r>
              <a:rPr lang="en-US" altLang="zh-CN" sz="2000" dirty="0"/>
              <a:t>m </a:t>
            </a:r>
            <a:r>
              <a:rPr lang="zh-CN" altLang="en-US" sz="2000" dirty="0"/>
              <a:t>条边的无向图，求最少添加多少条边后，使得图存在从</a:t>
            </a:r>
            <a:r>
              <a:rPr lang="en-US" altLang="zh-CN" sz="2000" dirty="0"/>
              <a:t>1</a:t>
            </a:r>
            <a:r>
              <a:rPr lang="zh-CN" altLang="en-US" sz="2000" dirty="0"/>
              <a:t>号点出发又回到</a:t>
            </a:r>
            <a:r>
              <a:rPr lang="en-US" altLang="zh-CN" sz="2000" dirty="0"/>
              <a:t>1</a:t>
            </a:r>
            <a:r>
              <a:rPr lang="zh-CN" altLang="en-US" sz="2000" dirty="0"/>
              <a:t>号点的欧拉回路</a:t>
            </a:r>
            <a:endParaRPr lang="en-US" altLang="zh-CN" sz="2000" b="0" dirty="0"/>
          </a:p>
          <a:p>
            <a:r>
              <a:rPr lang="en-US" altLang="zh-CN" sz="2000" b="0" dirty="0" err="1"/>
              <a:t>n,m</a:t>
            </a:r>
            <a:r>
              <a:rPr lang="en-US" altLang="zh-CN" sz="2000" b="0" dirty="0"/>
              <a:t> </a:t>
            </a:r>
            <a:r>
              <a:rPr lang="en-US" altLang="zh-CN" sz="2000" dirty="0"/>
              <a:t>1e6</a:t>
            </a:r>
            <a:endParaRPr lang="en-US" altLang="zh-CN" sz="2000" dirty="0"/>
          </a:p>
          <a:p>
            <a:endParaRPr lang="en-US" altLang="zh-CN" sz="2000" b="0" dirty="0"/>
          </a:p>
          <a:p>
            <a:r>
              <a:rPr lang="zh-CN" altLang="en-US" sz="2000" dirty="0"/>
              <a:t>首先想到的是把所有奇点两两配对连起来，这样就没有偶点了</a:t>
            </a:r>
            <a:endParaRPr lang="en-US" altLang="zh-CN" sz="2000" dirty="0"/>
          </a:p>
          <a:p>
            <a:r>
              <a:rPr lang="zh-CN" altLang="en-US" sz="2000" dirty="0"/>
              <a:t>但是会发现存在欧拉回路还有一个条件是：图必须连通</a:t>
            </a:r>
            <a:endParaRPr lang="en-US" altLang="zh-CN" sz="2000" dirty="0"/>
          </a:p>
          <a:p>
            <a:r>
              <a:rPr lang="zh-CN" altLang="en-US" sz="2000" dirty="0"/>
              <a:t>于是需要对每个连通块考虑把他们全部连起来的最小花费</a:t>
            </a:r>
            <a:endParaRPr lang="en-US" altLang="zh-CN" sz="2000" dirty="0"/>
          </a:p>
          <a:p>
            <a:r>
              <a:rPr lang="zh-CN" altLang="en-US" sz="2000" dirty="0"/>
              <a:t>答案为   奇点个数</a:t>
            </a:r>
            <a:r>
              <a:rPr lang="en-US" altLang="zh-CN" sz="2000" dirty="0"/>
              <a:t>/2 + </a:t>
            </a:r>
            <a:r>
              <a:rPr lang="zh-CN" altLang="en-US" sz="2000" dirty="0"/>
              <a:t>不含奇点的连通块</a:t>
            </a:r>
            <a:endParaRPr lang="en-US" altLang="zh-CN" sz="2000" dirty="0"/>
          </a:p>
          <a:p>
            <a:pPr marL="2286000" lvl="5" indent="0">
              <a:buNone/>
            </a:pPr>
            <a:r>
              <a:rPr lang="en-US" altLang="zh-CN" sz="2000" b="0" dirty="0"/>
              <a:t>					</a:t>
            </a:r>
            <a:r>
              <a:rPr lang="zh-CN" altLang="en-US" sz="2000" dirty="0"/>
              <a:t>类似题目：</a:t>
            </a:r>
            <a:r>
              <a:rPr lang="en-US" altLang="zh-CN" sz="2000" dirty="0" err="1"/>
              <a:t>luogu</a:t>
            </a:r>
            <a:r>
              <a:rPr lang="en-US" altLang="zh-CN" sz="2000" dirty="0"/>
              <a:t> P5921</a:t>
            </a:r>
            <a:endParaRPr lang="en-US" altLang="zh-CN" sz="2000" b="0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/>
          <p:cNvSpPr txBox="1"/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ele attr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b="0" dirty="0">
                    <a:hlinkClick r:id="rId5"/>
                  </a:rPr>
                  <a:t>https://www.luogu.com.cn/problem/P6628</a:t>
                </a:r>
                <a:endParaRPr lang="en-US" altLang="zh-CN" sz="2000" b="0" dirty="0"/>
              </a:p>
              <a:p>
                <a:endParaRPr lang="en-US" altLang="zh-CN" sz="2000" b="0" dirty="0"/>
              </a:p>
              <a:p>
                <a:r>
                  <a:rPr lang="zh-CN" altLang="en-US" sz="2000" dirty="0"/>
                  <a:t>其实和上一题有点类似，不过现在加边会有一个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000" b="0" dirty="0"/>
                  <a:t> </a:t>
                </a:r>
                <a:r>
                  <a:rPr lang="zh-CN" altLang="en-US" sz="2000" b="0" dirty="0"/>
                  <a:t>的代价</a:t>
                </a:r>
                <a:endParaRPr lang="en-US" altLang="zh-CN" sz="2000" b="0" dirty="0"/>
              </a:p>
              <a:p>
                <a:r>
                  <a:rPr lang="zh-CN" altLang="en-US" sz="2000" b="0" dirty="0"/>
                  <a:t>在这一题中，可以理解为需要存在一条欧拉路径，那么在起点和终点间再加一条边就可以变成求欧拉回路</a:t>
                </a:r>
                <a:endParaRPr lang="en-US" altLang="zh-CN" sz="2000" b="0" dirty="0"/>
              </a:p>
              <a:p>
                <a:r>
                  <a:rPr lang="zh-CN" altLang="en-US" sz="2000" dirty="0"/>
                  <a:t>问题就可以转化成：把若干个连通块连在一起且存在欧拉回路的最小代价</a:t>
                </a:r>
                <a:endParaRPr lang="en-US" altLang="zh-CN" sz="2000" dirty="0"/>
              </a:p>
              <a:p>
                <a:r>
                  <a:rPr lang="zh-CN" altLang="en-US" sz="2000" b="0" dirty="0"/>
                  <a:t>求最小生成树，再把边权和</a:t>
                </a:r>
                <a:r>
                  <a:rPr lang="en-US" altLang="zh-CN" sz="2000" b="0" dirty="0"/>
                  <a:t>*2</a:t>
                </a:r>
                <a:r>
                  <a:rPr lang="zh-CN" altLang="en-US" sz="2000" b="0" dirty="0"/>
                  <a:t>加入答案即可</a:t>
                </a:r>
                <a:endParaRPr lang="en-US" altLang="zh-CN" sz="2000" b="0" dirty="0"/>
              </a:p>
            </p:txBody>
          </p:sp>
        </mc:Choice>
        <mc:Fallback>
          <p:sp>
            <p:nvSpPr>
              <p:cNvPr id="1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 rotWithShape="1">
                <a:blip r:embed="rId6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丁香之路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7" descr="未标题-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8"/>
          <a:stretch>
            <a:fillRect/>
          </a:stretch>
        </p:blipFill>
        <p:spPr bwMode="auto">
          <a:xfrm>
            <a:off x="342900" y="0"/>
            <a:ext cx="169545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175" y="2828831"/>
            <a:ext cx="12188825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欧拉路径</a:t>
            </a:r>
            <a:endParaRPr lang="zh-CN" altLang="en-US" sz="54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7" name="图片 16" descr="资源 1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文本框 17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6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/>
          <p:cNvSpPr txBox="1"/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304901"/>
            <a:ext cx="288697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Mike and Fish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内容占位符 2">
                <a:extLst>
                  <a:ext uri="{FF2B5EF4-FFF2-40B4-BE49-F238E27FC236}">
                    <ele attr="{A455299E-E0BB-E762-13B2-9A1DD5955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有一个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的矩阵，要求对给出的若干个点进行黑白染色，使得每行每列均满足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𝑏𝑙𝑎𝑐𝑘𝑝𝑜𝑖𝑛𝑡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𝑤h𝑖𝑡𝑒𝑝𝑜𝑖𝑛𝑡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endParaRPr lang="en-US" altLang="zh-CN" sz="2000" b="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首先考虑要求黑白点个数相同的做法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经典建图模型：一个在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000" dirty="0"/>
                  <a:t>的点相当于连接了第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000" dirty="0"/>
                  <a:t>行和第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列，这样可以连出一个二分图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在这种情况下，就相当于要求对二分图中的每个点，连出去的黑白边个数相同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求出欧拉回路即可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 rotWithShape="1">
                <a:blip r:embed="rId5"/>
                <a:stretch>
                  <a:fillRect l="-500" b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/>
          <p:cNvSpPr txBox="1"/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304901"/>
            <a:ext cx="288697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Mike and Fish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内容占位符 2">
                <a:extLst>
                  <a:ext uri="{FF2B5EF4-FFF2-40B4-BE49-F238E27FC236}">
                    <ele attr="{A455299E-E0BB-E762-13B2-9A1DD5955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有一个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的矩阵，要求对给出的若干个点进行黑白染色，使得每行每列均满足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𝑏𝑙𝑎𝑐𝑘𝑝𝑜𝑖𝑛𝑡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𝑤h𝑖𝑡𝑒𝑝𝑜𝑖𝑛𝑡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≤200000</m:t>
                    </m:r>
                  </m:oMath>
                </a14:m>
                <a:endParaRPr lang="en-US" altLang="zh-CN" sz="2000" b="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那么现在要求黑白点数量相差不超过一，就相当于每个点允许有一条“废边”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那么就把所有度数为奇数的行点都向一个“废列点”连边，列点同理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这个时候再求欧拉路径（新点为端点）并黑白染色即可得出答案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1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 rotWithShape="1">
                <a:blip r:embed="rId5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3" descr="资源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3225"/>
            <a:ext cx="12192000" cy="13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图片 9" descr="资源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2014538"/>
            <a:ext cx="25400" cy="3148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1" name="图片 11" descr="资源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84175"/>
            <a:ext cx="8359775" cy="1211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图片 16" descr="资源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6323012"/>
            <a:ext cx="1562100" cy="4440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 1"/>
          <p:cNvGrpSpPr/>
          <p:nvPr/>
        </p:nvGrpSpPr>
        <p:grpSpPr>
          <a:xfrm>
            <a:off x="9527773" y="6245688"/>
            <a:ext cx="2560642" cy="561512"/>
            <a:chOff x="7902173" y="2781300"/>
            <a:chExt cx="2560642" cy="561512"/>
          </a:xfrm>
        </p:grpSpPr>
        <p:pic>
          <p:nvPicPr>
            <p:cNvPr id="12" name="图片 16" descr="资源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文本框 12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定义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/>
          <p:cNvSpPr txBox="1"/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内容占位符 2">
                <a:extLst>
                  <a:ext uri="{FF2B5EF4-FFF2-40B4-BE49-F238E27FC236}">
                    <ele attr="{FE520D7D-B75C-EF7D-B959-1C6143B0DA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若图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sz="2000" dirty="0"/>
                  <a:t>中的一条路径包含了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000" b="0" dirty="0"/>
                  <a:t>中的所有边且不重复，则称其为欧拉路径</a:t>
                </a:r>
                <a:endParaRPr lang="en-US" altLang="zh-CN" sz="2000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0" dirty="0"/>
                  <a:t>若该路径的起点与终点相同，则称其为欧拉回路</a:t>
                </a:r>
                <a:endParaRPr lang="en-US" altLang="zh-CN" sz="2000" b="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0" dirty="0"/>
                  <a:t>欧拉路径存在条件：</a:t>
                </a:r>
                <a:endParaRPr lang="en-US" altLang="zh-CN" sz="2000" b="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/>
                  <a:t>图连通</a:t>
                </a:r>
                <a:endParaRPr lang="en-US" altLang="zh-CN" sz="18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b="0" dirty="0"/>
                  <a:t>对于无向图，要求奇点个数为</a:t>
                </a:r>
                <a:r>
                  <a:rPr lang="en-US" altLang="zh-CN" sz="1800" b="0" dirty="0"/>
                  <a:t>0</a:t>
                </a:r>
                <a:r>
                  <a:rPr lang="zh-CN" altLang="en-US" sz="1800" b="0" dirty="0"/>
                  <a:t>或</a:t>
                </a:r>
                <a:r>
                  <a:rPr lang="en-US" altLang="zh-CN" sz="1800" b="0" dirty="0"/>
                  <a:t>2</a:t>
                </a:r>
                <a:endParaRPr lang="en-US" altLang="zh-CN" sz="18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b="0" dirty="0"/>
                  <a:t>对于有向图，要求入度与出度不同的点数为</a:t>
                </a:r>
                <a:r>
                  <a:rPr lang="en-US" altLang="zh-CN" sz="1800" b="0" dirty="0"/>
                  <a:t>0</a:t>
                </a:r>
                <a:r>
                  <a:rPr lang="zh-CN" altLang="en-US" sz="1800" b="0" dirty="0"/>
                  <a:t>或</a:t>
                </a:r>
                <a:r>
                  <a:rPr lang="en-US" altLang="zh-CN" sz="1800" b="0" dirty="0"/>
                  <a:t>2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800" dirty="0"/>
                  <a:t>对于有向图，若有两个点入度与出度不同，则要求他们其中一个点入度比出度多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，另一个点出度比入度多</a:t>
                </a:r>
                <a:r>
                  <a:rPr lang="en-US" altLang="zh-CN" sz="1800" dirty="0"/>
                  <a:t>1</a:t>
                </a:r>
                <a:endParaRPr lang="en-US" altLang="zh-CN" sz="1800" b="0" dirty="0"/>
              </a:p>
            </p:txBody>
          </p:sp>
        </mc:Choice>
        <mc:Fallback>
          <p:sp>
            <p:nvSpPr>
              <p:cNvPr id="1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 rotWithShape="1">
                <a:blip r:embed="rId5"/>
                <a:stretch>
                  <a:fillRect l="-500" r="-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7" descr="未标题-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8"/>
          <a:stretch>
            <a:fillRect/>
          </a:stretch>
        </p:blipFill>
        <p:spPr bwMode="auto">
          <a:xfrm>
            <a:off x="342900" y="0"/>
            <a:ext cx="169545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175" y="2828831"/>
            <a:ext cx="12188825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求欧拉路径的算法</a:t>
            </a:r>
            <a:endParaRPr lang="zh-CN" altLang="en-US" sz="54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7" name="图片 16" descr="资源 1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文本框 17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4766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Fleury</a:t>
            </a: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算法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/>
          <p:cNvSpPr txBox="1"/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选取一个起点，将其入栈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每次选取栈顶元素，进行如下操作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判断当前点是否有出边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若没有，输出当前点并出栈，否则以该点为起点进行</a:t>
            </a:r>
            <a:r>
              <a:rPr lang="en-US" altLang="zh-CN" sz="1800" dirty="0" err="1"/>
              <a:t>dfs</a:t>
            </a:r>
            <a:endParaRPr lang="en-US" altLang="zh-CN" sz="1800" dirty="0"/>
          </a:p>
          <a:p>
            <a:r>
              <a:rPr lang="zh-CN" altLang="en-US" sz="2000" dirty="0"/>
              <a:t>每次</a:t>
            </a:r>
            <a:r>
              <a:rPr lang="en-US" altLang="zh-CN" sz="2000" dirty="0" err="1"/>
              <a:t>dfs</a:t>
            </a:r>
            <a:r>
              <a:rPr lang="zh-CN" altLang="en-US" sz="2000" dirty="0"/>
              <a:t>，先将当前点入栈，之后枚举所有未删除的边进行下一轮</a:t>
            </a:r>
            <a:r>
              <a:rPr lang="en-US" altLang="zh-CN" sz="2000" dirty="0" err="1"/>
              <a:t>dfs</a:t>
            </a:r>
            <a:endParaRPr lang="en-US" altLang="zh-CN" sz="2000" dirty="0"/>
          </a:p>
          <a:p>
            <a:r>
              <a:rPr lang="zh-CN" altLang="en-US" sz="2000" dirty="0"/>
              <a:t>输出结果</a:t>
            </a:r>
            <a:endParaRPr lang="zh-CN" altLang="en-US" sz="2000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304901"/>
            <a:ext cx="3180272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en-US" altLang="zh-CN" sz="2800" b="1" dirty="0" err="1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Hierholzer</a:t>
            </a: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算法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/>
          <p:cNvSpPr txBox="1"/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从一个可能的起点出发，进行</a:t>
            </a:r>
            <a:r>
              <a:rPr lang="en-US" altLang="zh-CN" sz="2000" dirty="0" err="1"/>
              <a:t>dfs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遍历与该点相邻的边，经过后将其删除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遍历结束后，将当前点加入栈并返回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依次将点从栈中取出，得到一条从指定起点出发的欧拉路径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使用该算法求解欧拉路径时，若每次都贪心取编号最小的顶点，那么得到的欧拉路径是所有欧拉路径中编号字典序最小的</a:t>
            </a:r>
            <a:r>
              <a:rPr lang="en-US" altLang="zh-CN" sz="2000" dirty="0"/>
              <a:t>	      </a:t>
            </a:r>
            <a:r>
              <a:rPr lang="zh-CN" altLang="en-US" sz="2000" dirty="0"/>
              <a:t>板题：</a:t>
            </a:r>
            <a:r>
              <a:rPr lang="en-US" altLang="zh-CN" sz="2000" dirty="0">
                <a:hlinkClick r:id="rId5"/>
              </a:rPr>
              <a:t>luoguP7771</a:t>
            </a:r>
            <a:r>
              <a:rPr lang="en-US" altLang="zh-CN" sz="2000" dirty="0"/>
              <a:t>   </a:t>
            </a:r>
            <a:r>
              <a:rPr lang="zh-CN" altLang="en-US" sz="2000" dirty="0"/>
              <a:t>例题：</a:t>
            </a:r>
            <a:r>
              <a:rPr lang="en-US" altLang="zh-CN" sz="2000" dirty="0">
                <a:hlinkClick r:id="rId6"/>
              </a:rPr>
              <a:t>luoguP2731</a:t>
            </a:r>
            <a:endParaRPr lang="zh-CN" altLang="en-US" sz="2000" dirty="0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7" descr="未标题-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8"/>
          <a:stretch>
            <a:fillRect/>
          </a:stretch>
        </p:blipFill>
        <p:spPr bwMode="auto">
          <a:xfrm>
            <a:off x="342900" y="0"/>
            <a:ext cx="1695450" cy="12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175" y="2828831"/>
            <a:ext cx="12188825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例题若干</a:t>
            </a:r>
            <a:endParaRPr lang="zh-CN" altLang="en-US" sz="54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7" name="图片 16" descr="资源 1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文本框 17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无序字母对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/>
          <p:cNvSpPr txBox="1"/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609601" y="1600205"/>
            <a:ext cx="10972801" cy="45259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给定 </a:t>
            </a:r>
            <a:r>
              <a:rPr lang="en-US" altLang="zh-CN" sz="2000" dirty="0"/>
              <a:t>n </a:t>
            </a:r>
            <a:r>
              <a:rPr lang="zh-CN" altLang="en-US" sz="2000" dirty="0"/>
              <a:t>个各不相同的无序字母对（区分大小写，无序即字母对中的两个字母可以位置颠倒）。请构造一个有 </a:t>
            </a:r>
            <a:r>
              <a:rPr lang="en-US" altLang="zh-CN" sz="2000" dirty="0"/>
              <a:t>(n+1) </a:t>
            </a:r>
            <a:r>
              <a:rPr lang="zh-CN" altLang="en-US" sz="2000" dirty="0"/>
              <a:t>个字母的字符串使得每个字母对都在这个字符串中出现。</a:t>
            </a:r>
            <a:endParaRPr lang="en-US" altLang="zh-CN" sz="2000" dirty="0"/>
          </a:p>
          <a:p>
            <a:endParaRPr lang="en-US" altLang="zh-CN" sz="2000" b="0" dirty="0"/>
          </a:p>
          <a:p>
            <a:r>
              <a:rPr lang="zh-CN" altLang="en-US" sz="2000" b="0" dirty="0"/>
              <a:t> </a:t>
            </a:r>
            <a:r>
              <a:rPr lang="en-US" altLang="zh-CN" sz="2000" b="0" dirty="0"/>
              <a:t>n+1 </a:t>
            </a:r>
            <a:r>
              <a:rPr lang="zh-CN" altLang="en-US" sz="2000" b="0" dirty="0"/>
              <a:t>个字母恰好有 </a:t>
            </a:r>
            <a:r>
              <a:rPr lang="en-US" altLang="zh-CN" sz="2000" b="0" dirty="0"/>
              <a:t>n </a:t>
            </a:r>
            <a:r>
              <a:rPr lang="zh-CN" altLang="en-US" sz="2000" b="0" dirty="0"/>
              <a:t>个字母对，相当于要所有的字母对不重复的出现</a:t>
            </a:r>
            <a:endParaRPr lang="en-US" altLang="zh-CN" sz="2000" b="0" dirty="0"/>
          </a:p>
          <a:p>
            <a:r>
              <a:rPr lang="zh-CN" altLang="en-US" sz="2000" dirty="0"/>
              <a:t>由于是无序字母对，所以把每个字母看成点，每个字母对就对应了一条无向边。求出这个无向图对应的一条欧拉路径即可</a:t>
            </a:r>
            <a:endParaRPr lang="en-US" altLang="zh-CN" sz="2000" b="0" dirty="0"/>
          </a:p>
          <a:p>
            <a:endParaRPr lang="en-US" altLang="zh-CN" sz="2000" b="0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未标题-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46"/>
          <a:stretch>
            <a:fillRect/>
          </a:stretch>
        </p:blipFill>
        <p:spPr bwMode="auto">
          <a:xfrm>
            <a:off x="10768013" y="4708525"/>
            <a:ext cx="1423987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图片 6" descr="资源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192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图片 16" descr="资源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548438"/>
            <a:ext cx="942975" cy="2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0" y="304901"/>
            <a:ext cx="2369976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 pitchFamily="2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方正字迹-快意体 简" panose="02000500000000000000" pitchFamily="2" charset="-122"/>
                <a:ea typeface="方正字迹-快意体 简" panose="02000500000000000000" pitchFamily="2" charset="-122"/>
              </a:rPr>
              <a:t>太鼓达人</a:t>
            </a:r>
            <a:endParaRPr lang="en-US" altLang="zh-CN" sz="2800" b="1" dirty="0">
              <a:solidFill>
                <a:schemeClr val="bg1"/>
              </a:solidFill>
              <a:latin typeface="方正字迹-快意体 简" panose="02000500000000000000" pitchFamily="2" charset="-122"/>
              <a:ea typeface="方正字迹-快意体 简" panose="02000500000000000000" pitchFamily="2" charset="-122"/>
            </a:endParaRPr>
          </a:p>
        </p:txBody>
      </p:sp>
      <p:grpSp>
        <p:nvGrpSpPr>
          <p:cNvPr id="18" name="组 17"/>
          <p:cNvGrpSpPr/>
          <p:nvPr/>
        </p:nvGrpSpPr>
        <p:grpSpPr>
          <a:xfrm>
            <a:off x="9694858" y="48088"/>
            <a:ext cx="2560642" cy="561512"/>
            <a:chOff x="7902173" y="2781300"/>
            <a:chExt cx="2560642" cy="561512"/>
          </a:xfrm>
        </p:grpSpPr>
        <p:pic>
          <p:nvPicPr>
            <p:cNvPr id="19" name="图片 16" descr="资源 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143" b="2401"/>
            <a:stretch>
              <a:fillRect/>
            </a:stretch>
          </p:blipFill>
          <p:spPr bwMode="auto">
            <a:xfrm>
              <a:off x="7902173" y="2802812"/>
              <a:ext cx="58607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/>
            <p:cNvSpPr txBox="1"/>
            <p:nvPr/>
          </p:nvSpPr>
          <p:spPr>
            <a:xfrm>
              <a:off x="8446721" y="2781300"/>
              <a:ext cx="194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海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亮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高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级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中</a:t>
              </a:r>
              <a:r>
                <a:rPr kumimoji="1" lang="en-US" altLang="zh-CN" dirty="0">
                  <a:latin typeface="+mj-ea"/>
                  <a:ea typeface="+mj-ea"/>
                  <a:cs typeface="华文琥珀" panose="02010800040101010101" charset="-122"/>
                </a:rPr>
                <a:t> </a:t>
              </a:r>
              <a:r>
                <a:rPr kumimoji="1" lang="zh-CN" altLang="en-US" dirty="0">
                  <a:latin typeface="+mj-ea"/>
                  <a:ea typeface="+mj-ea"/>
                  <a:cs typeface="华文琥珀" panose="02010800040101010101" charset="-122"/>
                </a:rPr>
                <a:t>学</a:t>
              </a:r>
              <a:endParaRPr kumimoji="1" lang="zh-CN" altLang="en-US" dirty="0">
                <a:latin typeface="+mj-ea"/>
                <a:ea typeface="+mj-ea"/>
                <a:cs typeface="华文琥珀" panose="02010800040101010101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18666" y="3079234"/>
              <a:ext cx="2044149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dirty="0"/>
                <a:t>HAILIANG SENIOR HIGH SCHOOL</a:t>
              </a:r>
              <a:endParaRPr lang="zh-CN" altLang="en-US" sz="900" dirty="0"/>
            </a:p>
          </p:txBody>
        </p:sp>
      </p:grpSp>
      <p:sp>
        <p:nvSpPr>
          <p:cNvPr id="14" name="内容占位符 2"/>
          <p:cNvSpPr txBox="1"/>
          <p:nvPr/>
        </p:nvSpPr>
        <p:spPr>
          <a:xfrm>
            <a:off x="1471430" y="1263945"/>
            <a:ext cx="109728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内容占位符 2">
                <a:extLst>
                  <a:ext uri="{FF2B5EF4-FFF2-40B4-BE49-F238E27FC236}">
                    <ele attr="{8A315DEE-6B37-D299-E5C1-D6BD42585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/>
                  <a:t>鼓的主要元件是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个围成一圈的传感器。每个传感器都有开和关两种工作状态，分别用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表示。显然，从不同的位置出发沿顺时针方向连续检查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个传感器可以得到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个长度为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01</a:t>
                </a:r>
                <a:r>
                  <a:rPr lang="zh-CN" altLang="en-US" sz="2000" dirty="0"/>
                  <a:t>串。</a:t>
                </a:r>
                <a:r>
                  <a:rPr lang="en-US" altLang="zh-CN" sz="2000" dirty="0"/>
                  <a:t>Vani</a:t>
                </a:r>
                <a:r>
                  <a:rPr lang="zh-CN" altLang="en-US" sz="2000" dirty="0"/>
                  <a:t>知道这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个</a:t>
                </a:r>
                <a:r>
                  <a:rPr lang="en-US" altLang="zh-CN" sz="2000" dirty="0"/>
                  <a:t>01</a:t>
                </a:r>
                <a:r>
                  <a:rPr lang="zh-CN" altLang="en-US" sz="2000" dirty="0"/>
                  <a:t>串应该是互不相同的。而且鼓的设计很精密，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会取到可能的最大值。现在</a:t>
                </a:r>
                <a:r>
                  <a:rPr lang="en-US" altLang="zh-CN" sz="2000" dirty="0"/>
                  <a:t>Vani</a:t>
                </a:r>
                <a:r>
                  <a:rPr lang="zh-CN" altLang="en-US" sz="2000" dirty="0"/>
                  <a:t>已经了解到了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的值，他希望你求出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的值，并给出字典序最小的传感器排布方案。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一句话题意：求一个最短且字典序最小的字符串（首尾相接），使得其包含所有的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位</a:t>
                </a:r>
                <a:r>
                  <a:rPr lang="en-US" altLang="zh-CN" sz="2000" dirty="0"/>
                  <a:t>01</a:t>
                </a:r>
                <a:r>
                  <a:rPr lang="zh-CN" altLang="en-US" sz="2000" dirty="0"/>
                  <a:t>串</a:t>
                </a:r>
                <a:endParaRPr lang="en-US" altLang="zh-CN" sz="2000" b="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≤11</m:t>
                    </m:r>
                  </m:oMath>
                </a14:m>
                <a:endParaRPr lang="en-US" altLang="zh-CN" sz="2000" b="0" dirty="0"/>
              </a:p>
              <a:p>
                <a:r>
                  <a:rPr lang="zh-CN" altLang="en-US" sz="2000" dirty="0"/>
                  <a:t>样例：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                 00010111</m:t>
                    </m:r>
                  </m:oMath>
                </a14:m>
                <a:endParaRPr lang="en-US" altLang="zh-CN" sz="2000" b="0" dirty="0"/>
              </a:p>
            </p:txBody>
          </p:sp>
        </mc:Choice>
        <mc:Fallback>
          <p:sp>
            <p:nvSpPr>
              <p:cNvPr id="1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5"/>
                <a:ext cx="10972801" cy="4525963"/>
              </a:xfrm>
              <a:blipFill rotWithShape="1">
                <a:blip r:embed="rId5"/>
                <a:stretch>
                  <a:fillRect l="-500" r="-556" b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4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4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4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4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6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4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8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4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5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5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4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5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5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5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6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UNIT_PLACING_PICTURE_USER_VIEWPORT" val="{&quot;height&quot;:2260,&quot;width&quot;:19200}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2467</Words>
  <Application>WPS 演示</Application>
  <PresentationFormat>宽屏</PresentationFormat>
  <Paragraphs>210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方正字迹-快意体 简</vt:lpstr>
      <vt:lpstr>华文琥珀</vt:lpstr>
      <vt:lpstr>Calibri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DephetS</dc:creator>
  <cp:lastModifiedBy>Student</cp:lastModifiedBy>
  <cp:revision>608</cp:revision>
  <dcterms:created xsi:type="dcterms:W3CDTF">2019-06-19T02:08:00Z</dcterms:created>
  <dcterms:modified xsi:type="dcterms:W3CDTF">2022-06-02T07:42:10Z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  <property fmtid="{D5CDD505-2E9C-101B-9397-08002B2CF9AE}" pid="3" name="ICV">
    <vt:lpwstr>ED8C5EF50E24400D88C05EF9938B66B5</vt:lpwstr>
  </property>
</Properties>
</file>