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9" r:id="rId3"/>
    <p:sldId id="260" r:id="rId4"/>
    <p:sldId id="261" r:id="rId5"/>
    <p:sldId id="263" r:id="rId6"/>
    <p:sldId id="262" r:id="rId7"/>
    <p:sldId id="291" r:id="rId8"/>
    <p:sldId id="292" r:id="rId9"/>
    <p:sldId id="355" r:id="rId10"/>
    <p:sldId id="356" r:id="rId11"/>
    <p:sldId id="3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42" autoAdjust="0"/>
    <p:restoredTop sz="94660"/>
  </p:normalViewPr>
  <p:slideViewPr>
    <p:cSldViewPr snapToGrid="0">
      <p:cViewPr varScale="1">
        <p:scale>
          <a:sx n="81" d="100"/>
          <a:sy n="81" d="100"/>
        </p:scale>
        <p:origin x="4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0B438-CB9E-4751-A3ED-30BA344149DD}" type="datetimeFigureOut">
              <a:rPr lang="zh-CN" altLang="en-US" smtClean="0"/>
              <a:t>2020/7/28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0946E-3239-4FF2-A4FE-FBA45AE566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045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3567E-FFF1-4F69-98D7-2178B971A66F}" type="datetimeFigureOut">
              <a:rPr lang="zh-CN" altLang="en-US" smtClean="0"/>
              <a:t>2020/7/28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77A2-A3CD-4C7A-B1E0-6158A162C2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79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3567E-FFF1-4F69-98D7-2178B971A66F}" type="datetimeFigureOut">
              <a:rPr lang="zh-CN" altLang="en-US" smtClean="0"/>
              <a:t>2020/7/28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77A2-A3CD-4C7A-B1E0-6158A162C2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085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3567E-FFF1-4F69-98D7-2178B971A66F}" type="datetimeFigureOut">
              <a:rPr lang="zh-CN" altLang="en-US" smtClean="0"/>
              <a:t>2020/7/28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77A2-A3CD-4C7A-B1E0-6158A162C2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410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3567E-FFF1-4F69-98D7-2178B971A66F}" type="datetimeFigureOut">
              <a:rPr lang="zh-CN" altLang="en-US" smtClean="0"/>
              <a:t>2020/7/28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77A2-A3CD-4C7A-B1E0-6158A162C2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5009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3567E-FFF1-4F69-98D7-2178B971A66F}" type="datetimeFigureOut">
              <a:rPr lang="zh-CN" altLang="en-US" smtClean="0"/>
              <a:t>2020/7/28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77A2-A3CD-4C7A-B1E0-6158A162C2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206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3567E-FFF1-4F69-98D7-2178B971A66F}" type="datetimeFigureOut">
              <a:rPr lang="zh-CN" altLang="en-US" smtClean="0"/>
              <a:t>2020/7/28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77A2-A3CD-4C7A-B1E0-6158A162C2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9092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3567E-FFF1-4F69-98D7-2178B971A66F}" type="datetimeFigureOut">
              <a:rPr lang="zh-CN" altLang="en-US" smtClean="0"/>
              <a:t>2020/7/28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77A2-A3CD-4C7A-B1E0-6158A162C2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689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3567E-FFF1-4F69-98D7-2178B971A66F}" type="datetimeFigureOut">
              <a:rPr lang="zh-CN" altLang="en-US" smtClean="0"/>
              <a:t>2020/7/28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77A2-A3CD-4C7A-B1E0-6158A162C2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639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3567E-FFF1-4F69-98D7-2178B971A66F}" type="datetimeFigureOut">
              <a:rPr lang="zh-CN" altLang="en-US" smtClean="0"/>
              <a:t>2020/7/28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77A2-A3CD-4C7A-B1E0-6158A162C2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26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3567E-FFF1-4F69-98D7-2178B971A66F}" type="datetimeFigureOut">
              <a:rPr lang="zh-CN" altLang="en-US" smtClean="0"/>
              <a:t>2020/7/28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77A2-A3CD-4C7A-B1E0-6158A162C2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68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3567E-FFF1-4F69-98D7-2178B971A66F}" type="datetimeFigureOut">
              <a:rPr lang="zh-CN" altLang="en-US" smtClean="0"/>
              <a:t>2020/7/28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77A2-A3CD-4C7A-B1E0-6158A162C2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312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3567E-FFF1-4F69-98D7-2178B971A66F}" type="datetimeFigureOut">
              <a:rPr lang="zh-CN" altLang="en-US" smtClean="0"/>
              <a:t>2020/7/28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77A2-A3CD-4C7A-B1E0-6158A162C2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885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3567E-FFF1-4F69-98D7-2178B971A66F}" type="datetimeFigureOut">
              <a:rPr lang="zh-CN" altLang="en-US" smtClean="0"/>
              <a:t>2020/7/28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77A2-A3CD-4C7A-B1E0-6158A162C2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149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3567E-FFF1-4F69-98D7-2178B971A66F}" type="datetimeFigureOut">
              <a:rPr lang="zh-CN" altLang="en-US" smtClean="0"/>
              <a:t>2020/7/28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77A2-A3CD-4C7A-B1E0-6158A162C2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103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3567E-FFF1-4F69-98D7-2178B971A66F}" type="datetimeFigureOut">
              <a:rPr lang="zh-CN" altLang="en-US" smtClean="0"/>
              <a:t>2020/7/28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77A2-A3CD-4C7A-B1E0-6158A162C2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730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3567E-FFF1-4F69-98D7-2178B971A66F}" type="datetimeFigureOut">
              <a:rPr lang="zh-CN" altLang="en-US" smtClean="0"/>
              <a:t>2020/7/28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77A2-A3CD-4C7A-B1E0-6158A162C2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51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3567E-FFF1-4F69-98D7-2178B971A66F}" type="datetimeFigureOut">
              <a:rPr lang="zh-CN" altLang="en-US" smtClean="0"/>
              <a:t>2020/7/28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77A2-A3CD-4C7A-B1E0-6158A162C2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010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3567E-FFF1-4F69-98D7-2178B971A66F}" type="datetimeFigureOut">
              <a:rPr lang="zh-CN" altLang="en-US" smtClean="0"/>
              <a:t>2020/7/28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577A2-A3CD-4C7A-B1E0-6158A162C2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9158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galaxies@vip.qq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9F830-9B1B-4F7A-82DD-74BBF08647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131790"/>
            <a:ext cx="9001462" cy="2387600"/>
          </a:xfrm>
        </p:spPr>
        <p:txBody>
          <a:bodyPr/>
          <a:lstStyle/>
          <a:p>
            <a:r>
              <a:rPr lang="zh-CN" altLang="en-US" dirty="0"/>
              <a:t>组合计数 好题分享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06D723-025C-4597-9EFC-6C8BFCAB0A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上海交通大学  方泓杰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433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AF8D2-CFA1-4D3C-AD7B-1E95D517B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数列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2C65433-94C4-439B-9AB8-CBA4582DE8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zh-CN" altLang="en-US" dirty="0"/>
                  <a:t>设相邻两项差值为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，那么一个给定的长度为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的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贡献为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这样的序列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dirty="0"/>
                  <a:t>种，那么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𝑎𝑛𝑠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nary>
                              <m:naryPr>
                                <m:chr m:val="∑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−…−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𝑎𝑛𝑠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nary>
                              <m:naryPr>
                                <m:chr m:val="∑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+…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由于有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dirty="0"/>
                  <a:t>种序列，每个数列有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zh-CN" altLang="en-US" dirty="0"/>
                  <a:t>个数，那么总共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zh-CN" altLang="en-US" dirty="0"/>
                  <a:t>个数。</a:t>
                </a:r>
                <a:endParaRPr lang="en-US" altLang="zh-CN" dirty="0"/>
              </a:p>
              <a:p>
                <a:r>
                  <a:rPr lang="zh-CN" altLang="en-US" dirty="0"/>
                  <a:t>仔细思考可以发现，总共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个数出现次数是相等的，那么每个数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zh-CN" altLang="en-US" dirty="0"/>
                  <a:t>次。</a:t>
                </a:r>
                <a:endParaRPr lang="en-US" altLang="zh-CN" dirty="0"/>
              </a:p>
              <a:p>
                <a:r>
                  <a:rPr lang="zh-CN" altLang="en-US" dirty="0"/>
                  <a:t>那么，</a:t>
                </a:r>
                <a:r>
                  <a:rPr lang="en-US" altLang="zh-CN" dirty="0"/>
                  <a:t>1~m</a:t>
                </a:r>
                <a:r>
                  <a:rPr lang="zh-CN" altLang="en-US" dirty="0"/>
                  <a:t>每个数都出现这么多次，总共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故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𝑎𝑛𝑠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zh-CN" altLang="en-US" dirty="0"/>
                  <a:t>，快速幂即可。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2C65433-94C4-439B-9AB8-CBA4582DE8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12" t="-105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026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2DDBB-2ADC-438D-B56B-15EF80D78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感谢聆听！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2550C3-83CC-4889-B181-50AD59521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Mailto: </a:t>
            </a:r>
            <a:r>
              <a:rPr lang="en-US" altLang="zh-CN" dirty="0">
                <a:hlinkClick r:id="rId2"/>
              </a:rPr>
              <a:t>galaxies@vip.qq.com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7141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B700D-CA7B-4D96-B7AD-83005504A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Triangles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6044A7-5555-4DE3-B97D-93374325DD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给出一个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层金字塔，黑色的边可以走路径。要求求出包含</a:t>
                </a:r>
                <a:r>
                  <a:rPr lang="en-US" altLang="zh-CN" dirty="0"/>
                  <a:t>H</a:t>
                </a:r>
                <a:r>
                  <a:rPr lang="zh-CN" altLang="en-US" dirty="0"/>
                  <a:t>点的简单回路，且这个回路围成的部分不包括灰色三角形。求总方案数，对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+9</m:t>
                        </m:r>
                      </m:e>
                    </m:d>
                  </m:oMath>
                </a14:m>
                <a:r>
                  <a:rPr lang="zh-CN" altLang="en-US" dirty="0"/>
                  <a:t>取模。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Source: </a:t>
                </a:r>
                <a:r>
                  <a:rPr lang="en-US" altLang="zh-CN" dirty="0" err="1"/>
                  <a:t>CodeForces</a:t>
                </a:r>
                <a:r>
                  <a:rPr lang="en-US" altLang="zh-CN" dirty="0"/>
                  <a:t> 15E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6044A7-5555-4DE3-B97D-93374325DD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8" t="-8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5945210be972aa5fe947f3b8a3a0378a4cade844">
            <a:extLst>
              <a:ext uri="{FF2B5EF4-FFF2-40B4-BE49-F238E27FC236}">
                <a16:creationId xmlns:a16="http://schemas.microsoft.com/office/drawing/2014/main" id="{A013FB32-943F-4AA5-AF17-A1939DCB5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189" y="3275816"/>
            <a:ext cx="4668704" cy="247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454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5E222-6DB6-4293-B190-2A75AA54F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Triangles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9E6B4B7-8B67-4C18-B1BB-78603635CD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当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zh-CN" altLang="en-US" dirty="0"/>
                  <a:t>时，考虑所有方案：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zh-CN" altLang="en-US" dirty="0"/>
                  <a:t>逆时针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顺时针，一共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种。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9E6B4B7-8B67-4C18-B1BB-78603635CD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2" t="-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8FC2920A-16B7-4FA5-9F2C-510D622CF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283" y="2347912"/>
            <a:ext cx="38004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936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9E1805-4D33-4384-9E6E-31D23D10C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Triangles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0BD2F3C-600D-4998-9D6C-400615A086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zh-CN" altLang="en-US" dirty="0"/>
                  <a:t>发现当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zh-CN" altLang="en-US" dirty="0"/>
                  <a:t>的时候，可以由是否通过点</a:t>
                </a:r>
                <a:r>
                  <a:rPr lang="en-US" altLang="zh-CN" dirty="0"/>
                  <a:t>E</a:t>
                </a:r>
                <a:r>
                  <a:rPr lang="zh-CN" altLang="en-US" dirty="0"/>
                  <a:t>为界，进行分类。</a:t>
                </a:r>
                <a:endParaRPr lang="en-US" altLang="zh-CN" dirty="0"/>
              </a:p>
              <a:p>
                <a:r>
                  <a:rPr lang="zh-CN" altLang="en-US" dirty="0"/>
                  <a:t>容易发现，顺时针和逆时针的走法个数相同，因此只考虑逆时针的走法。</a:t>
                </a:r>
                <a:endParaRPr lang="en-US" altLang="zh-CN" dirty="0"/>
              </a:p>
              <a:p>
                <a:r>
                  <a:rPr lang="zh-CN" altLang="en-US" dirty="0"/>
                  <a:t>我们以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zh-CN" altLang="en-US" dirty="0"/>
                  <a:t>的走法为基础，考虑这样几种走法：</a:t>
                </a:r>
                <a:endParaRPr lang="en-US" altLang="zh-CN" dirty="0"/>
              </a:p>
              <a:p>
                <a:r>
                  <a:rPr lang="en-US" altLang="zh-CN" dirty="0"/>
                  <a:t>0.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zh-CN" altLang="en-US" dirty="0"/>
                  <a:t>的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种走法</a:t>
                </a:r>
                <a:endParaRPr lang="en-US" altLang="zh-CN" dirty="0"/>
              </a:p>
              <a:p>
                <a:r>
                  <a:rPr lang="en-US" altLang="zh-CN" dirty="0"/>
                  <a:t>1.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→…→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2.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→…→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3.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→…→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4.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→…→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5.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→…→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→…→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0BD2F3C-600D-4998-9D6C-400615A086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12" t="-990" b="-19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002C442C-2222-4781-9B04-6A54B6DA5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818" y="3514725"/>
            <a:ext cx="43053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14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9E1805-4D33-4384-9E6E-31D23D10C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Triangles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0BD2F3C-600D-4998-9D6C-400615A086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/>
                  <a:t>对上页</a:t>
                </a:r>
                <a:r>
                  <a:rPr lang="en-US" altLang="zh-CN" dirty="0"/>
                  <a:t>1-4</a:t>
                </a:r>
                <a:r>
                  <a:rPr lang="zh-CN" altLang="en-US" dirty="0"/>
                  <a:t>类走法，可以发现实际上就是选择了左边或右边一边往下走。</a:t>
                </a:r>
                <a:endParaRPr lang="en-US" altLang="zh-CN" dirty="0"/>
              </a:p>
              <a:p>
                <a:r>
                  <a:rPr lang="zh-CN" altLang="en-US" dirty="0"/>
                  <a:t>容易发现，因为对称，往左走和往右走是没有差别的。</a:t>
                </a:r>
                <a:endParaRPr lang="en-US" altLang="zh-CN" dirty="0"/>
              </a:p>
              <a:p>
                <a:r>
                  <a:rPr lang="zh-CN" altLang="en-US" dirty="0"/>
                  <a:t>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表示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层的金字塔中，往左走有多少方案。</a:t>
                </a:r>
                <a:endParaRPr lang="en-US" altLang="zh-CN" dirty="0"/>
              </a:p>
              <a:p>
                <a:r>
                  <a:rPr lang="zh-CN" altLang="en-US" dirty="0"/>
                  <a:t>在第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层中的每一个小格都有两种走法（红、蓝）</a:t>
                </a:r>
                <a:endParaRPr lang="en-US" altLang="zh-CN" dirty="0"/>
              </a:p>
              <a:p>
                <a:r>
                  <a:rPr lang="zh-CN" altLang="en-US" dirty="0"/>
                  <a:t>掉头的时候也有两种走法（黄、绿）</a:t>
                </a:r>
                <a:endParaRPr lang="en-US" altLang="zh-CN" dirty="0"/>
              </a:p>
              <a:p>
                <a:r>
                  <a:rPr lang="zh-CN" altLang="en-US" dirty="0"/>
                  <a:t>所以如果向里走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&gt;0)</m:t>
                    </m:r>
                  </m:oMath>
                </a14:m>
                <a:r>
                  <a:rPr lang="zh-CN" altLang="en-US" dirty="0"/>
                  <a:t>个格子，共有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zh-CN" altLang="en-US" dirty="0"/>
                  <a:t>种走法。</a:t>
                </a:r>
                <a:endParaRPr lang="en-US" altLang="zh-CN" dirty="0"/>
              </a:p>
              <a:p>
                <a:r>
                  <a:rPr lang="zh-CN" altLang="en-US" dirty="0"/>
                  <a:t>故第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层共有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1+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zh-CN" altLang="en-US" dirty="0"/>
                  <a:t>种走法（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是不走进去的那一种走法）。</a:t>
                </a:r>
                <a:endParaRPr lang="en-US" altLang="zh-CN" dirty="0"/>
              </a:p>
              <a:p>
                <a:r>
                  <a:rPr lang="zh-CN" altLang="en-US" dirty="0"/>
                  <a:t>走到第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层一共有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d>
                      </m:e>
                    </m:nary>
                    <m:r>
                      <a:rPr lang="zh-CN" altLang="en-US" i="1">
                        <a:latin typeface="Cambria Math" panose="02040503050406030204" pitchFamily="18" charset="0"/>
                      </a:rPr>
                      <m:t>种</m:t>
                    </m:r>
                  </m:oMath>
                </a14:m>
                <a:r>
                  <a:rPr lang="zh-CN" altLang="en-US" b="0" dirty="0"/>
                  <a:t>走法</a:t>
                </a:r>
                <a:r>
                  <a:rPr lang="zh-CN" altLang="en-US" dirty="0"/>
                  <a:t>。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0BD2F3C-600D-4998-9D6C-400615A086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30" t="-1485" b="-179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35262108-5B71-42FD-9C4D-D455F7887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1587" y="2386012"/>
            <a:ext cx="38481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83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9E1805-4D33-4384-9E6E-31D23D10C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Triangles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0BD2F3C-600D-4998-9D6C-400615A086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zh-CN" altLang="en-US" dirty="0"/>
                  <a:t>我们还要考虑一下拐角的情况：</a:t>
                </a:r>
                <a:endParaRPr lang="en-US" altLang="zh-CN" dirty="0"/>
              </a:p>
              <a:p>
                <a:r>
                  <a:rPr lang="zh-CN" altLang="en-US" dirty="0">
                    <a:latin typeface="Cambria Math" panose="02040503050406030204" pitchFamily="18" charset="0"/>
                  </a:rPr>
                  <a:t>当确定了最多走到第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层的时候，掉头一共有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4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种情况。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r>
                  <a:rPr lang="zh-CN" altLang="en-US" dirty="0">
                    <a:latin typeface="Cambria Math" panose="02040503050406030204" pitchFamily="18" charset="0"/>
                  </a:rPr>
                  <a:t>（在图中红圈地方掉头）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r>
                  <a:rPr lang="zh-CN" altLang="en-US" dirty="0">
                    <a:latin typeface="Cambria Math" panose="02040503050406030204" pitchFamily="18" charset="0"/>
                  </a:rPr>
                  <a:t>所以有：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=2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那么如果是按照第</a:t>
                </a:r>
                <a:r>
                  <a:rPr lang="en-US" altLang="zh-CN" dirty="0"/>
                  <a:t>5</a:t>
                </a:r>
                <a:r>
                  <a:rPr lang="zh-CN" altLang="en-US" dirty="0"/>
                  <a:t>种走法，相当于左右都走了一遍，方案数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总方案数：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10+8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dirty="0"/>
                  <a:t>（考虑顺时针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逆时针）</a:t>
                </a:r>
                <a:endParaRPr lang="en-US" altLang="zh-CN" dirty="0"/>
              </a:p>
              <a:p>
                <a:r>
                  <a:rPr lang="zh-CN" altLang="en-US" dirty="0"/>
                  <a:t>时间复杂度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0BD2F3C-600D-4998-9D6C-400615A086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12" t="-990" b="-26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D5926C08-37D2-4919-AFE7-6BE08263E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797" y="2008743"/>
            <a:ext cx="391477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71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DBD68-177B-4D44-BC34-101A9C2CD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已经没有什么好害怕的了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E04E986-E5CB-426C-825B-56B7F9B2F3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给出两个数列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，所有数两两不同，问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之间有多少种配对方案，使得：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的数对个数比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数对个数恰好多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对。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≤2000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Source: </a:t>
                </a:r>
                <a:r>
                  <a:rPr lang="en-US" altLang="zh-CN" dirty="0" err="1"/>
                  <a:t>Luogu</a:t>
                </a:r>
                <a:r>
                  <a:rPr lang="en-US" altLang="zh-CN" dirty="0"/>
                  <a:t> P4859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E04E986-E5CB-426C-825B-56B7F9B2F3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8" t="-8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8782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F0D05-2198-4D46-8815-9BB93B9A6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已经没有什么好害怕的了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F78B1B1-321D-47D3-9699-DCE9ED06F9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zh-CN" altLang="en-US" dirty="0"/>
                  <a:t>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的数对个数为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/>
                  <a:t>对，为方便起见，下文的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即指代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为至少有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的配对方案数量；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为恰好有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的配对方案数量。</a:t>
                </a:r>
                <a:endParaRPr lang="en-US" altLang="zh-CN" dirty="0"/>
              </a:p>
              <a:p>
                <a:r>
                  <a:rPr lang="zh-CN" altLang="en-US" dirty="0"/>
                  <a:t>那么这样我们如果能算出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，经过二项式反演一波就能得到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我们考虑接下来排序后进行</a:t>
                </a:r>
                <a:r>
                  <a:rPr lang="en-US" altLang="zh-CN" dirty="0" err="1"/>
                  <a:t>dp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dirty="0"/>
                  <a:t>表示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中前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个数能选出比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大共有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对的方案数。</a:t>
                </a:r>
                <a:endParaRPr lang="en-US" altLang="zh-CN" dirty="0"/>
              </a:p>
              <a:p>
                <a:r>
                  <a:rPr lang="zh-CN" altLang="en-US" dirty="0"/>
                  <a:t>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zh-CN" altLang="en-US" dirty="0"/>
                  <a:t>，那么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+1)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（前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zh-CN" altLang="en-US" dirty="0"/>
                  <a:t>个已经有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个，和前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zh-CN" altLang="en-US" dirty="0"/>
                  <a:t>个有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zh-CN" altLang="en-US" dirty="0"/>
                  <a:t>个，现在加一个）</a:t>
                </a:r>
                <a:endParaRPr lang="en-US" altLang="zh-CN" dirty="0"/>
              </a:p>
              <a:p>
                <a:r>
                  <a:rPr lang="zh-CN" altLang="en-US" dirty="0"/>
                  <a:t>那么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zh-CN" altLang="en-US" dirty="0"/>
                  <a:t>（其他不管随便排），二项式反演即得到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时间复杂度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`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F78B1B1-321D-47D3-9699-DCE9ED06F9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12" b="-1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1923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AF8D2-CFA1-4D3C-AD7B-1E95D517B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数列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2C65433-94C4-439B-9AB8-CBA4582DE8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小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最近在学着买股票，他得到内部消息：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公司的股票将会疯涨。</a:t>
                </a:r>
                <a:endParaRPr lang="en-US" altLang="zh-CN" dirty="0"/>
              </a:p>
              <a:p>
                <a:r>
                  <a:rPr lang="zh-CN" altLang="en-US" dirty="0"/>
                  <a:t>股票每天的价格已知是正整数，并且由于客观上的原因，最多只能为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在疯涨的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天中小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观察到：除第一天外每天的股价都比前一天高，且高出的价格（即当天的股价与前一天的股价之差）不会超过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为正整数。并且这些参数满足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。</a:t>
                </a:r>
              </a:p>
              <a:p>
                <a:r>
                  <a:rPr lang="zh-CN" altLang="en-US" dirty="0"/>
                  <a:t>小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忘记了这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天每天的具体股价了，他现在想知道这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天的股价有多少种可能。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en-US" altLang="zh-CN" dirty="0"/>
                  <a:t>Source: HNOI 2013, </a:t>
                </a:r>
                <a:r>
                  <a:rPr lang="en-US" altLang="zh-CN" dirty="0" err="1"/>
                  <a:t>Luogu</a:t>
                </a:r>
                <a:r>
                  <a:rPr lang="en-US" altLang="zh-CN" dirty="0"/>
                  <a:t> P3228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2C65433-94C4-439B-9AB8-CBA4582DE8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8" t="-825" b="-1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74660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3077</TotalTime>
  <Words>1014</Words>
  <Application>Microsoft Office PowerPoint</Application>
  <PresentationFormat>宽屏</PresentationFormat>
  <Paragraphs>78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Arial</vt:lpstr>
      <vt:lpstr>Bookman Old Style</vt:lpstr>
      <vt:lpstr>Calibri</vt:lpstr>
      <vt:lpstr>Cambria Math</vt:lpstr>
      <vt:lpstr>Rockwell</vt:lpstr>
      <vt:lpstr>Damask</vt:lpstr>
      <vt:lpstr>组合计数 好题分享</vt:lpstr>
      <vt:lpstr>Triangles</vt:lpstr>
      <vt:lpstr>Triangles</vt:lpstr>
      <vt:lpstr>Triangles</vt:lpstr>
      <vt:lpstr>Triangles</vt:lpstr>
      <vt:lpstr>Triangles</vt:lpstr>
      <vt:lpstr>已经没有什么好害怕的了</vt:lpstr>
      <vt:lpstr>已经没有什么好害怕的了</vt:lpstr>
      <vt:lpstr>数列</vt:lpstr>
      <vt:lpstr>数列</vt:lpstr>
      <vt:lpstr>感谢聆听！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组合计数问题</dc:title>
  <dc:creator>galaxies@vip.qq.com</dc:creator>
  <cp:lastModifiedBy>galaxies@vip.qq.com</cp:lastModifiedBy>
  <cp:revision>181</cp:revision>
  <dcterms:created xsi:type="dcterms:W3CDTF">2019-01-13T12:36:58Z</dcterms:created>
  <dcterms:modified xsi:type="dcterms:W3CDTF">2020-07-28T06:34:43Z</dcterms:modified>
</cp:coreProperties>
</file>