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1" r:id="rId2"/>
    <p:sldId id="376" r:id="rId3"/>
    <p:sldId id="370" r:id="rId4"/>
    <p:sldId id="371" r:id="rId5"/>
    <p:sldId id="372" r:id="rId6"/>
    <p:sldId id="373" r:id="rId7"/>
    <p:sldId id="374" r:id="rId8"/>
    <p:sldId id="356" r:id="rId9"/>
    <p:sldId id="377" r:id="rId10"/>
    <p:sldId id="378" r:id="rId11"/>
    <p:sldId id="354" r:id="rId12"/>
    <p:sldId id="355" r:id="rId13"/>
    <p:sldId id="366" r:id="rId14"/>
    <p:sldId id="369" r:id="rId15"/>
    <p:sldId id="363" r:id="rId16"/>
    <p:sldId id="358" r:id="rId17"/>
    <p:sldId id="359" r:id="rId18"/>
    <p:sldId id="361" r:id="rId19"/>
    <p:sldId id="362" r:id="rId20"/>
    <p:sldId id="380" r:id="rId21"/>
    <p:sldId id="379" r:id="rId22"/>
    <p:sldId id="386" r:id="rId23"/>
    <p:sldId id="367" r:id="rId24"/>
    <p:sldId id="381" r:id="rId25"/>
    <p:sldId id="382" r:id="rId26"/>
    <p:sldId id="383" r:id="rId27"/>
    <p:sldId id="385" r:id="rId28"/>
    <p:sldId id="384" r:id="rId29"/>
    <p:sldId id="387" r:id="rId30"/>
    <p:sldId id="401" r:id="rId31"/>
    <p:sldId id="388" r:id="rId32"/>
    <p:sldId id="389" r:id="rId33"/>
    <p:sldId id="391" r:id="rId34"/>
    <p:sldId id="390" r:id="rId35"/>
    <p:sldId id="402" r:id="rId36"/>
    <p:sldId id="392" r:id="rId37"/>
    <p:sldId id="393" r:id="rId38"/>
    <p:sldId id="394" r:id="rId39"/>
    <p:sldId id="397" r:id="rId40"/>
    <p:sldId id="398" r:id="rId41"/>
    <p:sldId id="400" r:id="rId42"/>
    <p:sldId id="26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8DCB-6999-4FD3-88EE-5F8E7C45D843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4CDC9-7397-4EDA-A546-1BD6F47BF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9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eighthorn/p/6227278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eighthorn/p/6227278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eighthorn/p/6227278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eighthorn/p/6227278.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neighthorn/p/6227278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http://blog.csdn.net/dark_scope/article/details/8880547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A085-76E8-4D22-B79D-CA59EDAD738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6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http://www.renfei.org/blog/bipartite-matching.html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FA085-76E8-4D22-B79D-CA59EDAD73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774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https://www.cnblogs.com/neighthorn/p/6227278.html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https://www.cnblogs.com/neighthorn/p/6227278.html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5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https://www.cnblogs.com/neighthorn/p/6227278.html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4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https://www.cnblogs.com/neighthorn/p/6227278.html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0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https://www.cnblogs.com/neighthorn/p/6227278.html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9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09E45-8039-4E69-9337-808722663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B9E31-ABC1-428A-88D1-F82E0419E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A43A7-E1FA-4F23-B910-2197C9B8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48ED8-7599-485E-8C6E-6DE346D0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56AB9-3544-4CFF-8656-3A573A74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8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49109-1200-45E0-B282-0DF7C3A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1C7A91-E785-4823-B55B-C4639B47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186F2-5EBF-41B6-A97F-1A98A56E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C7726-C145-4BB8-9280-9D16DDA7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975AE-A72A-48BC-BC78-5FC94772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5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697979-E694-4816-9E2C-786E813B5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47E00-021C-47CC-B0D4-52BAC7D2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27D62-C76D-4AE1-A0E4-39D412EC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06C4E-9F0F-4B57-B17C-6795FE32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757D9-C980-4EF9-AFAF-B6AEDAAA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E039B-1DA7-42EF-A789-3011F2AE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FA620-97F1-4FF2-A7CB-EAACA971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E9ADC-9922-43A6-AF70-85DEDCD6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556F1-3D07-4DF5-AA0A-81224DE1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10AD6-AE8E-4F10-8315-60EEC8C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7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FB98-8D03-4A17-86F9-3FA1171B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D9C68-1FC8-4352-9D81-4DA4AA75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09F73-A55A-4C55-943A-7FB85F31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DAE05-AC79-4FBF-88C8-0115B407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C2029-2D75-4308-9786-DB412FDC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7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D6D4-ABC7-437C-A577-2B7C7CA9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15ECD-78EE-4050-B7A7-4C577099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D61512-08CB-4F81-84BA-F1ABB2B0B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32C21D-BEBF-4A73-898F-0446E31D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F52FB-348D-47F0-B340-FF77E398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8B496-54F6-4673-A809-380A54C8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9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2E71-A78B-4330-939D-8D72DEE3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9EB08-E2B0-4141-BCBB-D2D836772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22C79-0821-45F6-B0F1-4A2BA20BE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68915-2DCA-42A6-8D84-96C178C33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F200F2-5640-4157-A9DA-35F130448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905468-DFD2-489C-B0D3-748127C9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7EFAC-F4DB-468B-9456-D6D1D5A7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C2F813-96F0-496B-A4C9-D37230A0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1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B6ABE-6BE8-41FD-941F-03B4D548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0E6CF9-F32A-456D-9B4D-20BC3484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686EB9-3EC6-432B-9F65-73DD0F81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3F3EF-4CCB-49F4-9D99-3EC8D6C1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6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96835D-81AB-44BE-905A-32E667EF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EC7174-7DDE-4805-9656-9FE2E93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D7266-17CE-4B80-AD97-B9BEDDA2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18CBC-97D0-45AC-AECC-CAD362B2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F62DF-494B-4863-8EE1-A96CD5DA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57D5DF-28E7-439A-9C71-5B825789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8179C0-16CA-40D0-B452-141E12D0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7A62B-E3AE-4D70-B404-ECD62B9F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3F04D-1224-4DD5-ACC9-D5B27462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3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D11F-8928-4669-AC47-BE82CAAB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F2A2EF-9455-4FDD-8785-277F12E7A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71994A-3617-4E19-9030-5A1252F9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524D9-0024-4EEE-927F-CF4A3C0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DAC10-A458-4C3D-8398-CD6D49E0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F56FD-840D-4604-B143-A2F5B07E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F81268-95A9-4CA1-87FB-E07AC3D3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98C41-B79D-465F-B8AC-94C7F49D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173EE-74CF-4B3C-A2A1-02FE54398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3461-F783-4EBD-BB3D-3E69F1B7BB7F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34355-3F82-41C9-A834-5358C6421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EEB79-CD3A-4CF2-AC00-7390CD840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6882-370F-4A3A-A180-D9A6CCED23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9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指派问题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台计算机和</a:t>
            </a:r>
            <a:r>
              <a:rPr lang="en-US" altLang="zh-CN" sz="3200" dirty="0"/>
              <a:t>K</a:t>
            </a:r>
            <a:r>
              <a:rPr lang="zh-CN" altLang="en-US" sz="3200" dirty="0"/>
              <a:t>个任务。我们可以给没台计算机分配一个任务，每台计算机能处理的任务种类各不相同。请求出最多能处理的任务个数</a:t>
            </a:r>
          </a:p>
        </p:txBody>
      </p:sp>
      <p:sp>
        <p:nvSpPr>
          <p:cNvPr id="11" name="椭圆 10"/>
          <p:cNvSpPr/>
          <p:nvPr/>
        </p:nvSpPr>
        <p:spPr>
          <a:xfrm>
            <a:off x="4023359" y="35499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4023358" y="46656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4023358" y="57814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6392486" y="35499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6392485" y="46656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6392485" y="57814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4754880" y="3903228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4754880" y="3903228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4754879" y="3903228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4754879" y="5018981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4754879" y="4854634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4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7065C-6D20-4CBD-9A15-DDE6B10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矩形 21">
            <a:extLst>
              <a:ext uri="{FF2B5EF4-FFF2-40B4-BE49-F238E27FC236}">
                <a16:creationId xmlns:a16="http://schemas.microsoft.com/office/drawing/2014/main" id="{B22EC52A-81A1-41A0-A39C-8A4C2046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06" y="1563103"/>
            <a:ext cx="10749367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：一个图所有匹配中，所含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匹配边数最多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的匹配，称为这个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是一个最大匹配，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个结点包含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条匹配边。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：如果一个图的某个匹配中，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所有的顶点都是匹配点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，就是一个完美匹配。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是一个完美匹配。显然，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完美匹配一定是最大匹配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（完美匹配的任何一个点都已经匹配，添加一条新的匹配边一定会与已有的匹配边冲突）。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但并非每个图都存在完美匹配。</a:t>
            </a:r>
          </a:p>
        </p:txBody>
      </p:sp>
      <p:pic>
        <p:nvPicPr>
          <p:cNvPr id="9" name="Picture 2" descr="0">
            <a:extLst>
              <a:ext uri="{FF2B5EF4-FFF2-40B4-BE49-F238E27FC236}">
                <a16:creationId xmlns:a16="http://schemas.microsoft.com/office/drawing/2014/main" id="{D721C158-A5C7-465C-AEC4-F3B937BF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53" y="4341646"/>
            <a:ext cx="2643187" cy="19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0">
            <a:extLst>
              <a:ext uri="{FF2B5EF4-FFF2-40B4-BE49-F238E27FC236}">
                <a16:creationId xmlns:a16="http://schemas.microsoft.com/office/drawing/2014/main" id="{1DB0722D-CE05-42C4-86D1-DF73C6A9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53" y="4127333"/>
            <a:ext cx="716204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问题：是否可能让所有男孩和女孩两两配对，使得每对儿都互相喜欢呢？</a:t>
            </a:r>
          </a:p>
        </p:txBody>
      </p:sp>
      <p:sp>
        <p:nvSpPr>
          <p:cNvPr id="11" name="矩形 26">
            <a:extLst>
              <a:ext uri="{FF2B5EF4-FFF2-40B4-BE49-F238E27FC236}">
                <a16:creationId xmlns:a16="http://schemas.microsoft.com/office/drawing/2014/main" id="{97E253DE-D8BC-4251-A06E-9F43E0A7E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53" y="5203658"/>
            <a:ext cx="707139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问题：最多有多少互相喜欢的男孩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女孩可以配对儿？</a:t>
            </a:r>
          </a:p>
        </p:txBody>
      </p:sp>
    </p:spTree>
    <p:extLst>
      <p:ext uri="{BB962C8B-B14F-4D97-AF65-F5344CB8AC3E}">
        <p14:creationId xmlns:p14="http://schemas.microsoft.com/office/powerpoint/2010/main" val="405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指派问题</a:t>
            </a:r>
          </a:p>
        </p:txBody>
      </p:sp>
      <p:sp>
        <p:nvSpPr>
          <p:cNvPr id="11" name="椭圆 10"/>
          <p:cNvSpPr/>
          <p:nvPr/>
        </p:nvSpPr>
        <p:spPr>
          <a:xfrm>
            <a:off x="1421476" y="2145085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421475" y="3260838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21475" y="437659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790603" y="2145085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790602" y="3260838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790602" y="437659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152997" y="2498377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152997" y="2498377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152996" y="2498377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152996" y="3614130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152996" y="3449783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30340" y="3198630"/>
            <a:ext cx="6542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图中满足两两不含公共端点的边集合</a:t>
            </a:r>
            <a:r>
              <a:rPr lang="en-US" altLang="zh-CN" sz="2400" dirty="0"/>
              <a:t>M</a:t>
            </a:r>
            <a:r>
              <a:rPr lang="zh-CN" altLang="en-US" sz="2400" dirty="0"/>
              <a:t>，</a:t>
            </a:r>
            <a:r>
              <a:rPr lang="en-US" altLang="zh-CN" sz="2400" dirty="0"/>
              <a:t>|M|</a:t>
            </a:r>
            <a:r>
              <a:rPr lang="zh-CN" altLang="en-US" sz="2400" dirty="0"/>
              <a:t>的最大值，就是我们所要求的最大任务个数。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53242" y="5327345"/>
            <a:ext cx="183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二分图</a:t>
            </a:r>
          </a:p>
        </p:txBody>
      </p:sp>
    </p:spTree>
    <p:extLst>
      <p:ext uri="{BB962C8B-B14F-4D97-AF65-F5344CB8AC3E}">
        <p14:creationId xmlns:p14="http://schemas.microsoft.com/office/powerpoint/2010/main" val="24265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指派问题  求解</a:t>
            </a:r>
          </a:p>
        </p:txBody>
      </p:sp>
      <p:sp>
        <p:nvSpPr>
          <p:cNvPr id="11" name="椭圆 10"/>
          <p:cNvSpPr/>
          <p:nvPr/>
        </p:nvSpPr>
        <p:spPr>
          <a:xfrm>
            <a:off x="1828800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828799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828799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197927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97926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197926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560321" y="2515003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560321" y="2515003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560320" y="2515003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560320" y="3630756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560320" y="3466409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4196" y="3466409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5694910" y="3410468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4" idx="7"/>
            <a:endCxn id="11" idx="3"/>
          </p:cNvCxnSpPr>
          <p:nvPr/>
        </p:nvCxnSpPr>
        <p:spPr>
          <a:xfrm flipV="1">
            <a:off x="813776" y="2764817"/>
            <a:ext cx="1122153" cy="785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41" idx="2"/>
          </p:cNvCxnSpPr>
          <p:nvPr/>
        </p:nvCxnSpPr>
        <p:spPr>
          <a:xfrm flipV="1">
            <a:off x="897775" y="3630756"/>
            <a:ext cx="931024" cy="12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42" idx="2"/>
          </p:cNvCxnSpPr>
          <p:nvPr/>
        </p:nvCxnSpPr>
        <p:spPr>
          <a:xfrm>
            <a:off x="813776" y="3955989"/>
            <a:ext cx="1015023" cy="7905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3" idx="6"/>
            <a:endCxn id="18" idx="1"/>
          </p:cNvCxnSpPr>
          <p:nvPr/>
        </p:nvCxnSpPr>
        <p:spPr>
          <a:xfrm>
            <a:off x="4929448" y="2515003"/>
            <a:ext cx="849461" cy="9794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4" idx="6"/>
            <a:endCxn id="18" idx="2"/>
          </p:cNvCxnSpPr>
          <p:nvPr/>
        </p:nvCxnSpPr>
        <p:spPr>
          <a:xfrm>
            <a:off x="4929447" y="3630756"/>
            <a:ext cx="765463" cy="66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5" idx="6"/>
            <a:endCxn id="18" idx="3"/>
          </p:cNvCxnSpPr>
          <p:nvPr/>
        </p:nvCxnSpPr>
        <p:spPr>
          <a:xfrm flipV="1">
            <a:off x="4929447" y="3900048"/>
            <a:ext cx="849462" cy="846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8122" y="1998872"/>
            <a:ext cx="508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增加超级源点，与</a:t>
            </a:r>
            <a:r>
              <a:rPr lang="en-US" altLang="zh-CN" sz="2400" dirty="0"/>
              <a:t>U</a:t>
            </a:r>
            <a:r>
              <a:rPr lang="zh-CN" altLang="en-US" sz="2400" dirty="0"/>
              <a:t>中的点相连；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增加超级汇点，与</a:t>
            </a:r>
            <a:r>
              <a:rPr lang="en-US" altLang="zh-CN" sz="2400" dirty="0"/>
              <a:t>V</a:t>
            </a:r>
            <a:r>
              <a:rPr lang="zh-CN" altLang="en-US" sz="2400" dirty="0"/>
              <a:t>中的点相连；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给所有边添加容量为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12275" y="5473351"/>
            <a:ext cx="1999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最大匹配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586845" y="5427888"/>
            <a:ext cx="938646" cy="67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07876" y="5443677"/>
            <a:ext cx="16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最大流</a:t>
            </a:r>
          </a:p>
        </p:txBody>
      </p:sp>
    </p:spTree>
    <p:extLst>
      <p:ext uri="{BB962C8B-B14F-4D97-AF65-F5344CB8AC3E}">
        <p14:creationId xmlns:p14="http://schemas.microsoft.com/office/powerpoint/2010/main" val="11420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2" grpId="0" uiExpand="1" build="p"/>
      <p:bldP spid="23" grpId="0"/>
      <p:bldP spid="24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指派问题  求解</a:t>
            </a:r>
          </a:p>
        </p:txBody>
      </p:sp>
      <p:sp>
        <p:nvSpPr>
          <p:cNvPr id="11" name="椭圆 10"/>
          <p:cNvSpPr/>
          <p:nvPr/>
        </p:nvSpPr>
        <p:spPr>
          <a:xfrm>
            <a:off x="1828800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828799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828799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4197927" y="2161711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4197926" y="3277464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4197926" y="4393217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560321" y="2515003"/>
            <a:ext cx="1637605" cy="9514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560321" y="2515003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560320" y="2515003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560320" y="3630756"/>
            <a:ext cx="1637606" cy="11157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560320" y="3466409"/>
            <a:ext cx="1637606" cy="12801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4196" y="3466409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5694910" y="3410468"/>
            <a:ext cx="573579" cy="573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4" idx="7"/>
            <a:endCxn id="11" idx="3"/>
          </p:cNvCxnSpPr>
          <p:nvPr/>
        </p:nvCxnSpPr>
        <p:spPr>
          <a:xfrm flipV="1">
            <a:off x="813776" y="2764817"/>
            <a:ext cx="1122153" cy="7855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41" idx="2"/>
          </p:cNvCxnSpPr>
          <p:nvPr/>
        </p:nvCxnSpPr>
        <p:spPr>
          <a:xfrm flipV="1">
            <a:off x="897775" y="3630756"/>
            <a:ext cx="931024" cy="1224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5"/>
            <a:endCxn id="42" idx="2"/>
          </p:cNvCxnSpPr>
          <p:nvPr/>
        </p:nvCxnSpPr>
        <p:spPr>
          <a:xfrm>
            <a:off x="813776" y="3955989"/>
            <a:ext cx="1015023" cy="7905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3" idx="6"/>
            <a:endCxn id="18" idx="1"/>
          </p:cNvCxnSpPr>
          <p:nvPr/>
        </p:nvCxnSpPr>
        <p:spPr>
          <a:xfrm>
            <a:off x="4929448" y="2515003"/>
            <a:ext cx="849461" cy="9794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4" idx="6"/>
            <a:endCxn id="18" idx="2"/>
          </p:cNvCxnSpPr>
          <p:nvPr/>
        </p:nvCxnSpPr>
        <p:spPr>
          <a:xfrm>
            <a:off x="4929447" y="3630756"/>
            <a:ext cx="765463" cy="665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5" idx="6"/>
            <a:endCxn id="18" idx="3"/>
          </p:cNvCxnSpPr>
          <p:nvPr/>
        </p:nvCxnSpPr>
        <p:spPr>
          <a:xfrm flipV="1">
            <a:off x="4929447" y="3900048"/>
            <a:ext cx="849462" cy="84646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08122" y="1998872"/>
            <a:ext cx="5087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增加超级源点，与</a:t>
            </a:r>
            <a:r>
              <a:rPr lang="en-US" altLang="zh-CN" sz="2400" dirty="0"/>
              <a:t>U</a:t>
            </a:r>
            <a:r>
              <a:rPr lang="zh-CN" altLang="en-US" sz="2400" dirty="0"/>
              <a:t>中的点相连；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增加超级汇点，与</a:t>
            </a:r>
            <a:r>
              <a:rPr lang="en-US" altLang="zh-CN" sz="2400" dirty="0"/>
              <a:t>V</a:t>
            </a:r>
            <a:r>
              <a:rPr lang="zh-CN" altLang="en-US" sz="2400" dirty="0"/>
              <a:t>中的点相连；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给所有边添加容量为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3312275" y="5473351"/>
            <a:ext cx="1999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最大匹配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586845" y="5427888"/>
            <a:ext cx="938646" cy="675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07876" y="5443677"/>
            <a:ext cx="1695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最大流</a:t>
            </a:r>
          </a:p>
        </p:txBody>
      </p:sp>
    </p:spTree>
    <p:extLst>
      <p:ext uri="{BB962C8B-B14F-4D97-AF65-F5344CB8AC3E}">
        <p14:creationId xmlns:p14="http://schemas.microsoft.com/office/powerpoint/2010/main" val="413331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指派问题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8472" y="1637608"/>
            <a:ext cx="965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台计算机和</a:t>
            </a:r>
            <a:r>
              <a:rPr lang="en-US" altLang="zh-CN" sz="3200" dirty="0"/>
              <a:t>K</a:t>
            </a:r>
            <a:r>
              <a:rPr lang="zh-CN" altLang="en-US" sz="3200" dirty="0"/>
              <a:t>个任务。我们可以给没台计算机分配一个任务，每台计算机能处理的任务种类各不相同。请求出最多能处理的任务个数</a:t>
            </a:r>
          </a:p>
        </p:txBody>
      </p:sp>
      <p:sp>
        <p:nvSpPr>
          <p:cNvPr id="11" name="椭圆 10"/>
          <p:cNvSpPr/>
          <p:nvPr/>
        </p:nvSpPr>
        <p:spPr>
          <a:xfrm>
            <a:off x="1431359" y="34707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u1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1431358" y="45864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u2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1431358" y="57022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u3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3800486" y="3470736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v1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3800485" y="4586489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3800485" y="5702242"/>
            <a:ext cx="731521" cy="706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v3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6"/>
          </p:cNvCxnSpPr>
          <p:nvPr/>
        </p:nvCxnSpPr>
        <p:spPr>
          <a:xfrm>
            <a:off x="2162880" y="3824028"/>
            <a:ext cx="1637605" cy="951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1" idx="6"/>
            <a:endCxn id="43" idx="2"/>
          </p:cNvCxnSpPr>
          <p:nvPr/>
        </p:nvCxnSpPr>
        <p:spPr>
          <a:xfrm>
            <a:off x="2162880" y="3824028"/>
            <a:ext cx="16376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1" idx="6"/>
            <a:endCxn id="43" idx="2"/>
          </p:cNvCxnSpPr>
          <p:nvPr/>
        </p:nvCxnSpPr>
        <p:spPr>
          <a:xfrm flipV="1">
            <a:off x="2162879" y="3824028"/>
            <a:ext cx="1637607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6"/>
            <a:endCxn id="45" idx="2"/>
          </p:cNvCxnSpPr>
          <p:nvPr/>
        </p:nvCxnSpPr>
        <p:spPr>
          <a:xfrm>
            <a:off x="2162879" y="4939781"/>
            <a:ext cx="1637606" cy="1115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2" idx="6"/>
          </p:cNvCxnSpPr>
          <p:nvPr/>
        </p:nvCxnSpPr>
        <p:spPr>
          <a:xfrm flipV="1">
            <a:off x="2162879" y="4775434"/>
            <a:ext cx="1637606" cy="128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69612" y="3652049"/>
            <a:ext cx="427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endParaRPr lang="en-US" altLang="zh-CN" sz="2000" b="1" dirty="0"/>
          </a:p>
          <a:p>
            <a:r>
              <a:rPr lang="zh-CN" altLang="en-US" sz="2000" dirty="0"/>
              <a:t>第一行</a:t>
            </a:r>
            <a:r>
              <a:rPr lang="en-US" altLang="zh-CN" sz="2000" dirty="0"/>
              <a:t>N,K,M(M</a:t>
            </a:r>
            <a:r>
              <a:rPr lang="zh-CN" altLang="en-US" sz="2000" dirty="0"/>
              <a:t>为边的条数）</a:t>
            </a:r>
            <a:endParaRPr lang="en-US" altLang="zh-CN" sz="2000" dirty="0"/>
          </a:p>
          <a:p>
            <a:r>
              <a:rPr lang="zh-CN" altLang="en-US" sz="2000" dirty="0"/>
              <a:t>接下来</a:t>
            </a:r>
            <a:r>
              <a:rPr lang="en-US" altLang="zh-CN" sz="2000" dirty="0"/>
              <a:t>M</a:t>
            </a:r>
            <a:r>
              <a:rPr lang="zh-CN" altLang="en-US" sz="2000" dirty="0"/>
              <a:t>行，每行两个数</a:t>
            </a:r>
            <a:r>
              <a:rPr lang="en-US" altLang="zh-CN" sz="2000" dirty="0" err="1"/>
              <a:t>a,b</a:t>
            </a:r>
            <a:endParaRPr lang="en-US" altLang="zh-CN" sz="2000" dirty="0"/>
          </a:p>
          <a:p>
            <a:r>
              <a:rPr lang="zh-CN" altLang="en-US" sz="2000" dirty="0"/>
              <a:t>表示第</a:t>
            </a:r>
            <a:r>
              <a:rPr lang="en-US" altLang="zh-CN" sz="2000" dirty="0"/>
              <a:t>a</a:t>
            </a:r>
            <a:r>
              <a:rPr lang="zh-CN" altLang="en-US" sz="2000" dirty="0"/>
              <a:t>台计算机可以做第</a:t>
            </a:r>
            <a:r>
              <a:rPr lang="en-US" altLang="zh-CN" sz="2000" dirty="0"/>
              <a:t>b</a:t>
            </a:r>
            <a:r>
              <a:rPr lang="zh-CN" altLang="en-US" sz="2000" dirty="0"/>
              <a:t>个任务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输出</a:t>
            </a:r>
            <a:endParaRPr lang="en-US" altLang="zh-CN" sz="2000" b="1" dirty="0"/>
          </a:p>
          <a:p>
            <a:r>
              <a:rPr lang="zh-CN" altLang="en-US" sz="2000" dirty="0"/>
              <a:t>一行：做多能处理的任务个数</a:t>
            </a:r>
          </a:p>
        </p:txBody>
      </p:sp>
    </p:spTree>
    <p:extLst>
      <p:ext uri="{BB962C8B-B14F-4D97-AF65-F5344CB8AC3E}">
        <p14:creationId xmlns:p14="http://schemas.microsoft.com/office/powerpoint/2010/main" val="29598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7956" y="2198748"/>
            <a:ext cx="5807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尝试自己写一下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1809" y="3476115"/>
            <a:ext cx="6973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注意下问题特性：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、这是所有容量为</a:t>
            </a:r>
            <a:r>
              <a:rPr lang="en-US" altLang="zh-CN" sz="2400" dirty="0"/>
              <a:t>1</a:t>
            </a:r>
            <a:r>
              <a:rPr lang="zh-CN" altLang="en-US" sz="2400" dirty="0"/>
              <a:t>的图；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、这是一个二分图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除了超级源点和超级汇点后，只有两层。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03743" y="5307479"/>
            <a:ext cx="695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可否利用这些特性，</a:t>
            </a:r>
            <a:r>
              <a:rPr lang="zh-CN" altLang="en-US" sz="3600" b="1" dirty="0"/>
              <a:t>简化代码</a:t>
            </a:r>
            <a:r>
              <a:rPr lang="zh-CN" altLang="en-US" sz="3600" dirty="0"/>
              <a:t>吗？</a:t>
            </a:r>
          </a:p>
        </p:txBody>
      </p:sp>
    </p:spTree>
    <p:extLst>
      <p:ext uri="{BB962C8B-B14F-4D97-AF65-F5344CB8AC3E}">
        <p14:creationId xmlns:p14="http://schemas.microsoft.com/office/powerpoint/2010/main" val="402254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112371" y="394692"/>
            <a:ext cx="5163787" cy="64633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int dfs(int to,int t,int f)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en-US" altLang="zh-CN" dirty="0">
                <a:latin typeface="Consolas" panose="020B0609020204030204" pitchFamily="49" charset="0"/>
              </a:rPr>
              <a:t>//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//to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t</a:t>
            </a:r>
            <a:r>
              <a:rPr lang="zh-CN" altLang="en-US" dirty="0">
                <a:latin typeface="Consolas" panose="020B0609020204030204" pitchFamily="49" charset="0"/>
              </a:rPr>
              <a:t>的路径中，</a:t>
            </a:r>
            <a:r>
              <a:rPr lang="en-US" altLang="zh-CN" dirty="0">
                <a:latin typeface="Consolas" panose="020B0609020204030204" pitchFamily="49" charset="0"/>
              </a:rPr>
              <a:t>f</a:t>
            </a:r>
            <a:r>
              <a:rPr lang="zh-CN" altLang="en-US" dirty="0">
                <a:latin typeface="Consolas" panose="020B0609020204030204" pitchFamily="49" charset="0"/>
              </a:rPr>
              <a:t>容量最小的边的值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if (to==t) return f;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vis[to]=true;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(int i=head[to];i!=-1;i=edge[i].next)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int v=edge[i].v;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(!vis[v]&amp;&amp;edge[i].cap&gt;0)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int d=dfs(v,t,min(f,edge[i].cap));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if (d&gt;0)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edge[i].cap-=d;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edge[i^1].cap+=d;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return 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右箭头 12"/>
          <p:cNvSpPr/>
          <p:nvPr/>
        </p:nvSpPr>
        <p:spPr>
          <a:xfrm>
            <a:off x="4824731" y="3764835"/>
            <a:ext cx="1191798" cy="681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05752" y="4342281"/>
            <a:ext cx="79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代码改进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C71B779A-087B-4FB1-8132-0FC854D3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84" y="1928813"/>
            <a:ext cx="521493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3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2058786" y="2269343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ans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=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333333"/>
                </a:solidFill>
                <a:latin typeface="Consolas" panose="020B0609020204030204" pitchFamily="49" charset="0"/>
              </a:rPr>
              <a:t>memset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(match,-1,sizeof(match);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b="1" dirty="0">
                <a:solidFill>
                  <a:srgbClr val="808080"/>
                </a:solidFill>
                <a:latin typeface="Consolas" panose="020B0609020204030204" pitchFamily="49" charset="0"/>
              </a:rPr>
              <a:t>int</a:t>
            </a:r>
            <a:r>
              <a:rPr lang="zh-CN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 = 1; i &lt;=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if(match[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]&lt;0){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 dirty="0">
                <a:solidFill>
                  <a:srgbClr val="FF1493"/>
                </a:solidFill>
                <a:latin typeface="Consolas" panose="020B0609020204030204" pitchFamily="49" charset="0"/>
              </a:rPr>
              <a:t>memset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vis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0, 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(state)); </a:t>
            </a:r>
            <a:r>
              <a:rPr lang="zh-CN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//清空上次搜索时的标记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dfs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(i))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ans++;    </a:t>
            </a:r>
            <a:r>
              <a:rPr lang="zh-CN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//从节点i尝试扩展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zh-CN" altLang="zh-C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zh-CN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928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匹配算法：匈牙利算法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1447572" y="2019574"/>
            <a:ext cx="93578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>
                <a:solidFill>
                  <a:srgbClr val="444444"/>
                </a:solidFill>
                <a:effectLst/>
                <a:latin typeface="Open Sans"/>
              </a:rPr>
              <a:t>交替路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：从一个未匹配点出发，依次经过非匹配边、匹配边、非匹配边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…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形成的路径叫交替路。</a:t>
            </a:r>
          </a:p>
          <a:p>
            <a:pPr algn="just"/>
            <a:r>
              <a:rPr lang="zh-CN" altLang="en-US" sz="2000" b="1" i="0" dirty="0">
                <a:solidFill>
                  <a:srgbClr val="444444"/>
                </a:solidFill>
                <a:effectLst/>
                <a:latin typeface="Open Sans"/>
              </a:rPr>
              <a:t>增广路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：从一个未匹配点出发，走交替路，如果途径另一个未匹配点（出发的点不算），则这条交替路称为增广路（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Open Sans"/>
              </a:rPr>
              <a:t>agumenting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 path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）。例如，图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5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中的一条增广路如图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6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所示（图中的匹配点均用红色标出）</a:t>
            </a:r>
          </a:p>
        </p:txBody>
      </p:sp>
      <p:pic>
        <p:nvPicPr>
          <p:cNvPr id="8194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06" y="3633372"/>
            <a:ext cx="2551222" cy="272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3" y="3844103"/>
            <a:ext cx="3917606" cy="9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>
            <a:off x="8045355" y="4810645"/>
            <a:ext cx="368490" cy="477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380" y="5288317"/>
            <a:ext cx="4380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非匹配边比匹配边多一条。</a:t>
            </a:r>
          </a:p>
        </p:txBody>
      </p:sp>
    </p:spTree>
    <p:extLst>
      <p:ext uri="{BB962C8B-B14F-4D97-AF65-F5344CB8AC3E}">
        <p14:creationId xmlns:p14="http://schemas.microsoft.com/office/powerpoint/2010/main" val="110887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匹配算法：匈牙利算法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1447572" y="2019574"/>
            <a:ext cx="93578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>
                <a:solidFill>
                  <a:srgbClr val="444444"/>
                </a:solidFill>
                <a:effectLst/>
                <a:latin typeface="Open Sans"/>
              </a:rPr>
              <a:t>交替路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：从一个未匹配点出发，依次经过非匹配边、匹配边、非匹配边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…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形成的路径叫交替路。</a:t>
            </a:r>
          </a:p>
          <a:p>
            <a:pPr algn="just"/>
            <a:r>
              <a:rPr lang="zh-CN" altLang="en-US" sz="2000" b="1" i="0" dirty="0">
                <a:solidFill>
                  <a:srgbClr val="444444"/>
                </a:solidFill>
                <a:effectLst/>
                <a:latin typeface="Open Sans"/>
              </a:rPr>
              <a:t>增广路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：从一个未匹配点出发，走交替路，如果途径另一个未匹配点（出发的点不算），则这条交替路称为增广路（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Open Sans"/>
              </a:rPr>
              <a:t>agumenting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 path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）。例如，图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5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中的一条增广路如图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Open Sans"/>
              </a:rPr>
              <a:t>6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Open Sans"/>
              </a:rPr>
              <a:t>所示（图中的匹配点均用红色标出）</a:t>
            </a:r>
          </a:p>
        </p:txBody>
      </p:sp>
      <p:pic>
        <p:nvPicPr>
          <p:cNvPr id="8196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603" y="3844103"/>
            <a:ext cx="3917606" cy="9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箭头 5"/>
          <p:cNvSpPr/>
          <p:nvPr/>
        </p:nvSpPr>
        <p:spPr>
          <a:xfrm>
            <a:off x="8045355" y="4888207"/>
            <a:ext cx="368490" cy="477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3380" y="5288317"/>
            <a:ext cx="4380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endParaRPr lang="en-US" altLang="zh-CN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/>
              <a:t>非匹配边比匹配边多一条。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7572" y="4041822"/>
            <a:ext cx="3643952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匈牙利算法思路：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/>
              <a:t>可以通过不停地找增广路来增加匹配中的匹配边和匹配点。找不到增广路时，达到最大匹配（这是增广路定理）</a:t>
            </a:r>
          </a:p>
        </p:txBody>
      </p:sp>
    </p:spTree>
    <p:extLst>
      <p:ext uri="{BB962C8B-B14F-4D97-AF65-F5344CB8AC3E}">
        <p14:creationId xmlns:p14="http://schemas.microsoft.com/office/powerpoint/2010/main" val="22704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二分图及其判定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PYB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9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0728E-8E1C-41CD-B43C-078253AD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B6950A-A060-42FD-B63C-AA35E53431AE}"/>
              </a:ext>
            </a:extLst>
          </p:cNvPr>
          <p:cNvSpPr txBox="1"/>
          <p:nvPr/>
        </p:nvSpPr>
        <p:spPr>
          <a:xfrm>
            <a:off x="1442357" y="1714500"/>
            <a:ext cx="9911443" cy="3697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、设</a:t>
            </a:r>
            <a:r>
              <a:rPr lang="en-US" altLang="zh-CN" sz="3200" dirty="0"/>
              <a:t>S=</a:t>
            </a:r>
            <a:r>
              <a:rPr lang="zh-CN" altLang="en-US" sz="3200" dirty="0"/>
              <a:t>空集（</a:t>
            </a:r>
            <a:r>
              <a:rPr lang="en-US" altLang="zh-CN" sz="3200" dirty="0"/>
              <a:t>s</a:t>
            </a:r>
            <a:r>
              <a:rPr lang="zh-CN" altLang="en-US" sz="3200" dirty="0"/>
              <a:t>为匹配边集合</a:t>
            </a:r>
            <a:r>
              <a:rPr lang="en-US" altLang="zh-CN" sz="3200" dirty="0"/>
              <a:t>)</a:t>
            </a:r>
            <a:r>
              <a:rPr lang="zh-CN" altLang="en-US" sz="3200" dirty="0"/>
              <a:t>，即所有边都是非匹配边；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、寻找增广路，把路径上所有边的匹配状态取反，得到一个更大的匹配</a:t>
            </a:r>
            <a:r>
              <a:rPr lang="en-US" altLang="zh-CN" sz="3200" dirty="0"/>
              <a:t>S’.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、重复第</a:t>
            </a:r>
            <a:r>
              <a:rPr lang="en-US" altLang="zh-CN" sz="3200" dirty="0"/>
              <a:t>2</a:t>
            </a:r>
            <a:r>
              <a:rPr lang="zh-CN" altLang="en-US" sz="3200" dirty="0"/>
              <a:t>步，直至途中不存在增广路。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12284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CA416-A193-4E4C-9FB9-EDC3497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具体实现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6E2BDE0-6253-4B68-B6B6-A1DEFEF2978D}"/>
              </a:ext>
            </a:extLst>
          </p:cNvPr>
          <p:cNvSpPr/>
          <p:nvPr/>
        </p:nvSpPr>
        <p:spPr>
          <a:xfrm>
            <a:off x="8201021" y="1651235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48C1F98-83F8-4A7F-BB22-FCD9D43B3A7E}"/>
              </a:ext>
            </a:extLst>
          </p:cNvPr>
          <p:cNvSpPr/>
          <p:nvPr/>
        </p:nvSpPr>
        <p:spPr>
          <a:xfrm>
            <a:off x="8201021" y="2151297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FBA137B-BBE4-462A-8BB7-A8A3991776A7}"/>
              </a:ext>
            </a:extLst>
          </p:cNvPr>
          <p:cNvSpPr/>
          <p:nvPr/>
        </p:nvSpPr>
        <p:spPr>
          <a:xfrm>
            <a:off x="8201021" y="2651360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A96B3C-5B19-4694-959C-F36A0401C8E9}"/>
              </a:ext>
            </a:extLst>
          </p:cNvPr>
          <p:cNvSpPr/>
          <p:nvPr/>
        </p:nvSpPr>
        <p:spPr>
          <a:xfrm>
            <a:off x="8201021" y="3151422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A0BF8AD-E279-481B-A136-172DE599C18A}"/>
              </a:ext>
            </a:extLst>
          </p:cNvPr>
          <p:cNvSpPr/>
          <p:nvPr/>
        </p:nvSpPr>
        <p:spPr>
          <a:xfrm>
            <a:off x="9415459" y="165123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83276A1-E524-4F7D-9389-2165A087B684}"/>
              </a:ext>
            </a:extLst>
          </p:cNvPr>
          <p:cNvSpPr/>
          <p:nvPr/>
        </p:nvSpPr>
        <p:spPr>
          <a:xfrm>
            <a:off x="9415459" y="2151297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230986A-B3BC-40EE-93B5-C2E2D955CDD9}"/>
              </a:ext>
            </a:extLst>
          </p:cNvPr>
          <p:cNvSpPr/>
          <p:nvPr/>
        </p:nvSpPr>
        <p:spPr>
          <a:xfrm>
            <a:off x="9415459" y="2651360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F9E31D3-53FE-4CBA-B9EC-C4D10AC65B77}"/>
              </a:ext>
            </a:extLst>
          </p:cNvPr>
          <p:cNvSpPr/>
          <p:nvPr/>
        </p:nvSpPr>
        <p:spPr>
          <a:xfrm>
            <a:off x="9415459" y="3151422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8AF61D5-9046-48C9-B5A1-0C5DDDB7CDFE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8486771" y="1794110"/>
            <a:ext cx="928688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9135A1-F819-4872-B21D-AA0AD07C2E74}"/>
              </a:ext>
            </a:extLst>
          </p:cNvPr>
          <p:cNvCxnSpPr>
            <a:stCxn id="4" idx="6"/>
            <a:endCxn id="7" idx="3"/>
          </p:cNvCxnSpPr>
          <p:nvPr/>
        </p:nvCxnSpPr>
        <p:spPr>
          <a:xfrm flipV="1">
            <a:off x="8486771" y="1895710"/>
            <a:ext cx="969963" cy="398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447BAA-BBC4-4BA2-A9A7-09E09EB423D4}"/>
              </a:ext>
            </a:extLst>
          </p:cNvPr>
          <p:cNvCxnSpPr>
            <a:endCxn id="9" idx="2"/>
          </p:cNvCxnSpPr>
          <p:nvPr/>
        </p:nvCxnSpPr>
        <p:spPr>
          <a:xfrm>
            <a:off x="8486771" y="229417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434B3B8-5800-4F70-A38A-EABFDEC5E320}"/>
              </a:ext>
            </a:extLst>
          </p:cNvPr>
          <p:cNvCxnSpPr>
            <a:stCxn id="4" idx="6"/>
            <a:endCxn id="10" idx="2"/>
          </p:cNvCxnSpPr>
          <p:nvPr/>
        </p:nvCxnSpPr>
        <p:spPr>
          <a:xfrm>
            <a:off x="8486771" y="2294172"/>
            <a:ext cx="928688" cy="1000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67597C-2BEA-4CBA-A775-19D1053587A2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8486771" y="229417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7593358-F970-4255-A2E7-A89750AAC9F3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8486771" y="2794235"/>
            <a:ext cx="928688" cy="500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64C4E5-1393-4B27-966D-7019E308865D}"/>
              </a:ext>
            </a:extLst>
          </p:cNvPr>
          <p:cNvCxnSpPr>
            <a:stCxn id="5" idx="6"/>
            <a:endCxn id="10" idx="2"/>
          </p:cNvCxnSpPr>
          <p:nvPr/>
        </p:nvCxnSpPr>
        <p:spPr>
          <a:xfrm>
            <a:off x="8486771" y="2794235"/>
            <a:ext cx="928688" cy="500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5392EEB-B47E-4124-857E-2348F8D66F40}"/>
              </a:ext>
            </a:extLst>
          </p:cNvPr>
          <p:cNvSpPr/>
          <p:nvPr/>
        </p:nvSpPr>
        <p:spPr>
          <a:xfrm>
            <a:off x="10058396" y="1651235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26011F6-9C12-43FA-B62E-4CB02D94BEF0}"/>
              </a:ext>
            </a:extLst>
          </p:cNvPr>
          <p:cNvSpPr/>
          <p:nvPr/>
        </p:nvSpPr>
        <p:spPr>
          <a:xfrm>
            <a:off x="10058396" y="2151297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E9DF03A-BF35-4327-8EFC-B74560DEA1CD}"/>
              </a:ext>
            </a:extLst>
          </p:cNvPr>
          <p:cNvSpPr/>
          <p:nvPr/>
        </p:nvSpPr>
        <p:spPr>
          <a:xfrm>
            <a:off x="10058396" y="2651360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E2B9ED-14C1-4DA1-B09D-739F516F6E4C}"/>
              </a:ext>
            </a:extLst>
          </p:cNvPr>
          <p:cNvSpPr/>
          <p:nvPr/>
        </p:nvSpPr>
        <p:spPr>
          <a:xfrm>
            <a:off x="10058396" y="3151422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62DF653-A712-48ED-99EA-D044D4866311}"/>
              </a:ext>
            </a:extLst>
          </p:cNvPr>
          <p:cNvSpPr/>
          <p:nvPr/>
        </p:nvSpPr>
        <p:spPr>
          <a:xfrm>
            <a:off x="11272834" y="165123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DD36A96-1EBB-4CAB-B779-D579E9DC2D93}"/>
              </a:ext>
            </a:extLst>
          </p:cNvPr>
          <p:cNvSpPr/>
          <p:nvPr/>
        </p:nvSpPr>
        <p:spPr>
          <a:xfrm>
            <a:off x="11272834" y="2151297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4B40AF7-AD6F-4FFF-BB52-ECA405DFF485}"/>
              </a:ext>
            </a:extLst>
          </p:cNvPr>
          <p:cNvSpPr/>
          <p:nvPr/>
        </p:nvSpPr>
        <p:spPr>
          <a:xfrm>
            <a:off x="11272834" y="2651360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9E3D25F-9CE7-4766-A40E-97F79EDC610B}"/>
              </a:ext>
            </a:extLst>
          </p:cNvPr>
          <p:cNvSpPr/>
          <p:nvPr/>
        </p:nvSpPr>
        <p:spPr>
          <a:xfrm>
            <a:off x="11272834" y="3151422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907D09B-4A15-4AAD-82E5-CD1E3F6C90CD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10344146" y="1794110"/>
            <a:ext cx="928688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6874450-8358-4FC2-A3B5-20EE8B93D4F9}"/>
              </a:ext>
            </a:extLst>
          </p:cNvPr>
          <p:cNvCxnSpPr>
            <a:stCxn id="19" idx="6"/>
            <a:endCxn id="22" idx="3"/>
          </p:cNvCxnSpPr>
          <p:nvPr/>
        </p:nvCxnSpPr>
        <p:spPr>
          <a:xfrm flipV="1">
            <a:off x="10344146" y="1895710"/>
            <a:ext cx="969963" cy="3984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DB55476-809C-4B4B-92BC-7EC543B6E049}"/>
              </a:ext>
            </a:extLst>
          </p:cNvPr>
          <p:cNvCxnSpPr>
            <a:endCxn id="24" idx="2"/>
          </p:cNvCxnSpPr>
          <p:nvPr/>
        </p:nvCxnSpPr>
        <p:spPr>
          <a:xfrm>
            <a:off x="10344146" y="229417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F7FD358-81E0-443D-8B5B-1E69B28BC4C9}"/>
              </a:ext>
            </a:extLst>
          </p:cNvPr>
          <p:cNvCxnSpPr>
            <a:stCxn id="19" idx="6"/>
            <a:endCxn id="25" idx="2"/>
          </p:cNvCxnSpPr>
          <p:nvPr/>
        </p:nvCxnSpPr>
        <p:spPr>
          <a:xfrm>
            <a:off x="10344146" y="2294172"/>
            <a:ext cx="928688" cy="1000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EB73567-057E-422E-A074-9FF5520121C6}"/>
              </a:ext>
            </a:extLst>
          </p:cNvPr>
          <p:cNvCxnSpPr>
            <a:stCxn id="20" idx="6"/>
            <a:endCxn id="23" idx="2"/>
          </p:cNvCxnSpPr>
          <p:nvPr/>
        </p:nvCxnSpPr>
        <p:spPr>
          <a:xfrm flipV="1">
            <a:off x="10344146" y="229417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50486C5-BC12-4514-945E-57599C147848}"/>
              </a:ext>
            </a:extLst>
          </p:cNvPr>
          <p:cNvCxnSpPr>
            <a:stCxn id="21" idx="6"/>
            <a:endCxn id="24" idx="2"/>
          </p:cNvCxnSpPr>
          <p:nvPr/>
        </p:nvCxnSpPr>
        <p:spPr>
          <a:xfrm flipV="1">
            <a:off x="10344146" y="2794235"/>
            <a:ext cx="928688" cy="5000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E7D8678-29DA-436E-9348-D9EAC53FF1C3}"/>
              </a:ext>
            </a:extLst>
          </p:cNvPr>
          <p:cNvCxnSpPr>
            <a:stCxn id="20" idx="6"/>
            <a:endCxn id="25" idx="2"/>
          </p:cNvCxnSpPr>
          <p:nvPr/>
        </p:nvCxnSpPr>
        <p:spPr>
          <a:xfrm>
            <a:off x="10344146" y="2794235"/>
            <a:ext cx="928688" cy="500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C85F210A-FC64-4789-B804-F5C8B08C1B7F}"/>
              </a:ext>
            </a:extLst>
          </p:cNvPr>
          <p:cNvSpPr/>
          <p:nvPr/>
        </p:nvSpPr>
        <p:spPr>
          <a:xfrm>
            <a:off x="8201021" y="3651485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A31F41A-7809-4EAB-AA5F-19BD5D563636}"/>
              </a:ext>
            </a:extLst>
          </p:cNvPr>
          <p:cNvSpPr/>
          <p:nvPr/>
        </p:nvSpPr>
        <p:spPr>
          <a:xfrm>
            <a:off x="8201021" y="4151547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E97BC3B-1B1C-40E3-85F8-F43F54872D8B}"/>
              </a:ext>
            </a:extLst>
          </p:cNvPr>
          <p:cNvSpPr/>
          <p:nvPr/>
        </p:nvSpPr>
        <p:spPr>
          <a:xfrm>
            <a:off x="8201021" y="4651610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A2B22A9-B303-4523-80F9-23C301BC82C9}"/>
              </a:ext>
            </a:extLst>
          </p:cNvPr>
          <p:cNvSpPr/>
          <p:nvPr/>
        </p:nvSpPr>
        <p:spPr>
          <a:xfrm>
            <a:off x="8201021" y="5151672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A4ACAFB-38D0-46B3-9B33-D33D0807A297}"/>
              </a:ext>
            </a:extLst>
          </p:cNvPr>
          <p:cNvSpPr/>
          <p:nvPr/>
        </p:nvSpPr>
        <p:spPr>
          <a:xfrm>
            <a:off x="9415459" y="365148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B276553-7216-48F9-BBAA-9460030A5A60}"/>
              </a:ext>
            </a:extLst>
          </p:cNvPr>
          <p:cNvSpPr/>
          <p:nvPr/>
        </p:nvSpPr>
        <p:spPr>
          <a:xfrm>
            <a:off x="9415459" y="4151547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F06B8E5-9EE7-4702-A1EA-0EEB110F14D4}"/>
              </a:ext>
            </a:extLst>
          </p:cNvPr>
          <p:cNvSpPr/>
          <p:nvPr/>
        </p:nvSpPr>
        <p:spPr>
          <a:xfrm>
            <a:off x="9415459" y="4651610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4759B39-0A12-4861-9A6D-C5307A80D909}"/>
              </a:ext>
            </a:extLst>
          </p:cNvPr>
          <p:cNvSpPr/>
          <p:nvPr/>
        </p:nvSpPr>
        <p:spPr>
          <a:xfrm>
            <a:off x="9415459" y="5151672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0CC387E-CF1A-4CD2-B30F-C9F680C95DDF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>
            <a:off x="8486771" y="3794360"/>
            <a:ext cx="928688" cy="15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26F14A8C-EE0E-433E-9888-81D5D48230CA}"/>
              </a:ext>
            </a:extLst>
          </p:cNvPr>
          <p:cNvCxnSpPr>
            <a:stCxn id="34" idx="6"/>
            <a:endCxn id="37" idx="3"/>
          </p:cNvCxnSpPr>
          <p:nvPr/>
        </p:nvCxnSpPr>
        <p:spPr>
          <a:xfrm flipV="1">
            <a:off x="8486771" y="3895960"/>
            <a:ext cx="969963" cy="3984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03CF0C8-DA05-4116-BCC6-24FAD7C24AB8}"/>
              </a:ext>
            </a:extLst>
          </p:cNvPr>
          <p:cNvCxnSpPr>
            <a:endCxn id="39" idx="2"/>
          </p:cNvCxnSpPr>
          <p:nvPr/>
        </p:nvCxnSpPr>
        <p:spPr>
          <a:xfrm>
            <a:off x="8486771" y="429442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8C60E4B-1F6B-4816-8889-20B75F2850B7}"/>
              </a:ext>
            </a:extLst>
          </p:cNvPr>
          <p:cNvCxnSpPr>
            <a:stCxn id="34" idx="6"/>
            <a:endCxn id="40" idx="2"/>
          </p:cNvCxnSpPr>
          <p:nvPr/>
        </p:nvCxnSpPr>
        <p:spPr>
          <a:xfrm>
            <a:off x="8486771" y="4294422"/>
            <a:ext cx="928688" cy="10001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85795E1-0A6C-472A-9D51-6DFF52F8B824}"/>
              </a:ext>
            </a:extLst>
          </p:cNvPr>
          <p:cNvCxnSpPr>
            <a:stCxn id="35" idx="6"/>
            <a:endCxn id="38" idx="2"/>
          </p:cNvCxnSpPr>
          <p:nvPr/>
        </p:nvCxnSpPr>
        <p:spPr>
          <a:xfrm flipV="1">
            <a:off x="8486771" y="4294422"/>
            <a:ext cx="928688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8C3CEE27-0856-4C95-B496-53CBFB00280D}"/>
              </a:ext>
            </a:extLst>
          </p:cNvPr>
          <p:cNvCxnSpPr>
            <a:stCxn id="36" idx="6"/>
            <a:endCxn id="39" idx="2"/>
          </p:cNvCxnSpPr>
          <p:nvPr/>
        </p:nvCxnSpPr>
        <p:spPr>
          <a:xfrm flipV="1">
            <a:off x="8486771" y="4794485"/>
            <a:ext cx="928688" cy="5000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C1D2EDE-9846-4AE3-B38F-A1D9B67B6AD3}"/>
              </a:ext>
            </a:extLst>
          </p:cNvPr>
          <p:cNvCxnSpPr>
            <a:stCxn id="35" idx="6"/>
            <a:endCxn id="40" idx="2"/>
          </p:cNvCxnSpPr>
          <p:nvPr/>
        </p:nvCxnSpPr>
        <p:spPr>
          <a:xfrm>
            <a:off x="8486771" y="4794485"/>
            <a:ext cx="928688" cy="500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1FD612FD-6C8A-4F92-ACE5-95ABEB1DA0C1}"/>
              </a:ext>
            </a:extLst>
          </p:cNvPr>
          <p:cNvSpPr/>
          <p:nvPr/>
        </p:nvSpPr>
        <p:spPr>
          <a:xfrm>
            <a:off x="10129834" y="3722922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EDBE72B-9541-4D85-A0E7-B56B3A7AF3A9}"/>
              </a:ext>
            </a:extLst>
          </p:cNvPr>
          <p:cNvSpPr/>
          <p:nvPr/>
        </p:nvSpPr>
        <p:spPr>
          <a:xfrm>
            <a:off x="10129834" y="4222985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ED49755-1ABE-4FF5-8713-B69809C5A884}"/>
              </a:ext>
            </a:extLst>
          </p:cNvPr>
          <p:cNvSpPr/>
          <p:nvPr/>
        </p:nvSpPr>
        <p:spPr>
          <a:xfrm>
            <a:off x="10129834" y="4723047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EC50DD8-3457-4472-BE76-2CE5D7B6490A}"/>
              </a:ext>
            </a:extLst>
          </p:cNvPr>
          <p:cNvSpPr/>
          <p:nvPr/>
        </p:nvSpPr>
        <p:spPr>
          <a:xfrm>
            <a:off x="10129834" y="5223110"/>
            <a:ext cx="285750" cy="285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23D155C3-E892-4EBB-9F48-3FE2461B02E6}"/>
              </a:ext>
            </a:extLst>
          </p:cNvPr>
          <p:cNvSpPr/>
          <p:nvPr/>
        </p:nvSpPr>
        <p:spPr>
          <a:xfrm>
            <a:off x="11344271" y="3722922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FAA6E55-35C8-4250-A2BA-B2297E4D256A}"/>
              </a:ext>
            </a:extLst>
          </p:cNvPr>
          <p:cNvSpPr/>
          <p:nvPr/>
        </p:nvSpPr>
        <p:spPr>
          <a:xfrm>
            <a:off x="11344271" y="4222985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DF989C8-6D23-4FDC-815C-4793CF64729F}"/>
              </a:ext>
            </a:extLst>
          </p:cNvPr>
          <p:cNvSpPr/>
          <p:nvPr/>
        </p:nvSpPr>
        <p:spPr>
          <a:xfrm>
            <a:off x="11344271" y="4723047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B140973-CF49-4AAA-86F3-61C68220D4A6}"/>
              </a:ext>
            </a:extLst>
          </p:cNvPr>
          <p:cNvSpPr/>
          <p:nvPr/>
        </p:nvSpPr>
        <p:spPr>
          <a:xfrm>
            <a:off x="11344271" y="5223110"/>
            <a:ext cx="285750" cy="2857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30C03F0-6A62-4206-AD65-7D2D052B76D2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10415584" y="3865797"/>
            <a:ext cx="928687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016EFC9-EFF2-4482-956F-C7C17AF73996}"/>
              </a:ext>
            </a:extLst>
          </p:cNvPr>
          <p:cNvCxnSpPr>
            <a:stCxn id="49" idx="6"/>
            <a:endCxn id="52" idx="3"/>
          </p:cNvCxnSpPr>
          <p:nvPr/>
        </p:nvCxnSpPr>
        <p:spPr>
          <a:xfrm flipV="1">
            <a:off x="10415584" y="3967397"/>
            <a:ext cx="969962" cy="398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717ACBB-D3E6-42F3-A053-30DAB4BFF21F}"/>
              </a:ext>
            </a:extLst>
          </p:cNvPr>
          <p:cNvCxnSpPr>
            <a:endCxn id="54" idx="2"/>
          </p:cNvCxnSpPr>
          <p:nvPr/>
        </p:nvCxnSpPr>
        <p:spPr>
          <a:xfrm>
            <a:off x="10415584" y="4365860"/>
            <a:ext cx="928687" cy="5000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2FC7B22-297C-49A4-A9DF-3882DF2EF957}"/>
              </a:ext>
            </a:extLst>
          </p:cNvPr>
          <p:cNvCxnSpPr>
            <a:stCxn id="49" idx="6"/>
            <a:endCxn id="55" idx="2"/>
          </p:cNvCxnSpPr>
          <p:nvPr/>
        </p:nvCxnSpPr>
        <p:spPr>
          <a:xfrm>
            <a:off x="10415584" y="4365860"/>
            <a:ext cx="928687" cy="10001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7B3BAD6-A94A-46A3-A594-CED1572A2CC8}"/>
              </a:ext>
            </a:extLst>
          </p:cNvPr>
          <p:cNvCxnSpPr>
            <a:stCxn id="50" idx="6"/>
            <a:endCxn id="53" idx="2"/>
          </p:cNvCxnSpPr>
          <p:nvPr/>
        </p:nvCxnSpPr>
        <p:spPr>
          <a:xfrm flipV="1">
            <a:off x="10415584" y="4365860"/>
            <a:ext cx="928687" cy="5000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7995884-4100-401B-9CF8-DF764BCB12F5}"/>
              </a:ext>
            </a:extLst>
          </p:cNvPr>
          <p:cNvCxnSpPr>
            <a:stCxn id="51" idx="6"/>
            <a:endCxn id="54" idx="2"/>
          </p:cNvCxnSpPr>
          <p:nvPr/>
        </p:nvCxnSpPr>
        <p:spPr>
          <a:xfrm flipV="1">
            <a:off x="10415584" y="4865922"/>
            <a:ext cx="928687" cy="5000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2E416C0-70BB-45EE-9E2F-024F084B4D64}"/>
              </a:ext>
            </a:extLst>
          </p:cNvPr>
          <p:cNvCxnSpPr>
            <a:stCxn id="50" idx="6"/>
            <a:endCxn id="55" idx="2"/>
          </p:cNvCxnSpPr>
          <p:nvPr/>
        </p:nvCxnSpPr>
        <p:spPr>
          <a:xfrm>
            <a:off x="10415584" y="4865922"/>
            <a:ext cx="928687" cy="5000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Picture 16">
            <a:extLst>
              <a:ext uri="{FF2B5EF4-FFF2-40B4-BE49-F238E27FC236}">
                <a16:creationId xmlns:a16="http://schemas.microsoft.com/office/drawing/2014/main" id="{B00339AD-10AB-40D0-81DA-6C0007C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08" y="2036993"/>
            <a:ext cx="5214938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63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A9003-A8E3-4D79-8F27-A7374652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复杂度分析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9B1132-C15F-4880-85BD-9A7947E08FC1}"/>
                  </a:ext>
                </a:extLst>
              </p:cNvPr>
              <p:cNvSpPr txBox="1"/>
              <p:nvPr/>
            </p:nvSpPr>
            <p:spPr>
              <a:xfrm>
                <a:off x="2073729" y="2171700"/>
                <a:ext cx="853984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600" dirty="0"/>
                  <a:t>对于每个左部节点，寻找增广路最多遍历整张图一次，因此算法时间复杂度为：</a:t>
                </a:r>
                <a:endParaRPr lang="en-US" altLang="zh-CN" sz="3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𝑁𝑀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9B1132-C15F-4880-85BD-9A7947E0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9" y="2171700"/>
                <a:ext cx="8539842" cy="2585323"/>
              </a:xfrm>
              <a:prstGeom prst="rect">
                <a:avLst/>
              </a:prstGeom>
              <a:blipFill>
                <a:blip r:embed="rId2"/>
                <a:stretch>
                  <a:fillRect l="-2141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9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一般图的匹配算法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47264" y="1731696"/>
            <a:ext cx="886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Edmonds</a:t>
            </a:r>
            <a:r>
              <a:rPr lang="zh-CN" altLang="en-US" sz="2800" dirty="0"/>
              <a:t>算法是一般图的匹配算法，但是实现较为复杂，所以出现该类问题较少。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92347" y="3060806"/>
            <a:ext cx="19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一般图</a:t>
            </a:r>
          </a:p>
        </p:txBody>
      </p:sp>
      <p:sp>
        <p:nvSpPr>
          <p:cNvPr id="5" name="右箭头 4"/>
          <p:cNvSpPr/>
          <p:nvPr/>
        </p:nvSpPr>
        <p:spPr>
          <a:xfrm>
            <a:off x="4597961" y="3023875"/>
            <a:ext cx="1869260" cy="720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5334" y="3097735"/>
            <a:ext cx="1901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二分图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9384" y="4256561"/>
            <a:ext cx="63522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方法一</a:t>
            </a:r>
            <a:endParaRPr lang="en-US" altLang="zh-CN" sz="2400" b="1" dirty="0"/>
          </a:p>
          <a:p>
            <a:r>
              <a:rPr lang="zh-CN" altLang="en-US" dirty="0"/>
              <a:t>在题目建模时，就注意是否可以建成二分图；</a:t>
            </a:r>
            <a:endParaRPr lang="en-US" altLang="zh-CN" dirty="0"/>
          </a:p>
          <a:p>
            <a:r>
              <a:rPr lang="zh-CN" altLang="en-US" sz="2400" b="1" dirty="0"/>
              <a:t>方法二</a:t>
            </a:r>
            <a:endParaRPr lang="en-US" altLang="zh-CN" sz="2400" b="1" dirty="0"/>
          </a:p>
          <a:p>
            <a:r>
              <a:rPr lang="zh-CN" altLang="en-US" dirty="0"/>
              <a:t>染色法</a:t>
            </a:r>
            <a:endParaRPr lang="en-US" altLang="zh-CN" dirty="0"/>
          </a:p>
          <a:p>
            <a:r>
              <a:rPr lang="en-US" altLang="zh-CN" dirty="0"/>
              <a:t>BFS</a:t>
            </a:r>
            <a:r>
              <a:rPr lang="zh-CN" altLang="en-US" dirty="0"/>
              <a:t>，给一个点染色，再给其相邻点全部染上不相同的颜色，如果遇到某个点已经染色了，且颜色与该点相同，则说明不是二分图，如果全部染色成功，则是二分图。</a:t>
            </a:r>
          </a:p>
        </p:txBody>
      </p:sp>
    </p:spTree>
    <p:extLst>
      <p:ext uri="{BB962C8B-B14F-4D97-AF65-F5344CB8AC3E}">
        <p14:creationId xmlns:p14="http://schemas.microsoft.com/office/powerpoint/2010/main" val="20020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2BFAA-EB04-416F-B83B-FAA32291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二分图匹配模型的要素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BD9CAB-5F85-434B-AA4B-E3B9CF903F3B}"/>
              </a:ext>
            </a:extLst>
          </p:cNvPr>
          <p:cNvSpPr txBox="1"/>
          <p:nvPr/>
        </p:nvSpPr>
        <p:spPr>
          <a:xfrm>
            <a:off x="1714500" y="2171700"/>
            <a:ext cx="9296400" cy="248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、节点能分成独立的两个集合，每个集合内含有</a:t>
            </a:r>
            <a:r>
              <a:rPr lang="en-US" altLang="zh-CN" sz="3600" dirty="0"/>
              <a:t>0</a:t>
            </a:r>
            <a:r>
              <a:rPr lang="zh-CN" altLang="en-US" sz="3600" dirty="0"/>
              <a:t>条边；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、每个节点只能与</a:t>
            </a:r>
            <a:r>
              <a:rPr lang="en-US" altLang="zh-CN" sz="3600" dirty="0"/>
              <a:t>1</a:t>
            </a:r>
            <a:r>
              <a:rPr lang="zh-CN" altLang="en-US" sz="3600" dirty="0"/>
              <a:t>条匹配相连接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AA6B6-4640-44AD-AD0E-199500E643F2}"/>
              </a:ext>
            </a:extLst>
          </p:cNvPr>
          <p:cNvSpPr txBox="1"/>
          <p:nvPr/>
        </p:nvSpPr>
        <p:spPr>
          <a:xfrm>
            <a:off x="4103914" y="5437413"/>
            <a:ext cx="470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accent1"/>
                </a:solidFill>
              </a:rPr>
              <a:t>0</a:t>
            </a:r>
            <a:r>
              <a:rPr lang="zh-CN" altLang="en-US" sz="4800" b="1" dirty="0">
                <a:solidFill>
                  <a:schemeClr val="accent1"/>
                </a:solidFill>
              </a:rPr>
              <a:t>要素 和 </a:t>
            </a:r>
            <a:r>
              <a:rPr lang="en-US" altLang="zh-CN" sz="4800" b="1" dirty="0">
                <a:solidFill>
                  <a:schemeClr val="accent1"/>
                </a:solidFill>
              </a:rPr>
              <a:t>1</a:t>
            </a:r>
            <a:r>
              <a:rPr lang="zh-CN" altLang="en-US" sz="4800" b="1" dirty="0">
                <a:solidFill>
                  <a:schemeClr val="accent1"/>
                </a:solidFill>
              </a:rPr>
              <a:t>要素</a:t>
            </a:r>
          </a:p>
        </p:txBody>
      </p:sp>
    </p:spTree>
    <p:extLst>
      <p:ext uri="{BB962C8B-B14F-4D97-AF65-F5344CB8AC3E}">
        <p14:creationId xmlns:p14="http://schemas.microsoft.com/office/powerpoint/2010/main" val="27499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CFEFF-4FDF-41E9-856D-B467EE0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棋盘覆盖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8B66D9-4520-4DF3-8F78-399BA5B77AF3}"/>
              </a:ext>
            </a:extLst>
          </p:cNvPr>
          <p:cNvSpPr/>
          <p:nvPr/>
        </p:nvSpPr>
        <p:spPr>
          <a:xfrm>
            <a:off x="1872342" y="2551837"/>
            <a:ext cx="88555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Helvetica Neue"/>
              </a:rPr>
              <a:t>给出一张</a:t>
            </a:r>
            <a:r>
              <a:rPr lang="en-US" altLang="zh-CN" sz="3600" dirty="0">
                <a:solidFill>
                  <a:srgbClr val="333333"/>
                </a:solidFill>
                <a:latin typeface="Helvetica Neue"/>
              </a:rPr>
              <a:t>n*n(n&lt; =100)</a:t>
            </a:r>
            <a:r>
              <a:rPr lang="zh-CN" altLang="en-US" sz="3600" dirty="0">
                <a:solidFill>
                  <a:srgbClr val="333333"/>
                </a:solidFill>
                <a:latin typeface="Helvetica Neue"/>
              </a:rPr>
              <a:t>的国际象棋棋盘，其中被删除了一些点，问可以使用多少</a:t>
            </a:r>
            <a:r>
              <a:rPr lang="en-US" altLang="zh-CN" sz="3600" dirty="0">
                <a:solidFill>
                  <a:srgbClr val="333333"/>
                </a:solidFill>
                <a:latin typeface="Helvetica Neue"/>
              </a:rPr>
              <a:t>1*2</a:t>
            </a:r>
            <a:r>
              <a:rPr lang="zh-CN" altLang="en-US" sz="3600" dirty="0">
                <a:solidFill>
                  <a:srgbClr val="333333"/>
                </a:solidFill>
                <a:latin typeface="Helvetica Neue"/>
              </a:rPr>
              <a:t>的多米诺骨牌进行掩盖。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36584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CFEFF-4FDF-41E9-856D-B467EE0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棋盘覆盖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33D62F-414F-4096-A94B-5A7943E2B15D}"/>
              </a:ext>
            </a:extLst>
          </p:cNvPr>
          <p:cNvSpPr txBox="1"/>
          <p:nvPr/>
        </p:nvSpPr>
        <p:spPr>
          <a:xfrm>
            <a:off x="1148442" y="1861457"/>
            <a:ext cx="102053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0</a:t>
            </a:r>
            <a:r>
              <a:rPr lang="zh-CN" altLang="en-US" sz="4000" b="1" dirty="0"/>
              <a:t>要素</a:t>
            </a:r>
            <a:endParaRPr lang="en-US" altLang="zh-CN" sz="3200" b="1" dirty="0"/>
          </a:p>
          <a:p>
            <a:r>
              <a:rPr lang="zh-CN" altLang="en-US" sz="3200" dirty="0"/>
              <a:t>将棋盘黑白染色，行号加列号和为偶数的格子染成白色，行号加列号为奇数的为黑色，相同颜色的格子不可能被同一骨牌覆盖，也就是同色之间没有边相连；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4000" b="1" dirty="0"/>
              <a:t>1</a:t>
            </a:r>
            <a:r>
              <a:rPr lang="zh-CN" altLang="en-US" sz="4000" b="1" dirty="0"/>
              <a:t>要素</a:t>
            </a:r>
            <a:endParaRPr lang="en-US" altLang="zh-CN" sz="3200" b="1" dirty="0"/>
          </a:p>
          <a:p>
            <a:r>
              <a:rPr lang="zh-CN" altLang="en-US" sz="3200" dirty="0"/>
              <a:t>每个格子只能被</a:t>
            </a:r>
            <a:r>
              <a:rPr lang="en-US" altLang="zh-CN" sz="3200" dirty="0"/>
              <a:t>1</a:t>
            </a:r>
            <a:r>
              <a:rPr lang="zh-CN" altLang="en-US" sz="3200" dirty="0"/>
              <a:t>张骨牌覆盖，而一张骨牌只能覆盖两个相邻的格子。</a:t>
            </a:r>
          </a:p>
        </p:txBody>
      </p:sp>
    </p:spTree>
    <p:extLst>
      <p:ext uri="{BB962C8B-B14F-4D97-AF65-F5344CB8AC3E}">
        <p14:creationId xmlns:p14="http://schemas.microsoft.com/office/powerpoint/2010/main" val="627474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CFEFF-4FDF-41E9-856D-B467EE0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棋盘覆盖 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33D62F-414F-4096-A94B-5A7943E2B15D}"/>
              </a:ext>
            </a:extLst>
          </p:cNvPr>
          <p:cNvSpPr txBox="1"/>
          <p:nvPr/>
        </p:nvSpPr>
        <p:spPr>
          <a:xfrm>
            <a:off x="1148442" y="2988128"/>
            <a:ext cx="10205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棋盘上没有禁止的格子作为节点，骨牌作为无向边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306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AF3F-FADC-400C-A11C-2635C13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2FFF06-29C1-4C13-A844-514A6F3DC86F}"/>
              </a:ext>
            </a:extLst>
          </p:cNvPr>
          <p:cNvSpPr txBox="1"/>
          <p:nvPr/>
        </p:nvSpPr>
        <p:spPr>
          <a:xfrm>
            <a:off x="1524000" y="2139043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给定一张包含</a:t>
            </a:r>
            <a:r>
              <a:rPr lang="en-US" altLang="zh-CN" sz="2800" dirty="0"/>
              <a:t>N</a:t>
            </a:r>
            <a:r>
              <a:rPr lang="zh-CN" altLang="en-US" sz="2800" dirty="0"/>
              <a:t>个左部点、</a:t>
            </a:r>
            <a:r>
              <a:rPr lang="en-US" altLang="zh-CN" sz="2800" dirty="0"/>
              <a:t>M</a:t>
            </a:r>
            <a:r>
              <a:rPr lang="zh-CN" altLang="en-US" sz="2800" dirty="0"/>
              <a:t>个右部点的二分图。从中选出尽量多的边，使得第</a:t>
            </a:r>
            <a:r>
              <a:rPr lang="en-US" altLang="zh-CN" sz="2800" dirty="0" err="1"/>
              <a:t>i</a:t>
            </a:r>
            <a:r>
              <a:rPr lang="en-US" altLang="zh-CN" sz="2800" dirty="0"/>
              <a:t>(1&lt;=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&lt;=N)</a:t>
            </a:r>
            <a:r>
              <a:rPr lang="zh-CN" altLang="en-US" sz="2800" dirty="0"/>
              <a:t>个左部点至多与</a:t>
            </a:r>
            <a:r>
              <a:rPr lang="en-US" altLang="zh-CN" sz="2800" dirty="0" err="1"/>
              <a:t>kli</a:t>
            </a:r>
            <a:r>
              <a:rPr lang="zh-CN" altLang="en-US" sz="2800" dirty="0"/>
              <a:t>条选出的边相连，第</a:t>
            </a:r>
            <a:r>
              <a:rPr lang="en-US" altLang="zh-CN" sz="2800" dirty="0"/>
              <a:t>j(1&lt;=j&lt;=M)</a:t>
            </a:r>
            <a:r>
              <a:rPr lang="zh-CN" altLang="en-US" sz="2800" dirty="0"/>
              <a:t>个右部节点至多与</a:t>
            </a:r>
            <a:r>
              <a:rPr lang="en-US" altLang="zh-CN" sz="2800" dirty="0" err="1"/>
              <a:t>krj</a:t>
            </a:r>
            <a:r>
              <a:rPr lang="zh-CN" altLang="en-US" sz="2800" dirty="0"/>
              <a:t>条选出的边相连。该问题被称为二分图的多重匹配。</a:t>
            </a:r>
          </a:p>
        </p:txBody>
      </p:sp>
    </p:spTree>
    <p:extLst>
      <p:ext uri="{BB962C8B-B14F-4D97-AF65-F5344CB8AC3E}">
        <p14:creationId xmlns:p14="http://schemas.microsoft.com/office/powerpoint/2010/main" val="5268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AF3F-FADC-400C-A11C-2635C135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多重匹配  </a:t>
            </a:r>
            <a:r>
              <a:rPr lang="zh-CN" altLang="en-US" b="1" dirty="0"/>
              <a:t>解法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2FFF06-29C1-4C13-A844-514A6F3DC86F}"/>
              </a:ext>
            </a:extLst>
          </p:cNvPr>
          <p:cNvSpPr txBox="1"/>
          <p:nvPr/>
        </p:nvSpPr>
        <p:spPr>
          <a:xfrm>
            <a:off x="1148443" y="1959428"/>
            <a:ext cx="10526486" cy="4144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</a:t>
            </a:r>
            <a:r>
              <a:rPr lang="zh-CN" altLang="en-US" sz="3600" dirty="0"/>
              <a:t>、拆点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2</a:t>
            </a:r>
            <a:r>
              <a:rPr lang="zh-CN" altLang="en-US" sz="3600" dirty="0"/>
              <a:t>、网络流：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S</a:t>
            </a:r>
            <a:r>
              <a:rPr lang="zh-CN" altLang="en-US" sz="3600" dirty="0"/>
              <a:t>与左部点连边，流量上限为</a:t>
            </a:r>
            <a:r>
              <a:rPr lang="en-US" altLang="zh-CN" sz="3600" dirty="0" err="1"/>
              <a:t>kli</a:t>
            </a:r>
            <a:r>
              <a:rPr lang="zh-CN" altLang="en-US" sz="3600" dirty="0"/>
              <a:t>，右边的点与</a:t>
            </a:r>
            <a:r>
              <a:rPr lang="en-US" altLang="zh-CN" sz="3600" dirty="0"/>
              <a:t>T</a:t>
            </a:r>
            <a:r>
              <a:rPr lang="zh-CN" altLang="en-US" sz="3600" dirty="0"/>
              <a:t>连边，流量上限为</a:t>
            </a:r>
            <a:r>
              <a:rPr lang="en-US" altLang="zh-CN" sz="3600" dirty="0" err="1"/>
              <a:t>kri</a:t>
            </a:r>
            <a:r>
              <a:rPr lang="zh-CN" altLang="en-US" sz="3600" dirty="0"/>
              <a:t>，左部点与右部点的连边流量为</a:t>
            </a:r>
            <a:r>
              <a:rPr lang="en-US" altLang="zh-CN" sz="3600" dirty="0"/>
              <a:t>1</a:t>
            </a:r>
            <a:r>
              <a:rPr lang="zh-CN" altLang="en-US" sz="3600" dirty="0"/>
              <a:t>；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55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A01D-ECB6-43E9-A23A-CEA16B3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二分图的概念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F2FD9F25-BF3A-46D0-BDDF-3A229AC3B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15" y="2007418"/>
            <a:ext cx="8102767" cy="160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对于一个图G=（V,E），若能将其点集分为两个互不相交的两个子集X、Y， 使得X∩Y</a:t>
            </a:r>
            <a:r>
              <a:rPr lang="zh-CN" altLang="zh-CN" sz="2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=∅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，且对于G的边集V，若其所有边的顶点全部一侧属于X， 一侧属于Y，则称图G为一个二分图。 </a:t>
            </a: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8AEC6C88-CD06-4E61-B809-0A7E6C01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14" y="4394019"/>
            <a:ext cx="810276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二分图也称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二部图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，是图论里的一种特殊模型，也是一种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特殊的网络流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。其最大的特点在于，可以将图里的顶点分为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两个集合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集合内的点没有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</a:p>
        </p:txBody>
      </p:sp>
      <p:pic>
        <p:nvPicPr>
          <p:cNvPr id="5" name="Picture 17" descr="https://img-blog.csdn.net/20180808152535251?watermark/2/text/aHR0cHM6Ly9ibG9nLmNzZG4ubmV0L2xpMTMxNjg2OTAwODY=/font/5a6L5L2T/fontsize/400/fill/I0JBQkFCMA==/dissolve/70">
            <a:extLst>
              <a:ext uri="{FF2B5EF4-FFF2-40B4-BE49-F238E27FC236}">
                <a16:creationId xmlns:a16="http://schemas.microsoft.com/office/drawing/2014/main" id="{B9C1F7E9-010F-4E18-B480-42FCE896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/>
          <a:stretch>
            <a:fillRect/>
          </a:stretch>
        </p:blipFill>
        <p:spPr bwMode="auto">
          <a:xfrm>
            <a:off x="9067800" y="1513184"/>
            <a:ext cx="2286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660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4A3EA-137C-4153-8745-3EE7710F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例题：导弹防御塔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F5EE16-8FCE-482D-8B19-C02999A7349E}"/>
              </a:ext>
            </a:extLst>
          </p:cNvPr>
          <p:cNvSpPr/>
          <p:nvPr/>
        </p:nvSpPr>
        <p:spPr>
          <a:xfrm>
            <a:off x="1041646" y="1690688"/>
            <a:ext cx="9815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Freda</a:t>
            </a:r>
            <a:r>
              <a:rPr lang="zh-CN" altLang="en-US" sz="2400" dirty="0"/>
              <a:t>的城堡遭受了</a:t>
            </a:r>
            <a:r>
              <a:rPr lang="en-US" altLang="zh-CN" sz="2400" dirty="0"/>
              <a:t>M</a:t>
            </a:r>
            <a:r>
              <a:rPr lang="zh-CN" altLang="en-US" sz="2400" dirty="0"/>
              <a:t>个入侵者的攻击！</a:t>
            </a:r>
            <a:r>
              <a:rPr lang="en-US" altLang="zh-CN" sz="2400" dirty="0"/>
              <a:t>Freda</a:t>
            </a:r>
            <a:r>
              <a:rPr lang="zh-CN" altLang="en-US" sz="2400" dirty="0"/>
              <a:t>控制着</a:t>
            </a:r>
            <a:r>
              <a:rPr lang="en-US" altLang="zh-CN" sz="2400" dirty="0"/>
              <a:t>N</a:t>
            </a:r>
            <a:r>
              <a:rPr lang="zh-CN" altLang="en-US" sz="2400" dirty="0"/>
              <a:t>座导弹防御塔，每座塔都有足够数量的导弹，但是每次只能发射一枚。在发射导弹时，导弹需要 </a:t>
            </a:r>
            <a:r>
              <a:rPr lang="en-US" altLang="zh-CN" sz="2400" dirty="0"/>
              <a:t>T_1 </a:t>
            </a:r>
            <a:r>
              <a:rPr lang="zh-CN" altLang="en-US" sz="2400" dirty="0"/>
              <a:t>秒才能从防御塔中射出，而在发射导弹后，发射这枚导弹的防御塔需要 </a:t>
            </a:r>
            <a:r>
              <a:rPr lang="en-US" altLang="zh-CN" sz="2400" dirty="0"/>
              <a:t>T_2 </a:t>
            </a:r>
            <a:r>
              <a:rPr lang="zh-CN" altLang="en-US" sz="2400" dirty="0"/>
              <a:t>分钟来冷却。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所有导弹都有相同的匀速飞行速度</a:t>
            </a:r>
            <a:r>
              <a:rPr lang="en-US" altLang="zh-CN" sz="2400" dirty="0"/>
              <a:t>V</a:t>
            </a:r>
            <a:r>
              <a:rPr lang="zh-CN" altLang="en-US" sz="2400" dirty="0"/>
              <a:t>，并且会沿着距离最短的路径去打击目标。计算防御塔到目标的距离</a:t>
            </a:r>
            <a:r>
              <a:rPr lang="en-US" altLang="zh-CN" sz="2400" dirty="0"/>
              <a:t>Distance</a:t>
            </a:r>
            <a:r>
              <a:rPr lang="zh-CN" altLang="en-US" sz="2400" dirty="0"/>
              <a:t>时，你只需要计算水平距离，而忽略导弹飞行的高度。导弹在空中飞行的时间就是 </a:t>
            </a:r>
            <a:r>
              <a:rPr lang="en-US" altLang="zh-CN" sz="2400" dirty="0"/>
              <a:t>(Distance/V) </a:t>
            </a:r>
            <a:r>
              <a:rPr lang="zh-CN" altLang="en-US" sz="2400" dirty="0"/>
              <a:t>分钟，导弹到达目标后可以立即将它击毁。</a:t>
            </a:r>
          </a:p>
          <a:p>
            <a:r>
              <a:rPr lang="zh-CN" altLang="en-US" sz="2400" dirty="0"/>
              <a:t>现在，给出</a:t>
            </a:r>
            <a:r>
              <a:rPr lang="en-US" altLang="zh-CN" sz="2400" dirty="0"/>
              <a:t>N</a:t>
            </a:r>
            <a:r>
              <a:rPr lang="zh-CN" altLang="en-US" sz="2400" dirty="0"/>
              <a:t>座导弹防御塔的坐标，</a:t>
            </a:r>
            <a:r>
              <a:rPr lang="en-US" altLang="zh-CN" sz="2400" dirty="0"/>
              <a:t>M</a:t>
            </a:r>
            <a:r>
              <a:rPr lang="zh-CN" altLang="en-US" sz="2400" dirty="0"/>
              <a:t>个入侵者的坐标，</a:t>
            </a:r>
            <a:r>
              <a:rPr lang="en-US" altLang="zh-CN" sz="2400" dirty="0"/>
              <a:t>T_1,T_2 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。因为</a:t>
            </a:r>
            <a:r>
              <a:rPr lang="en-US" altLang="zh-CN" sz="2400" dirty="0"/>
              <a:t>Freda</a:t>
            </a:r>
            <a:r>
              <a:rPr lang="zh-CN" altLang="en-US" sz="2400" dirty="0"/>
              <a:t>的小伙伴</a:t>
            </a:r>
            <a:r>
              <a:rPr lang="en-US" altLang="zh-CN" sz="2400" dirty="0"/>
              <a:t>Rainbow</a:t>
            </a:r>
            <a:r>
              <a:rPr lang="zh-CN" altLang="en-US" sz="2400" dirty="0"/>
              <a:t>就要来拜访城堡了，你需要求出至少多少分钟才能击退所有的入侵者。</a:t>
            </a:r>
          </a:p>
        </p:txBody>
      </p:sp>
    </p:spTree>
    <p:extLst>
      <p:ext uri="{BB962C8B-B14F-4D97-AF65-F5344CB8AC3E}">
        <p14:creationId xmlns:p14="http://schemas.microsoft.com/office/powerpoint/2010/main" val="701990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0E0-D060-4F56-B3AF-62CA7AA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二分图最大匹配的必须边与可行边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638E52-7F4C-46BD-8C24-3822C1343B96}"/>
              </a:ext>
            </a:extLst>
          </p:cNvPr>
          <p:cNvSpPr txBox="1"/>
          <p:nvPr/>
        </p:nvSpPr>
        <p:spPr>
          <a:xfrm>
            <a:off x="1213758" y="2202136"/>
            <a:ext cx="10140042" cy="2916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给定一张二分图，最大匹配不一定是唯一的。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如果任何匹配都包含</a:t>
            </a:r>
            <a:r>
              <a:rPr lang="en-US" altLang="zh-CN" sz="3600" dirty="0"/>
              <a:t>(</a:t>
            </a:r>
            <a:r>
              <a:rPr lang="en-US" altLang="zh-CN" sz="3600" dirty="0" err="1"/>
              <a:t>x,y</a:t>
            </a:r>
            <a:r>
              <a:rPr lang="en-US" altLang="zh-CN" sz="3600" dirty="0"/>
              <a:t>)</a:t>
            </a:r>
            <a:r>
              <a:rPr lang="zh-CN" altLang="en-US" sz="3600" dirty="0"/>
              <a:t>，那么则称为</a:t>
            </a:r>
            <a:r>
              <a:rPr lang="zh-CN" altLang="en-US" sz="4400" b="1" dirty="0"/>
              <a:t>必须边</a:t>
            </a:r>
            <a:r>
              <a:rPr lang="zh-CN" altLang="en-US" sz="3600" dirty="0"/>
              <a:t>。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3600" dirty="0"/>
              <a:t>若至少属于一个匹配，则称其为</a:t>
            </a:r>
            <a:r>
              <a:rPr lang="zh-CN" altLang="en-US" sz="4800" b="1" dirty="0"/>
              <a:t>可行边</a:t>
            </a:r>
            <a:r>
              <a:rPr lang="zh-CN" altLang="en-US" sz="3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2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0E0-D060-4F56-B3AF-62CA7AA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二分图最大匹配的必须边与可行边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638E52-7F4C-46BD-8C24-3822C1343B96}"/>
              </a:ext>
            </a:extLst>
          </p:cNvPr>
          <p:cNvSpPr txBox="1"/>
          <p:nvPr/>
        </p:nvSpPr>
        <p:spPr>
          <a:xfrm>
            <a:off x="832750" y="1665516"/>
            <a:ext cx="10744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当存在完美匹配的时候：</a:t>
            </a:r>
            <a:endParaRPr lang="en-US" altLang="zh-CN" sz="3200" dirty="0"/>
          </a:p>
          <a:p>
            <a:r>
              <a:rPr lang="zh-CN" altLang="en-US" sz="2400" dirty="0"/>
              <a:t>求出完美匹配后，重新构图：</a:t>
            </a:r>
            <a:endParaRPr lang="en-US" altLang="zh-CN" sz="2400" dirty="0"/>
          </a:p>
          <a:p>
            <a:r>
              <a:rPr lang="zh-CN" altLang="en-US" sz="2400" dirty="0"/>
              <a:t>将二分图中的“非匹配边”看作左到右的有向边，“匹配边”</a:t>
            </a:r>
            <a:r>
              <a:rPr lang="zh-CN" altLang="en-US" sz="2400"/>
              <a:t>看作有从左到右的有向边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3200" dirty="0"/>
              <a:t>转换后：</a:t>
            </a:r>
            <a:endParaRPr lang="en-US" altLang="zh-CN" sz="3200" dirty="0"/>
          </a:p>
          <a:p>
            <a:r>
              <a:rPr lang="zh-CN" altLang="en-US" sz="2400" dirty="0"/>
              <a:t>存在</a:t>
            </a:r>
            <a:r>
              <a:rPr lang="en-US" altLang="zh-CN" sz="2400" dirty="0"/>
              <a:t>x-&gt;y</a:t>
            </a:r>
            <a:r>
              <a:rPr lang="zh-CN" altLang="en-US" sz="2400" dirty="0"/>
              <a:t>的增广路，可看为</a:t>
            </a:r>
            <a:r>
              <a:rPr lang="en-US" altLang="zh-CN" sz="2400" dirty="0"/>
              <a:t>x-&gt;y</a:t>
            </a:r>
            <a:r>
              <a:rPr lang="zh-CN" altLang="en-US" sz="2400" dirty="0"/>
              <a:t>有路径；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zh-CN" altLang="en-US" sz="3200" dirty="0"/>
              <a:t>必须边：</a:t>
            </a:r>
            <a:endParaRPr lang="en-US" altLang="zh-CN" sz="32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是当前匹配边，且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两点在重构图中属于不同的强连通分量；</a:t>
            </a:r>
            <a:endParaRPr lang="en-US" altLang="zh-CN" sz="3200" dirty="0"/>
          </a:p>
          <a:p>
            <a:r>
              <a:rPr lang="zh-CN" altLang="en-US" sz="3200" dirty="0"/>
              <a:t>可行边：</a:t>
            </a:r>
            <a:endParaRPr lang="en-US" altLang="zh-CN" sz="3200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是当前匹配边，或者</a:t>
            </a:r>
            <a:r>
              <a:rPr lang="en-US" altLang="zh-CN" sz="2400" dirty="0" err="1"/>
              <a:t>x,y</a:t>
            </a:r>
            <a:r>
              <a:rPr lang="zh-CN" altLang="en-US" sz="2400" dirty="0"/>
              <a:t>两点在重构图中属于相同的强连通分量；</a:t>
            </a:r>
          </a:p>
        </p:txBody>
      </p:sp>
    </p:spTree>
    <p:extLst>
      <p:ext uri="{BB962C8B-B14F-4D97-AF65-F5344CB8AC3E}">
        <p14:creationId xmlns:p14="http://schemas.microsoft.com/office/powerpoint/2010/main" val="24747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0E0-D060-4F56-B3AF-62CA7AA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二分图最大匹配的必须边与可行边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638E52-7F4C-46BD-8C24-3822C1343B96}"/>
              </a:ext>
            </a:extLst>
          </p:cNvPr>
          <p:cNvSpPr txBox="1"/>
          <p:nvPr/>
        </p:nvSpPr>
        <p:spPr>
          <a:xfrm>
            <a:off x="723900" y="1404257"/>
            <a:ext cx="10744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当不存在完美匹配的时候：</a:t>
            </a:r>
            <a:endParaRPr lang="en-US" altLang="zh-CN" sz="3200" dirty="0"/>
          </a:p>
          <a:p>
            <a:r>
              <a:rPr lang="zh-CN" altLang="en-US" sz="2400" dirty="0"/>
              <a:t>原方法不适用。</a:t>
            </a:r>
            <a:endParaRPr lang="en-US" altLang="zh-CN" sz="2400" dirty="0"/>
          </a:p>
          <a:p>
            <a:r>
              <a:rPr lang="zh-CN" altLang="en-US" sz="2400" dirty="0"/>
              <a:t>原因：</a:t>
            </a:r>
            <a:endParaRPr lang="en-US" altLang="zh-CN" sz="2400" dirty="0"/>
          </a:p>
          <a:p>
            <a:r>
              <a:rPr lang="zh-CN" altLang="en-US" sz="2400" dirty="0"/>
              <a:t>断了另外一条边后，找到另外一个非匹配点也可以达到最大匹配；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800" b="1" dirty="0"/>
              <a:t>发现：</a:t>
            </a:r>
            <a:endParaRPr lang="en-US" altLang="zh-CN" sz="2400" b="1" dirty="0"/>
          </a:p>
          <a:p>
            <a:r>
              <a:rPr lang="zh-CN" altLang="en-US" sz="2400" dirty="0"/>
              <a:t>之前的重构图，其实是网络流中的增广路；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重新构图：添加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zh-CN" altLang="en-US" sz="2400" dirty="0"/>
              <a:t>，流量为</a:t>
            </a:r>
            <a:r>
              <a:rPr lang="en-US" altLang="zh-CN" sz="2400" dirty="0"/>
              <a:t>1</a:t>
            </a:r>
            <a:r>
              <a:rPr lang="zh-CN" altLang="en-US" sz="2400" dirty="0"/>
              <a:t>，找出最大匹配（流量）后</a:t>
            </a:r>
            <a:endParaRPr lang="en-US" altLang="zh-CN" sz="2400" dirty="0"/>
          </a:p>
          <a:p>
            <a:r>
              <a:rPr lang="zh-CN" altLang="en-US" sz="2800" b="1" dirty="0"/>
              <a:t>必须边：</a:t>
            </a:r>
            <a:endParaRPr lang="en-US" altLang="zh-CN" sz="2800" b="1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流量为</a:t>
            </a:r>
            <a:r>
              <a:rPr lang="en-US" altLang="zh-CN" sz="2400" dirty="0"/>
              <a:t>1</a:t>
            </a:r>
            <a:r>
              <a:rPr lang="zh-CN" altLang="en-US" sz="2400" dirty="0"/>
              <a:t>，并且在残余网络中，属于不同的强连通分量。</a:t>
            </a:r>
            <a:endParaRPr lang="en-US" altLang="zh-CN" sz="2400" dirty="0"/>
          </a:p>
          <a:p>
            <a:r>
              <a:rPr lang="zh-CN" altLang="en-US" sz="2800" b="1" dirty="0"/>
              <a:t>可行边：</a:t>
            </a:r>
            <a:endParaRPr lang="en-US" altLang="zh-CN" sz="2400" b="1" dirty="0"/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流量为</a:t>
            </a:r>
            <a:r>
              <a:rPr lang="en-US" altLang="zh-CN" sz="2400" dirty="0"/>
              <a:t>1</a:t>
            </a:r>
            <a:r>
              <a:rPr lang="zh-CN" altLang="en-US" sz="2400" dirty="0"/>
              <a:t>，或者在残余网络中属于同一个强连通分量。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63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0E0-D060-4F56-B3AF-62CA7AA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3318: </a:t>
            </a:r>
            <a:r>
              <a:rPr lang="zh-CN" altLang="en-US" dirty="0"/>
              <a:t>舞动的夜晚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638E52-7F4C-46BD-8C24-3822C1343B96}"/>
              </a:ext>
            </a:extLst>
          </p:cNvPr>
          <p:cNvSpPr txBox="1"/>
          <p:nvPr/>
        </p:nvSpPr>
        <p:spPr>
          <a:xfrm>
            <a:off x="985407" y="2005718"/>
            <a:ext cx="9802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</a:t>
            </a:r>
            <a:r>
              <a:rPr lang="zh-CN" altLang="en-US" sz="2400" dirty="0"/>
              <a:t>公司和</a:t>
            </a:r>
            <a:r>
              <a:rPr lang="en-US" altLang="zh-CN" sz="2400" dirty="0"/>
              <a:t>H</a:t>
            </a:r>
            <a:r>
              <a:rPr lang="zh-CN" altLang="en-US" sz="2400" dirty="0"/>
              <a:t>公司举办了一次联谊晚会。晚会上，</a:t>
            </a:r>
            <a:r>
              <a:rPr lang="en-US" altLang="zh-CN" sz="2400" dirty="0"/>
              <a:t>L</a:t>
            </a:r>
            <a:r>
              <a:rPr lang="zh-CN" altLang="en-US" sz="2400" dirty="0"/>
              <a:t>公司的</a:t>
            </a:r>
            <a:r>
              <a:rPr lang="en-US" altLang="zh-CN" sz="2400" dirty="0"/>
              <a:t>N</a:t>
            </a:r>
            <a:r>
              <a:rPr lang="zh-CN" altLang="en-US" sz="2400" dirty="0"/>
              <a:t>位员工和</a:t>
            </a:r>
            <a:r>
              <a:rPr lang="en-US" altLang="zh-CN" sz="2400" dirty="0"/>
              <a:t>H</a:t>
            </a:r>
            <a:r>
              <a:rPr lang="zh-CN" altLang="en-US" sz="2400" dirty="0"/>
              <a:t>公司的</a:t>
            </a:r>
            <a:r>
              <a:rPr lang="en-US" altLang="zh-CN" sz="2400" dirty="0"/>
              <a:t>M</a:t>
            </a:r>
            <a:r>
              <a:rPr lang="zh-CN" altLang="en-US" sz="2400" dirty="0"/>
              <a:t>位员工打算进行一场交际舞。在这些领导中，一些</a:t>
            </a:r>
            <a:r>
              <a:rPr lang="en-US" altLang="zh-CN" sz="2400" dirty="0"/>
              <a:t>L</a:t>
            </a:r>
            <a:r>
              <a:rPr lang="zh-CN" altLang="en-US" sz="2400" dirty="0"/>
              <a:t>公司的员工和</a:t>
            </a:r>
            <a:r>
              <a:rPr lang="en-US" altLang="zh-CN" sz="2400" dirty="0"/>
              <a:t>H</a:t>
            </a:r>
            <a:r>
              <a:rPr lang="zh-CN" altLang="en-US" sz="2400" dirty="0"/>
              <a:t>公司的员工之间是互相认识的，这样的认识关系一共有</a:t>
            </a:r>
            <a:r>
              <a:rPr lang="en-US" altLang="zh-CN" sz="2400" dirty="0"/>
              <a:t>T</a:t>
            </a:r>
            <a:r>
              <a:rPr lang="zh-CN" altLang="en-US" sz="2400" dirty="0"/>
              <a:t>对。舞会上，每位员工会尝试选择一名</a:t>
            </a:r>
            <a:r>
              <a:rPr lang="en-US" altLang="zh-CN" sz="2400" dirty="0"/>
              <a:t>Ta</a:t>
            </a:r>
            <a:r>
              <a:rPr lang="zh-CN" altLang="en-US" sz="2400" dirty="0"/>
              <a:t>认识的对方公司的员工作为舞伴，并且每位员工至多跳一支舞。完成的交际舞的数量越多，晚会的气氛就越热烈。顾及到晚会的气氛，员工们希望知道，哪些员工之间如果进行了交际舞，就会使整场晚会能够完成的交际舞的最大数量减小。</a:t>
            </a:r>
          </a:p>
        </p:txBody>
      </p:sp>
    </p:spTree>
    <p:extLst>
      <p:ext uri="{BB962C8B-B14F-4D97-AF65-F5344CB8AC3E}">
        <p14:creationId xmlns:p14="http://schemas.microsoft.com/office/powerpoint/2010/main" val="287214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BD0E0-D060-4F56-B3AF-62CA7AA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舞动的夜晚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638E52-7F4C-46BD-8C24-3822C1343B96}"/>
              </a:ext>
            </a:extLst>
          </p:cNvPr>
          <p:cNvSpPr txBox="1"/>
          <p:nvPr/>
        </p:nvSpPr>
        <p:spPr>
          <a:xfrm>
            <a:off x="1194582" y="2097997"/>
            <a:ext cx="980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dirty="0"/>
              <a:t>求不可行边数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不可行边数</a:t>
            </a:r>
            <a:r>
              <a:rPr lang="en-US" altLang="zh-CN" sz="2400" dirty="0"/>
              <a:t>=</a:t>
            </a:r>
            <a:r>
              <a:rPr lang="zh-CN" altLang="en-US" sz="2400" dirty="0"/>
              <a:t>总边数</a:t>
            </a:r>
            <a:r>
              <a:rPr lang="en-US" altLang="zh-CN" sz="2400" dirty="0"/>
              <a:t>-</a:t>
            </a:r>
            <a:r>
              <a:rPr lang="zh-CN" altLang="en-US" sz="2400" dirty="0"/>
              <a:t>可行边数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18257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05B9-5DBA-4A16-946B-B5ACE5F6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二分图带权匹配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EBFC8E-5D61-4EDE-9E5E-FEEE2D18A42F}"/>
              </a:ext>
            </a:extLst>
          </p:cNvPr>
          <p:cNvSpPr txBox="1"/>
          <p:nvPr/>
        </p:nvSpPr>
        <p:spPr>
          <a:xfrm>
            <a:off x="1409700" y="2286000"/>
            <a:ext cx="994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给一个二分图，每条边都有一个权值，求出该二分图的一组最大匹配，使得匹配边的权值总和最大。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注意：前提是匹配数最大，再是最大化匹配边的权值总和。</a:t>
            </a:r>
          </a:p>
        </p:txBody>
      </p:sp>
    </p:spTree>
    <p:extLst>
      <p:ext uri="{BB962C8B-B14F-4D97-AF65-F5344CB8AC3E}">
        <p14:creationId xmlns:p14="http://schemas.microsoft.com/office/powerpoint/2010/main" val="5360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05B9-5DBA-4A16-946B-B5ACE5F6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二分图带权匹配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EBFC8E-5D61-4EDE-9E5E-FEEE2D18A42F}"/>
              </a:ext>
            </a:extLst>
          </p:cNvPr>
          <p:cNvSpPr txBox="1"/>
          <p:nvPr/>
        </p:nvSpPr>
        <p:spPr>
          <a:xfrm>
            <a:off x="1148443" y="2906486"/>
            <a:ext cx="392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二分图最大匹配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二分图最大带权匹配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132C943-9A66-4983-B3CE-6C46A840BA37}"/>
              </a:ext>
            </a:extLst>
          </p:cNvPr>
          <p:cNvSpPr/>
          <p:nvPr/>
        </p:nvSpPr>
        <p:spPr>
          <a:xfrm>
            <a:off x="5698671" y="2759516"/>
            <a:ext cx="1861458" cy="1894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FC93E2-5E16-4440-804F-05970DA25A28}"/>
              </a:ext>
            </a:extLst>
          </p:cNvPr>
          <p:cNvSpPr txBox="1"/>
          <p:nvPr/>
        </p:nvSpPr>
        <p:spPr>
          <a:xfrm>
            <a:off x="7962910" y="2846609"/>
            <a:ext cx="3929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网络流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费用流</a:t>
            </a:r>
          </a:p>
        </p:txBody>
      </p:sp>
    </p:spTree>
    <p:extLst>
      <p:ext uri="{BB962C8B-B14F-4D97-AF65-F5344CB8AC3E}">
        <p14:creationId xmlns:p14="http://schemas.microsoft.com/office/powerpoint/2010/main" val="709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8E67-3599-4EBA-B563-96B3A9AC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  <a:r>
              <a:rPr lang="zh-CN" altLang="en-US" dirty="0"/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026DA5-5D9B-41A1-AA9B-053946DFA76E}"/>
              </a:ext>
            </a:extLst>
          </p:cNvPr>
          <p:cNvSpPr txBox="1"/>
          <p:nvPr/>
        </p:nvSpPr>
        <p:spPr>
          <a:xfrm>
            <a:off x="1371600" y="2351314"/>
            <a:ext cx="90786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优势：</a:t>
            </a:r>
            <a:endParaRPr lang="en-US" altLang="zh-CN" sz="2800" b="1" dirty="0"/>
          </a:p>
          <a:p>
            <a:r>
              <a:rPr lang="zh-CN" altLang="en-US" sz="2800" dirty="0"/>
              <a:t>稠密图上的效率高于费用流；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局限性：</a:t>
            </a:r>
            <a:endParaRPr lang="en-US" altLang="zh-CN" sz="2800" b="1" dirty="0"/>
          </a:p>
          <a:p>
            <a:r>
              <a:rPr lang="zh-CN" altLang="en-US" sz="2800" dirty="0"/>
              <a:t>只适用于“带权最大匹配一定是完美匹配”的图</a:t>
            </a:r>
          </a:p>
        </p:txBody>
      </p:sp>
    </p:spTree>
    <p:extLst>
      <p:ext uri="{BB962C8B-B14F-4D97-AF65-F5344CB8AC3E}">
        <p14:creationId xmlns:p14="http://schemas.microsoft.com/office/powerpoint/2010/main" val="34786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8E67-3599-4EBA-B563-96B3A9AC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  <a:r>
              <a:rPr lang="zh-CN" altLang="en-US" dirty="0"/>
              <a:t>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026DA5-5D9B-41A1-AA9B-053946DFA76E}"/>
              </a:ext>
            </a:extLst>
          </p:cNvPr>
          <p:cNvSpPr txBox="1"/>
          <p:nvPr/>
        </p:nvSpPr>
        <p:spPr>
          <a:xfrm>
            <a:off x="1371600" y="2351314"/>
            <a:ext cx="907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蓝书自行学习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1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A01D-ECB6-43E9-A23A-CEA16B3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二分图的判定</a:t>
            </a: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EC541741-F6A8-4CB6-BFC3-B067DEE5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374" y="1542154"/>
            <a:ext cx="9072563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当且仅当无向图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回路长度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时，图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为一个二分图。 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无回路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的图也是二分图。</a:t>
            </a:r>
          </a:p>
        </p:txBody>
      </p:sp>
      <p:pic>
        <p:nvPicPr>
          <p:cNvPr id="7" name="Picture 18" descr="https://img-blog.csdn.net/20180808154238261?watermark/2/text/aHR0cHM6Ly9ibG9nLmNzZG4ubmV0L2xpMTMxNjg2OTAwODY=/font/5a6L5L2T/fontsize/400/fill/I0JBQkFCMA==/dissolve/70">
            <a:extLst>
              <a:ext uri="{FF2B5EF4-FFF2-40B4-BE49-F238E27FC236}">
                <a16:creationId xmlns:a16="http://schemas.microsoft.com/office/drawing/2014/main" id="{32829294-E0A8-425A-98D8-25ABD5AA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62" y="2871872"/>
            <a:ext cx="1928813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8">
            <a:extLst>
              <a:ext uri="{FF2B5EF4-FFF2-40B4-BE49-F238E27FC236}">
                <a16:creationId xmlns:a16="http://schemas.microsoft.com/office/drawing/2014/main" id="{25940ED3-7792-4DAB-82F7-DC219CD2F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44" y="3156034"/>
            <a:ext cx="385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左图存在回路：</a:t>
            </a:r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1-4-2-5-1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，偶数。任意一种都为偶数，如果在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之前添一条边，那就不是二分图，如图右</a:t>
            </a:r>
          </a:p>
        </p:txBody>
      </p:sp>
      <p:pic>
        <p:nvPicPr>
          <p:cNvPr id="9" name="Picture 20" descr="https://img-blog.csdn.net/2018080815395424?watermark/2/text/aHR0cHM6Ly9ibG9nLmNzZG4ubmV0L2xpMTMxNjg2OTAwODY=/font/5a6L5L2T/fontsize/400/fill/I0JBQkFCMA==/dissolve/70">
            <a:extLst>
              <a:ext uri="{FF2B5EF4-FFF2-40B4-BE49-F238E27FC236}">
                <a16:creationId xmlns:a16="http://schemas.microsoft.com/office/drawing/2014/main" id="{3DBA507A-9AD7-4CBD-A856-3426006C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38" y="2753812"/>
            <a:ext cx="21431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0">
            <a:extLst>
              <a:ext uri="{FF2B5EF4-FFF2-40B4-BE49-F238E27FC236}">
                <a16:creationId xmlns:a16="http://schemas.microsoft.com/office/drawing/2014/main" id="{9CECC59C-8337-48DE-A4BD-1C9D5871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44" y="4784809"/>
            <a:ext cx="3857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添了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1--2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的边后，回路就存在</a:t>
            </a:r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1--4--2--1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，长度为</a:t>
            </a:r>
            <a:r>
              <a: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，奇数，右图便不是二分图。</a:t>
            </a:r>
          </a:p>
        </p:txBody>
      </p:sp>
    </p:spTree>
    <p:extLst>
      <p:ext uri="{BB962C8B-B14F-4D97-AF65-F5344CB8AC3E}">
        <p14:creationId xmlns:p14="http://schemas.microsoft.com/office/powerpoint/2010/main" val="3777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75356-45F5-4936-9DE9-500CCCB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FZOJ 1869: </a:t>
            </a:r>
            <a:r>
              <a:rPr lang="zh-CN" altLang="en-US" dirty="0"/>
              <a:t>分配问题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8C9AE0-790F-4651-B68F-8F538131E004}"/>
              </a:ext>
            </a:extLst>
          </p:cNvPr>
          <p:cNvSpPr/>
          <p:nvPr/>
        </p:nvSpPr>
        <p:spPr>
          <a:xfrm>
            <a:off x="942362" y="2002115"/>
            <a:ext cx="101898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有 </a:t>
            </a:r>
            <a:r>
              <a:rPr lang="en-US" altLang="zh-CN" sz="2800" dirty="0"/>
              <a:t>n </a:t>
            </a:r>
            <a:r>
              <a:rPr lang="zh-CN" altLang="en-US" sz="2800" dirty="0"/>
              <a:t>件工作要分配给 </a:t>
            </a:r>
            <a:r>
              <a:rPr lang="en-US" altLang="zh-CN" sz="2800" dirty="0"/>
              <a:t>n </a:t>
            </a:r>
            <a:r>
              <a:rPr lang="zh-CN" altLang="en-US" sz="2800" dirty="0"/>
              <a:t>个人做。第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个人做第 </a:t>
            </a:r>
            <a:r>
              <a:rPr lang="en-US" altLang="zh-CN" sz="2800" dirty="0"/>
              <a:t>j </a:t>
            </a:r>
            <a:r>
              <a:rPr lang="zh-CN" altLang="en-US" sz="2800" dirty="0"/>
              <a:t>件工作产生的效益为</a:t>
            </a:r>
            <a:r>
              <a:rPr lang="en-US" altLang="zh-CN" sz="2800" dirty="0" err="1"/>
              <a:t>cij</a:t>
            </a:r>
            <a:r>
              <a:rPr lang="en-US" altLang="zh-CN" sz="2800" dirty="0"/>
              <a:t> </a:t>
            </a:r>
            <a:r>
              <a:rPr lang="zh-CN" altLang="en-US" sz="2800" dirty="0"/>
              <a:t>。试设计一个将</a:t>
            </a:r>
          </a:p>
          <a:p>
            <a:r>
              <a:rPr lang="en-US" altLang="zh-CN" sz="2800" dirty="0"/>
              <a:t>n </a:t>
            </a:r>
            <a:r>
              <a:rPr lang="zh-CN" altLang="en-US" sz="2800" dirty="0"/>
              <a:t>件工作分配给 </a:t>
            </a:r>
            <a:r>
              <a:rPr lang="en-US" altLang="zh-CN" sz="2800" dirty="0"/>
              <a:t>n </a:t>
            </a:r>
            <a:r>
              <a:rPr lang="zh-CN" altLang="en-US" sz="2800" dirty="0"/>
              <a:t>个人做的分配方案，使产生的总效益最大。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编程任务：</a:t>
            </a:r>
          </a:p>
          <a:p>
            <a:endParaRPr lang="zh-CN" altLang="en-US" sz="2800" dirty="0"/>
          </a:p>
          <a:p>
            <a:r>
              <a:rPr lang="zh-CN" altLang="en-US" sz="2800" dirty="0"/>
              <a:t>对于给定的 </a:t>
            </a:r>
            <a:r>
              <a:rPr lang="en-US" altLang="zh-CN" sz="2800" dirty="0"/>
              <a:t>n </a:t>
            </a:r>
            <a:r>
              <a:rPr lang="zh-CN" altLang="en-US" sz="2800" dirty="0"/>
              <a:t>件工作和 </a:t>
            </a:r>
            <a:r>
              <a:rPr lang="en-US" altLang="zh-CN" sz="2800" dirty="0"/>
              <a:t>n </a:t>
            </a:r>
            <a:r>
              <a:rPr lang="zh-CN" altLang="en-US" sz="2800" dirty="0"/>
              <a:t>个人，计算最优分配方案和最差分配方案。</a:t>
            </a:r>
          </a:p>
        </p:txBody>
      </p:sp>
    </p:spTree>
    <p:extLst>
      <p:ext uri="{BB962C8B-B14F-4D97-AF65-F5344CB8AC3E}">
        <p14:creationId xmlns:p14="http://schemas.microsoft.com/office/powerpoint/2010/main" val="42223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75356-45F5-4936-9DE9-500CCCBE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</a:t>
            </a:r>
            <a:r>
              <a:rPr lang="en-US" altLang="zh-CN" dirty="0"/>
              <a:t>FZOJ 1869: </a:t>
            </a:r>
            <a:r>
              <a:rPr lang="zh-CN" altLang="en-US" dirty="0"/>
              <a:t>分配问题 题解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8C9AE0-790F-4651-B68F-8F538131E004}"/>
              </a:ext>
            </a:extLst>
          </p:cNvPr>
          <p:cNvSpPr/>
          <p:nvPr/>
        </p:nvSpPr>
        <p:spPr>
          <a:xfrm>
            <a:off x="942362" y="2002115"/>
            <a:ext cx="10189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31270051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7338" y="2089215"/>
            <a:ext cx="3337873" cy="2187227"/>
          </a:xfrm>
        </p:spPr>
        <p:txBody>
          <a:bodyPr/>
          <a:lstStyle/>
          <a:p>
            <a:r>
              <a:rPr lang="en-US" altLang="zh-CN" b="1" dirty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3452378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6A01D-ECB6-43E9-A23A-CEA16B34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二分图的判定</a:t>
            </a:r>
          </a:p>
        </p:txBody>
      </p:sp>
      <p:sp>
        <p:nvSpPr>
          <p:cNvPr id="6" name="矩形 16">
            <a:extLst>
              <a:ext uri="{FF2B5EF4-FFF2-40B4-BE49-F238E27FC236}">
                <a16:creationId xmlns:a16="http://schemas.microsoft.com/office/drawing/2014/main" id="{EC541741-F6A8-4CB6-BFC3-B067DEE52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374" y="1542154"/>
            <a:ext cx="9072563" cy="9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判定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当且仅当无向图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回路长度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时，图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为一个二分图。 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无回路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的图也是二分图。</a:t>
            </a:r>
          </a:p>
        </p:txBody>
      </p:sp>
      <p:pic>
        <p:nvPicPr>
          <p:cNvPr id="11" name="Picture 2" descr="https://img-blog.csdn.net/20180808155045757?watermark/2/text/aHR0cHM6Ly9ibG9nLmNzZG4ubmV0L2xpMTMxNjg2OTAwODY=/font/5a6L5L2T/fontsize/400/fill/I0JBQkFCMA==/dissolve/70">
            <a:extLst>
              <a:ext uri="{FF2B5EF4-FFF2-40B4-BE49-F238E27FC236}">
                <a16:creationId xmlns:a16="http://schemas.microsoft.com/office/drawing/2014/main" id="{23C8D0FA-EB98-455F-8358-43D9067C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6" y="2824307"/>
            <a:ext cx="17049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21">
            <a:extLst>
              <a:ext uri="{FF2B5EF4-FFF2-40B4-BE49-F238E27FC236}">
                <a16:creationId xmlns:a16="http://schemas.microsoft.com/office/drawing/2014/main" id="{96CFB058-1C8F-4658-A3C9-51EFC279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218" y="2958306"/>
            <a:ext cx="3357562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左图是二分图吗？</a:t>
            </a:r>
          </a:p>
        </p:txBody>
      </p:sp>
      <p:pic>
        <p:nvPicPr>
          <p:cNvPr id="13" name="Picture 4" descr="https://img-blog.csdn.net/20180808155440590?watermark/2/text/aHR0cHM6Ly9ibG9nLmNzZG4ubmV0L2xpMTMxNjg2OTAwODY=/font/5a6L5L2T/fontsize/400/fill/I0JBQkFCMA==/dissolve/70">
            <a:extLst>
              <a:ext uri="{FF2B5EF4-FFF2-40B4-BE49-F238E27FC236}">
                <a16:creationId xmlns:a16="http://schemas.microsoft.com/office/drawing/2014/main" id="{2AA49063-8FD6-4DB8-B50E-EE39B07D7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44" y="2697208"/>
            <a:ext cx="17049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3">
            <a:extLst>
              <a:ext uri="{FF2B5EF4-FFF2-40B4-BE49-F238E27FC236}">
                <a16:creationId xmlns:a16="http://schemas.microsoft.com/office/drawing/2014/main" id="{8DE9773E-5623-46E8-8067-25F1D2A7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530" y="3529806"/>
            <a:ext cx="2928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回路：</a:t>
            </a:r>
            <a:r>
              <a:rPr lang="en-US" altLang="zh-CN" b="1"/>
              <a:t>1—2—3—4--1</a:t>
            </a:r>
            <a:endParaRPr lang="zh-CN" altLang="en-US" b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67FC83-D8BE-4C51-AA96-00FE44601E2D}"/>
              </a:ext>
            </a:extLst>
          </p:cNvPr>
          <p:cNvSpPr/>
          <p:nvPr/>
        </p:nvSpPr>
        <p:spPr>
          <a:xfrm>
            <a:off x="3564292" y="4354558"/>
            <a:ext cx="506341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itchFamily="49" charset="-122"/>
                <a:ea typeface="楷体" pitchFamily="49" charset="-122"/>
              </a:rPr>
              <a:t>染色法</a:t>
            </a:r>
            <a:r>
              <a:rPr lang="zh-CN" altLang="en-US" sz="2000" dirty="0">
                <a:solidFill>
                  <a:schemeClr val="tx2"/>
                </a:solidFill>
                <a:latin typeface="楷体" pitchFamily="49" charset="-122"/>
                <a:ea typeface="楷体" pitchFamily="49" charset="-122"/>
              </a:rPr>
              <a:t>：用两种颜色，对所有顶点逐个染色，且相邻顶点染不同的颜色，如果发现相邻顶点染了同一种颜色，就认为此图不为二分图。 当所有顶点都被染色，且没有发现同色的相邻顶点，就退出</a:t>
            </a:r>
          </a:p>
        </p:txBody>
      </p:sp>
    </p:spTree>
    <p:extLst>
      <p:ext uri="{BB962C8B-B14F-4D97-AF65-F5344CB8AC3E}">
        <p14:creationId xmlns:p14="http://schemas.microsoft.com/office/powerpoint/2010/main" val="40722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AC66C-845D-4377-9ABE-AF890A72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NYOJ 1015</a:t>
            </a:r>
            <a:r>
              <a:rPr lang="zh-CN" altLang="en-US" dirty="0"/>
              <a:t>二分图的判断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C79291-DD82-4539-8930-92E5FC98A90C}"/>
              </a:ext>
            </a:extLst>
          </p:cNvPr>
          <p:cNvSpPr/>
          <p:nvPr/>
        </p:nvSpPr>
        <p:spPr>
          <a:xfrm>
            <a:off x="537410" y="1490877"/>
            <a:ext cx="111171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二部图又叫二分图，我们不是求它的二分图最大匹配，也不是完美匹配，也不是多重匹配，而是证明一个图是不是二部图。证明二部图可以用着色来解决，即我们可以用两种颜色去涂一个图，使的任意相连的两个顶点颜色不相同，切任意两个结点之间最多一条边。为了简化问题，我们每次都从</a:t>
            </a:r>
            <a:r>
              <a:rPr lang="en-US" altLang="zh-CN" dirty="0"/>
              <a:t>0</a:t>
            </a:r>
            <a:r>
              <a:rPr lang="zh-CN" altLang="en-US" dirty="0"/>
              <a:t>节点开始涂色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r>
              <a:rPr lang="zh-CN" altLang="en-US" dirty="0"/>
              <a:t>： 多组数据 </a:t>
            </a:r>
          </a:p>
          <a:p>
            <a:r>
              <a:rPr lang="zh-CN" altLang="en-US" dirty="0"/>
              <a:t>第一行一个整数 </a:t>
            </a:r>
            <a:r>
              <a:rPr lang="en-US" altLang="zh-CN" dirty="0"/>
              <a:t>n(n&lt;=200) </a:t>
            </a:r>
            <a:r>
              <a:rPr lang="zh-CN" altLang="en-US" dirty="0"/>
              <a:t>表示 </a:t>
            </a:r>
            <a:r>
              <a:rPr lang="en-US" altLang="zh-CN" dirty="0"/>
              <a:t>n</a:t>
            </a:r>
            <a:r>
              <a:rPr lang="zh-CN" altLang="en-US" dirty="0"/>
              <a:t>个节点 </a:t>
            </a:r>
          </a:p>
          <a:p>
            <a:r>
              <a:rPr lang="zh-CN" altLang="en-US" dirty="0"/>
              <a:t>第二行一个整数</a:t>
            </a:r>
            <a:r>
              <a:rPr lang="en-US" altLang="zh-CN" dirty="0"/>
              <a:t>m </a:t>
            </a:r>
            <a:r>
              <a:rPr lang="zh-CN" altLang="en-US" dirty="0"/>
              <a:t>表示条边 </a:t>
            </a:r>
          </a:p>
          <a:p>
            <a:r>
              <a:rPr lang="zh-CN" altLang="en-US" dirty="0"/>
              <a:t>随后 </a:t>
            </a:r>
            <a:r>
              <a:rPr lang="en-US" altLang="zh-CN" dirty="0"/>
              <a:t>m</a:t>
            </a:r>
            <a:r>
              <a:rPr lang="zh-CN" altLang="en-US" dirty="0"/>
              <a:t>行 两个整数 </a:t>
            </a:r>
            <a:r>
              <a:rPr lang="en-US" altLang="zh-CN" dirty="0"/>
              <a:t>u , v </a:t>
            </a:r>
            <a:r>
              <a:rPr lang="zh-CN" altLang="en-US" dirty="0"/>
              <a:t>表示 一条边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r>
              <a:rPr lang="zh-CN" altLang="en-US" dirty="0"/>
              <a:t>如果是二部图输出 </a:t>
            </a:r>
            <a:r>
              <a:rPr lang="en-US" altLang="zh-CN" dirty="0"/>
              <a:t>BICOLORABLE.</a:t>
            </a:r>
            <a:r>
              <a:rPr lang="zh-CN" altLang="en-US" dirty="0"/>
              <a:t>否则输出 </a:t>
            </a:r>
            <a:r>
              <a:rPr lang="en-US" altLang="zh-CN" dirty="0"/>
              <a:t>NOT BICOLORABLE. 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样例输入 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3 </a:t>
            </a:r>
          </a:p>
          <a:p>
            <a:r>
              <a:rPr lang="en-US" altLang="zh-CN" dirty="0"/>
              <a:t>3 </a:t>
            </a:r>
          </a:p>
          <a:p>
            <a:r>
              <a:rPr lang="en-US" altLang="zh-CN" dirty="0"/>
              <a:t>0 1 </a:t>
            </a:r>
          </a:p>
          <a:p>
            <a:r>
              <a:rPr lang="en-US" altLang="zh-CN" dirty="0"/>
              <a:t>1 2 </a:t>
            </a:r>
          </a:p>
          <a:p>
            <a:r>
              <a:rPr lang="en-US" altLang="zh-CN" dirty="0"/>
              <a:t>2 0 </a:t>
            </a:r>
          </a:p>
          <a:p>
            <a:r>
              <a:rPr lang="en-US" altLang="zh-CN" dirty="0"/>
              <a:t>3 </a:t>
            </a:r>
          </a:p>
          <a:p>
            <a:r>
              <a:rPr lang="en-US" altLang="zh-CN" dirty="0"/>
              <a:t>2 </a:t>
            </a:r>
          </a:p>
          <a:p>
            <a:r>
              <a:rPr lang="en-US" altLang="zh-CN" dirty="0"/>
              <a:t>0 1 </a:t>
            </a:r>
          </a:p>
          <a:p>
            <a:r>
              <a:rPr lang="en-US" altLang="zh-CN" dirty="0"/>
              <a:t>0 2 </a:t>
            </a: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DEDC4F23-FFB9-4B87-8E4C-7D0777BDF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0303" y="416697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样例输出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NOT BICOLORABLE. </a:t>
            </a:r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BICOLORABLE.</a:t>
            </a:r>
          </a:p>
        </p:txBody>
      </p:sp>
    </p:spTree>
    <p:extLst>
      <p:ext uri="{BB962C8B-B14F-4D97-AF65-F5344CB8AC3E}">
        <p14:creationId xmlns:p14="http://schemas.microsoft.com/office/powerpoint/2010/main" val="69871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1F10-EDDF-4E19-99EE-626FFAE6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912EF-0DA2-48C2-8A1D-434305D2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32" y="1559844"/>
            <a:ext cx="485775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B3C9DC6-C5D3-4C19-A40B-9B88D6020E56}"/>
              </a:ext>
            </a:extLst>
          </p:cNvPr>
          <p:cNvSpPr/>
          <p:nvPr/>
        </p:nvSpPr>
        <p:spPr>
          <a:xfrm>
            <a:off x="3052762" y="1559844"/>
            <a:ext cx="5857875" cy="46434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完成程序设计</a:t>
            </a:r>
          </a:p>
        </p:txBody>
      </p:sp>
    </p:spTree>
    <p:extLst>
      <p:ext uri="{BB962C8B-B14F-4D97-AF65-F5344CB8AC3E}">
        <p14:creationId xmlns:p14="http://schemas.microsoft.com/office/powerpoint/2010/main" val="193112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二分图最大匹配问题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4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7065C-6D20-4CBD-9A15-DDE6B106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</a:p>
        </p:txBody>
      </p:sp>
      <p:sp>
        <p:nvSpPr>
          <p:cNvPr id="4" name="矩形 21">
            <a:extLst>
              <a:ext uri="{FF2B5EF4-FFF2-40B4-BE49-F238E27FC236}">
                <a16:creationId xmlns:a16="http://schemas.microsoft.com/office/drawing/2014/main" id="{B22EC52A-81A1-41A0-A39C-8A4C2046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06" y="1563103"/>
            <a:ext cx="10749367" cy="234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：一个图所有匹配中，所含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匹配边数最多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的匹配，称为这个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是一个最大匹配，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个结点包含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条匹配边。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：如果一个图的某个匹配中，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所有的顶点都是匹配点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，就是一个完美匹配。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Fig4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是一个完美匹配。显然，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完美匹配一定是最大匹配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（完美匹配的任何一个点都已经匹配，添加一条新的匹配边一定会与已有的匹配边冲突）。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但并非每个图都存在完美匹配。</a:t>
            </a:r>
          </a:p>
        </p:txBody>
      </p:sp>
      <p:pic>
        <p:nvPicPr>
          <p:cNvPr id="5" name="Picture 3" descr="Maximum Matching">
            <a:extLst>
              <a:ext uri="{FF2B5EF4-FFF2-40B4-BE49-F238E27FC236}">
                <a16:creationId xmlns:a16="http://schemas.microsoft.com/office/drawing/2014/main" id="{FC81839B-90E6-4659-8111-69A46801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930" y="4375040"/>
            <a:ext cx="1643062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Matching">
            <a:extLst>
              <a:ext uri="{FF2B5EF4-FFF2-40B4-BE49-F238E27FC236}">
                <a16:creationId xmlns:a16="http://schemas.microsoft.com/office/drawing/2014/main" id="{BF5D5FE3-B984-421E-9E60-983355EA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490" y="4386153"/>
            <a:ext cx="1633537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Bipartite Graph(2)">
            <a:extLst>
              <a:ext uri="{FF2B5EF4-FFF2-40B4-BE49-F238E27FC236}">
                <a16:creationId xmlns:a16="http://schemas.microsoft.com/office/drawing/2014/main" id="{457ADC62-9DE1-4015-8DF1-B0F7A0FC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525" y="4375040"/>
            <a:ext cx="1643063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Bipartite Graph(1)">
            <a:extLst>
              <a:ext uri="{FF2B5EF4-FFF2-40B4-BE49-F238E27FC236}">
                <a16:creationId xmlns:a16="http://schemas.microsoft.com/office/drawing/2014/main" id="{A24ED66D-D352-40B2-9431-5CD4EC02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38" y="4375040"/>
            <a:ext cx="1643063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63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3255</Words>
  <Application>Microsoft Office PowerPoint</Application>
  <PresentationFormat>宽屏</PresentationFormat>
  <Paragraphs>282</Paragraphs>
  <Slides>42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Helvetica Neue</vt:lpstr>
      <vt:lpstr>Open Sans</vt:lpstr>
      <vt:lpstr>等线</vt:lpstr>
      <vt:lpstr>等线 Light</vt:lpstr>
      <vt:lpstr>黑体</vt:lpstr>
      <vt:lpstr>楷体</vt:lpstr>
      <vt:lpstr>宋体</vt:lpstr>
      <vt:lpstr>微软雅黑</vt:lpstr>
      <vt:lpstr>Arial</vt:lpstr>
      <vt:lpstr>Cambria Math</vt:lpstr>
      <vt:lpstr>Consolas</vt:lpstr>
      <vt:lpstr>Office 主题​​</vt:lpstr>
      <vt:lpstr>指派问题</vt:lpstr>
      <vt:lpstr>二分图及其判定</vt:lpstr>
      <vt:lpstr>二分图的概念</vt:lpstr>
      <vt:lpstr>二分图的判定</vt:lpstr>
      <vt:lpstr>二分图的判定</vt:lpstr>
      <vt:lpstr>NYOJ 1015二分图的判断</vt:lpstr>
      <vt:lpstr>代码</vt:lpstr>
      <vt:lpstr>二分图最大匹配问题</vt:lpstr>
      <vt:lpstr>概念</vt:lpstr>
      <vt:lpstr>概念</vt:lpstr>
      <vt:lpstr>指派问题</vt:lpstr>
      <vt:lpstr>指派问题  求解</vt:lpstr>
      <vt:lpstr>指派问题  求解</vt:lpstr>
      <vt:lpstr>指派问题</vt:lpstr>
      <vt:lpstr>PowerPoint 演示文稿</vt:lpstr>
      <vt:lpstr>代码</vt:lpstr>
      <vt:lpstr>主函数调用</vt:lpstr>
      <vt:lpstr>二分图的  匹配算法：匈牙利算法</vt:lpstr>
      <vt:lpstr>二分图的  匹配算法：匈牙利算法</vt:lpstr>
      <vt:lpstr>思路过程</vt:lpstr>
      <vt:lpstr>具体实现</vt:lpstr>
      <vt:lpstr>复杂度分析</vt:lpstr>
      <vt:lpstr>一般图的匹配算法</vt:lpstr>
      <vt:lpstr>二分图匹配模型的要素</vt:lpstr>
      <vt:lpstr>棋盘覆盖</vt:lpstr>
      <vt:lpstr>棋盘覆盖</vt:lpstr>
      <vt:lpstr>棋盘覆盖 建图</vt:lpstr>
      <vt:lpstr>多重匹配</vt:lpstr>
      <vt:lpstr>多重匹配  解法</vt:lpstr>
      <vt:lpstr>例题：导弹防御塔</vt:lpstr>
      <vt:lpstr>二分图最大匹配的必须边与可行边</vt:lpstr>
      <vt:lpstr>二分图最大匹配的必须边与可行边</vt:lpstr>
      <vt:lpstr>二分图最大匹配的必须边与可行边</vt:lpstr>
      <vt:lpstr>3318: 舞动的夜晚</vt:lpstr>
      <vt:lpstr>舞动的夜晚</vt:lpstr>
      <vt:lpstr>二分图带权匹配</vt:lpstr>
      <vt:lpstr>二分图带权匹配</vt:lpstr>
      <vt:lpstr>KM算法</vt:lpstr>
      <vt:lpstr>KM算法</vt:lpstr>
      <vt:lpstr>例题：FZOJ 1869: 分配问题</vt:lpstr>
      <vt:lpstr>例题：FZOJ 1869: 分配问题 题解</vt:lpstr>
      <vt:lpstr>THE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玉斌</dc:creator>
  <cp:lastModifiedBy>PYB</cp:lastModifiedBy>
  <cp:revision>15</cp:revision>
  <dcterms:created xsi:type="dcterms:W3CDTF">2019-12-08T12:24:39Z</dcterms:created>
  <dcterms:modified xsi:type="dcterms:W3CDTF">2022-10-10T10:56:15Z</dcterms:modified>
</cp:coreProperties>
</file>