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5" r:id="rId9"/>
    <p:sldId id="266" r:id="rId10"/>
    <p:sldId id="267" r:id="rId11"/>
    <p:sldId id="279" r:id="rId12"/>
    <p:sldId id="278" r:id="rId13"/>
    <p:sldId id="268" r:id="rId14"/>
    <p:sldId id="270" r:id="rId15"/>
    <p:sldId id="271" r:id="rId16"/>
    <p:sldId id="272" r:id="rId17"/>
    <p:sldId id="269" r:id="rId18"/>
    <p:sldId id="273" r:id="rId19"/>
    <p:sldId id="274" r:id="rId20"/>
    <p:sldId id="275" r:id="rId21"/>
    <p:sldId id="281" r:id="rId22"/>
    <p:sldId id="282" r:id="rId23"/>
    <p:sldId id="280" r:id="rId24"/>
    <p:sldId id="283" r:id="rId25"/>
    <p:sldId id="277"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32" y="102"/>
      </p:cViewPr>
      <p:guideLst/>
    </p:cSldViewPr>
  </p:slideViewPr>
  <p:notesTextViewPr>
    <p:cViewPr>
      <p:scale>
        <a:sx n="1" d="1"/>
        <a:sy n="1" d="1"/>
      </p:scale>
      <p:origin x="0" y="0"/>
    </p:cViewPr>
  </p:notesTextViewPr>
  <p:sorterViewPr>
    <p:cViewPr>
      <p:scale>
        <a:sx n="100" d="100"/>
        <a:sy n="100" d="100"/>
      </p:scale>
      <p:origin x="0" y="-5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A1FD8-552A-4C91-8B05-B722DB7F10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7654C9-9A75-4963-978D-1250C6D44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7083C2-846A-451E-97D5-0C71EAA19854}"/>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E1D3535E-8F7E-4C5E-BDF0-CA4D3C6271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453C24-7CA9-426A-82E7-85F512823877}"/>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280563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3C48F-4937-4AA3-8E43-990DEA4C85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B5CEB0-08F9-40D3-9D3C-AF95398AEE7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5B783A-BFC5-4DFB-801E-81E3829EA7AC}"/>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9ADE6E9D-3266-44F0-8B6D-4C8AFC9F76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1441D5-D19B-4658-80D7-A48BCB2F3621}"/>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2859413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1E6480-9B60-4AF8-84C2-1EA899C3AD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0E84C0-54B1-42EF-8576-A4847A8C2E4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4C544B-D55C-4575-BC93-CE8CE4F99F98}"/>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AD048E7E-CFBF-4282-8578-732BF42EB2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A5C1BD-82F7-4C01-ACCB-FE00058ED463}"/>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1561052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A2BC9-8E24-4AA9-A8CB-F8A98CF783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BC514F-C670-451A-A089-BD448FF7AA5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A61AFD-89C3-4B80-A518-B47669F5AC4B}"/>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759602A7-F070-4CF8-9BAC-E499E709A4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220F46-64B9-4374-99ED-959D0909F0BA}"/>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80274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01B69-E75D-478D-A3F2-2DA04AFA27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ED6510-DCC7-4727-A815-91E74CAA1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AC43249-1F9A-426A-8E5D-D7819E2E41F8}"/>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08D11E49-CFD7-434A-9CC4-89C4A3912F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1FD813-4129-4816-9B93-614FB659FEF0}"/>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303191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F9305-F9B1-4018-B0B7-49E619F43D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1FF5D1-3314-4502-BBB0-7FA76F1D6CA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31B7927-8127-4889-86F3-8F6CC83BA71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8623982-95FB-4B5D-9164-1B89F3A3F648}"/>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914F8CE9-D093-4C00-BA02-0741D0FD6C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BC2554-07C0-4913-AC71-E52CFB48F197}"/>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4270865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07460-9D4A-4D14-A569-2A63DC818D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0AF0D2-7BCB-4ED1-B905-E0684ED532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C9F6353-59F7-441A-98D3-4F5F5FD3C6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5346C67-4EC0-48C3-BFD9-5BF372EB5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1C776C6-3A76-4B27-944F-34C8392B29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EF84D11-41E0-4B9D-8914-332B367C92D0}"/>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8" name="页脚占位符 7">
            <a:extLst>
              <a:ext uri="{FF2B5EF4-FFF2-40B4-BE49-F238E27FC236}">
                <a16:creationId xmlns:a16="http://schemas.microsoft.com/office/drawing/2014/main" id="{9203CD03-9E01-4738-82AF-3F41933E7E0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F36982-BE53-4055-91DA-35C2F0308199}"/>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269418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4F940-2864-4D19-B1A8-1C3F5BB50A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776320-4C41-4FE6-990D-05B3FBB1F281}"/>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4" name="页脚占位符 3">
            <a:extLst>
              <a:ext uri="{FF2B5EF4-FFF2-40B4-BE49-F238E27FC236}">
                <a16:creationId xmlns:a16="http://schemas.microsoft.com/office/drawing/2014/main" id="{D297D8B3-B5A6-4501-AEF4-2C4861D751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A7F6C9-7B84-4E1C-836A-B45E992B59A7}"/>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548449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9942AA-C258-4F9D-9319-F38A93AC7918}"/>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3" name="页脚占位符 2">
            <a:extLst>
              <a:ext uri="{FF2B5EF4-FFF2-40B4-BE49-F238E27FC236}">
                <a16:creationId xmlns:a16="http://schemas.microsoft.com/office/drawing/2014/main" id="{7F445747-E76D-4947-BCCA-808977418E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BAE190F-9C38-488A-9262-AAD93CCDF9E6}"/>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3869973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3173C-10A9-499D-87E5-201840CA56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AB89ED7-FE16-4FCE-9D7F-892815978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9A4069F-1426-4326-B644-98F34C970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AF03D-7EC7-4853-A2D1-10CC5E4B7F29}"/>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47904099-6B73-46D7-8AE9-672F2B4C97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C71145-7140-4724-9D10-0E32910BCBAF}"/>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166651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80D6B-84F5-447E-8890-5FF7DFEA7D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EF85EC-2119-47B4-A1C7-C2EAF79F76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D6D944-631B-4F48-B03D-00A0BB060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0D774B0-13A8-4C6D-87F1-F52071A7C122}"/>
              </a:ext>
            </a:extLst>
          </p:cNvPr>
          <p:cNvSpPr>
            <a:spLocks noGrp="1"/>
          </p:cNvSpPr>
          <p:nvPr>
            <p:ph type="dt" sz="half" idx="10"/>
          </p:nvPr>
        </p:nvSpPr>
        <p:spPr/>
        <p:txBody>
          <a:bodyPr/>
          <a:lstStyle/>
          <a:p>
            <a:fld id="{94AE92B4-114E-4683-A8C8-167DAC917D1E}" type="datetimeFigureOut">
              <a:rPr lang="zh-CN" altLang="en-US" smtClean="0"/>
              <a:t>2019/12/14</a:t>
            </a:fld>
            <a:endParaRPr lang="zh-CN" altLang="en-US"/>
          </a:p>
        </p:txBody>
      </p:sp>
      <p:sp>
        <p:nvSpPr>
          <p:cNvPr id="6" name="页脚占位符 5">
            <a:extLst>
              <a:ext uri="{FF2B5EF4-FFF2-40B4-BE49-F238E27FC236}">
                <a16:creationId xmlns:a16="http://schemas.microsoft.com/office/drawing/2014/main" id="{0CCAD4D2-9A47-464C-A8AC-C32E877C40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7AFA4E-D96E-4488-B564-C1D41528D24A}"/>
              </a:ext>
            </a:extLst>
          </p:cNvPr>
          <p:cNvSpPr>
            <a:spLocks noGrp="1"/>
          </p:cNvSpPr>
          <p:nvPr>
            <p:ph type="sldNum" sz="quarter" idx="12"/>
          </p:nvPr>
        </p:nvSpPr>
        <p:spPr/>
        <p:txBody>
          <a:body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277329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8C8121-1F01-4B60-8809-A445AAF8F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AB140B-D4B4-45C7-8160-C6955399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27038E-66F3-4337-B404-7414ABE7D0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E92B4-114E-4683-A8C8-167DAC917D1E}" type="datetimeFigureOut">
              <a:rPr lang="zh-CN" altLang="en-US" smtClean="0"/>
              <a:t>2019/12/14</a:t>
            </a:fld>
            <a:endParaRPr lang="zh-CN" altLang="en-US"/>
          </a:p>
        </p:txBody>
      </p:sp>
      <p:sp>
        <p:nvSpPr>
          <p:cNvPr id="5" name="页脚占位符 4">
            <a:extLst>
              <a:ext uri="{FF2B5EF4-FFF2-40B4-BE49-F238E27FC236}">
                <a16:creationId xmlns:a16="http://schemas.microsoft.com/office/drawing/2014/main" id="{1589480F-D181-42BD-861B-CACB943D2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A65409-2437-498C-BC58-3858993A8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E948B-1CB3-4836-809F-BFC4A08CAE1C}" type="slidenum">
              <a:rPr lang="zh-CN" altLang="en-US" smtClean="0"/>
              <a:t>‹#›</a:t>
            </a:fld>
            <a:endParaRPr lang="zh-CN" altLang="en-US"/>
          </a:p>
        </p:txBody>
      </p:sp>
    </p:spTree>
    <p:extLst>
      <p:ext uri="{BB962C8B-B14F-4D97-AF65-F5344CB8AC3E}">
        <p14:creationId xmlns:p14="http://schemas.microsoft.com/office/powerpoint/2010/main" val="3588298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nblogs.com/rainydays/archive/2011/03/03/1969543.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r-64.blog.uoj.ac/blog/6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3E8DC-7FE5-42C8-BCA7-A77B66CB4FCB}"/>
              </a:ext>
            </a:extLst>
          </p:cNvPr>
          <p:cNvSpPr>
            <a:spLocks noGrp="1"/>
          </p:cNvSpPr>
          <p:nvPr>
            <p:ph type="ctrTitle"/>
          </p:nvPr>
        </p:nvSpPr>
        <p:spPr/>
        <p:txBody>
          <a:bodyPr/>
          <a:lstStyle/>
          <a:p>
            <a:r>
              <a:rPr lang="zh-CN" altLang="en-US" dirty="0"/>
              <a:t>二分图覆盖与独立集</a:t>
            </a:r>
          </a:p>
        </p:txBody>
      </p:sp>
      <p:sp>
        <p:nvSpPr>
          <p:cNvPr id="3" name="副标题 2">
            <a:extLst>
              <a:ext uri="{FF2B5EF4-FFF2-40B4-BE49-F238E27FC236}">
                <a16:creationId xmlns:a16="http://schemas.microsoft.com/office/drawing/2014/main" id="{AEB40233-A696-4AB8-8A73-51533135F22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5369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zh-CN" altLang="en-US" dirty="0"/>
              <a:t>最小点覆盖构造</a:t>
            </a:r>
          </a:p>
        </p:txBody>
      </p:sp>
      <p:pic>
        <p:nvPicPr>
          <p:cNvPr id="3074" name="Picture 2" descr="https://images2015.cnblogs.com/blog/361759/201611/361759-20161106185013252-117208349.png">
            <a:extLst>
              <a:ext uri="{FF2B5EF4-FFF2-40B4-BE49-F238E27FC236}">
                <a16:creationId xmlns:a16="http://schemas.microsoft.com/office/drawing/2014/main" id="{FB9F4C25-51E1-40B0-A741-68FB83D7D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431" y="1920351"/>
            <a:ext cx="22193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s2015.cnblogs.com/blog/361759/201611/361759-20161106185045174-573976858.png">
            <a:extLst>
              <a:ext uri="{FF2B5EF4-FFF2-40B4-BE49-F238E27FC236}">
                <a16:creationId xmlns:a16="http://schemas.microsoft.com/office/drawing/2014/main" id="{9FCB1124-F09F-494C-B002-FBF42938A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925" y="1619630"/>
            <a:ext cx="2428875"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D78D06D3-9E41-4C3F-BC8A-879F4A29A5C1}"/>
              </a:ext>
            </a:extLst>
          </p:cNvPr>
          <p:cNvSpPr txBox="1"/>
          <p:nvPr/>
        </p:nvSpPr>
        <p:spPr>
          <a:xfrm>
            <a:off x="850800" y="2318049"/>
            <a:ext cx="1535837" cy="2062103"/>
          </a:xfrm>
          <a:prstGeom prst="rect">
            <a:avLst/>
          </a:prstGeom>
          <a:noFill/>
        </p:spPr>
        <p:txBody>
          <a:bodyPr wrap="square" rtlCol="0">
            <a:spAutoFit/>
          </a:bodyPr>
          <a:lstStyle/>
          <a:p>
            <a:r>
              <a:rPr lang="en-US" altLang="zh-CN" sz="3200" dirty="0"/>
              <a:t>1</a:t>
            </a:r>
            <a:r>
              <a:rPr lang="zh-CN" altLang="en-US" sz="3200" dirty="0"/>
              <a:t>、求出二分图的最大匹配；</a:t>
            </a:r>
          </a:p>
        </p:txBody>
      </p:sp>
      <p:sp>
        <p:nvSpPr>
          <p:cNvPr id="16" name="文本框 15">
            <a:extLst>
              <a:ext uri="{FF2B5EF4-FFF2-40B4-BE49-F238E27FC236}">
                <a16:creationId xmlns:a16="http://schemas.microsoft.com/office/drawing/2014/main" id="{18BB54E8-2833-4562-B88D-348D4A77FDCB}"/>
              </a:ext>
            </a:extLst>
          </p:cNvPr>
          <p:cNvSpPr txBox="1"/>
          <p:nvPr/>
        </p:nvSpPr>
        <p:spPr>
          <a:xfrm>
            <a:off x="6496050" y="1093402"/>
            <a:ext cx="2428875" cy="3539430"/>
          </a:xfrm>
          <a:prstGeom prst="rect">
            <a:avLst/>
          </a:prstGeom>
          <a:noFill/>
        </p:spPr>
        <p:txBody>
          <a:bodyPr wrap="square" rtlCol="0">
            <a:spAutoFit/>
          </a:bodyPr>
          <a:lstStyle/>
          <a:p>
            <a:r>
              <a:rPr lang="en-US" altLang="zh-CN" sz="3200" dirty="0"/>
              <a:t>2</a:t>
            </a:r>
            <a:r>
              <a:rPr lang="zh-CN" altLang="en-US" sz="3200" dirty="0"/>
              <a:t>、以右边每个非匹配为起点，做</a:t>
            </a:r>
            <a:r>
              <a:rPr lang="en-US" altLang="zh-CN" sz="3200" dirty="0" err="1"/>
              <a:t>dfs</a:t>
            </a:r>
            <a:r>
              <a:rPr lang="zh-CN" altLang="en-US" sz="3200" dirty="0"/>
              <a:t>找增广路（会失败），把经过的点都标记下；</a:t>
            </a:r>
          </a:p>
        </p:txBody>
      </p:sp>
      <p:sp>
        <p:nvSpPr>
          <p:cNvPr id="14" name="文本框 13">
            <a:extLst>
              <a:ext uri="{FF2B5EF4-FFF2-40B4-BE49-F238E27FC236}">
                <a16:creationId xmlns:a16="http://schemas.microsoft.com/office/drawing/2014/main" id="{CB4C363B-2ED1-4ADC-96E8-4DD3AC1069D1}"/>
              </a:ext>
            </a:extLst>
          </p:cNvPr>
          <p:cNvSpPr txBox="1"/>
          <p:nvPr/>
        </p:nvSpPr>
        <p:spPr>
          <a:xfrm>
            <a:off x="8293904" y="4632832"/>
            <a:ext cx="3690915" cy="646331"/>
          </a:xfrm>
          <a:prstGeom prst="rect">
            <a:avLst/>
          </a:prstGeom>
          <a:noFill/>
        </p:spPr>
        <p:txBody>
          <a:bodyPr wrap="square" rtlCol="0">
            <a:spAutoFit/>
          </a:bodyPr>
          <a:lstStyle/>
          <a:p>
            <a:r>
              <a:rPr lang="zh-CN" altLang="en-US" dirty="0"/>
              <a:t>如果某个点连接着两条非匹配边，那肯定需要找两次增广路。</a:t>
            </a:r>
          </a:p>
        </p:txBody>
      </p:sp>
      <p:sp>
        <p:nvSpPr>
          <p:cNvPr id="18" name="文本框 17">
            <a:extLst>
              <a:ext uri="{FF2B5EF4-FFF2-40B4-BE49-F238E27FC236}">
                <a16:creationId xmlns:a16="http://schemas.microsoft.com/office/drawing/2014/main" id="{A937800E-E3F1-4E76-9529-DF0662F235CC}"/>
              </a:ext>
            </a:extLst>
          </p:cNvPr>
          <p:cNvSpPr txBox="1"/>
          <p:nvPr/>
        </p:nvSpPr>
        <p:spPr>
          <a:xfrm>
            <a:off x="2689534" y="5608572"/>
            <a:ext cx="6812931" cy="1077218"/>
          </a:xfrm>
          <a:prstGeom prst="rect">
            <a:avLst/>
          </a:prstGeom>
          <a:noFill/>
        </p:spPr>
        <p:txBody>
          <a:bodyPr wrap="square" rtlCol="0">
            <a:spAutoFit/>
          </a:bodyPr>
          <a:lstStyle/>
          <a:p>
            <a:r>
              <a:rPr lang="en-US" altLang="zh-CN" sz="3200" dirty="0"/>
              <a:t>3</a:t>
            </a:r>
            <a:r>
              <a:rPr lang="zh-CN" altLang="en-US" sz="3200" dirty="0"/>
              <a:t>、右边未标记的点，和左边标记的点，作为最小点覆盖。</a:t>
            </a:r>
          </a:p>
        </p:txBody>
      </p:sp>
    </p:spTree>
    <p:extLst>
      <p:ext uri="{BB962C8B-B14F-4D97-AF65-F5344CB8AC3E}">
        <p14:creationId xmlns:p14="http://schemas.microsoft.com/office/powerpoint/2010/main" val="2223586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4"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zh-CN" altLang="en-US" dirty="0"/>
              <a:t>最小点覆盖构造 证明</a:t>
            </a:r>
          </a:p>
        </p:txBody>
      </p:sp>
      <p:sp>
        <p:nvSpPr>
          <p:cNvPr id="3" name="文本框 2">
            <a:extLst>
              <a:ext uri="{FF2B5EF4-FFF2-40B4-BE49-F238E27FC236}">
                <a16:creationId xmlns:a16="http://schemas.microsoft.com/office/drawing/2014/main" id="{EFC4406E-7C0E-4F26-A899-600A1F4EFDBE}"/>
              </a:ext>
            </a:extLst>
          </p:cNvPr>
          <p:cNvSpPr txBox="1"/>
          <p:nvPr/>
        </p:nvSpPr>
        <p:spPr>
          <a:xfrm>
            <a:off x="3348361" y="2598003"/>
            <a:ext cx="5495278" cy="830997"/>
          </a:xfrm>
          <a:prstGeom prst="rect">
            <a:avLst/>
          </a:prstGeom>
          <a:noFill/>
        </p:spPr>
        <p:txBody>
          <a:bodyPr wrap="square" rtlCol="0">
            <a:spAutoFit/>
          </a:bodyPr>
          <a:lstStyle/>
          <a:p>
            <a:pPr algn="ctr"/>
            <a:r>
              <a:rPr lang="zh-CN" altLang="en-US" sz="4800" b="1" dirty="0"/>
              <a:t>见蓝书</a:t>
            </a:r>
          </a:p>
        </p:txBody>
      </p:sp>
    </p:spTree>
    <p:extLst>
      <p:ext uri="{BB962C8B-B14F-4D97-AF65-F5344CB8AC3E}">
        <p14:creationId xmlns:p14="http://schemas.microsoft.com/office/powerpoint/2010/main" val="289136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 证明</a:t>
            </a:r>
          </a:p>
        </p:txBody>
      </p:sp>
      <p:sp>
        <p:nvSpPr>
          <p:cNvPr id="11" name="文本框 10">
            <a:extLst>
              <a:ext uri="{FF2B5EF4-FFF2-40B4-BE49-F238E27FC236}">
                <a16:creationId xmlns:a16="http://schemas.microsoft.com/office/drawing/2014/main" id="{256BCBFC-B902-49C2-AB20-FABD7C4E915B}"/>
              </a:ext>
            </a:extLst>
          </p:cNvPr>
          <p:cNvSpPr txBox="1"/>
          <p:nvPr/>
        </p:nvSpPr>
        <p:spPr>
          <a:xfrm>
            <a:off x="969515" y="1360645"/>
            <a:ext cx="10448278" cy="5355312"/>
          </a:xfrm>
          <a:prstGeom prst="rect">
            <a:avLst/>
          </a:prstGeom>
          <a:noFill/>
        </p:spPr>
        <p:txBody>
          <a:bodyPr wrap="square" rtlCol="0">
            <a:spAutoFit/>
          </a:bodyPr>
          <a:lstStyle/>
          <a:p>
            <a:r>
              <a:rPr lang="zh-CN" altLang="en-US" sz="2400" dirty="0"/>
              <a:t>证明三：</a:t>
            </a:r>
            <a:endParaRPr lang="en-US" altLang="zh-CN" sz="2400" dirty="0"/>
          </a:p>
          <a:p>
            <a:endParaRPr lang="en-US" altLang="zh-CN" sz="2400" dirty="0"/>
          </a:p>
          <a:p>
            <a:r>
              <a:rPr lang="zh-CN" altLang="en-US" b="1" dirty="0"/>
              <a:t>最小点集覆盖一定</a:t>
            </a:r>
            <a:r>
              <a:rPr lang="en-US" altLang="zh-CN" b="1" dirty="0"/>
              <a:t>&gt;=</a:t>
            </a:r>
            <a:r>
              <a:rPr lang="zh-CN" altLang="en-US" b="1" dirty="0"/>
              <a:t>最大匹配：</a:t>
            </a:r>
            <a:endParaRPr lang="en-US" altLang="zh-CN" b="1" dirty="0"/>
          </a:p>
          <a:p>
            <a:r>
              <a:rPr lang="zh-CN" altLang="en-US" dirty="0"/>
              <a:t>因为假设最大匹配为</a:t>
            </a:r>
            <a:r>
              <a:rPr lang="en-US" altLang="zh-CN" dirty="0"/>
              <a:t>n</a:t>
            </a:r>
            <a:r>
              <a:rPr lang="zh-CN" altLang="en-US" dirty="0"/>
              <a:t>，那么我们就得到了</a:t>
            </a:r>
            <a:r>
              <a:rPr lang="en-US" altLang="zh-CN" dirty="0"/>
              <a:t>n</a:t>
            </a:r>
            <a:r>
              <a:rPr lang="zh-CN" altLang="en-US" dirty="0"/>
              <a:t>条互不相邻的边，光覆盖这些边就要用到</a:t>
            </a:r>
            <a:r>
              <a:rPr lang="en-US" altLang="zh-CN" dirty="0"/>
              <a:t>n</a:t>
            </a:r>
            <a:r>
              <a:rPr lang="zh-CN" altLang="en-US" dirty="0"/>
              <a:t>个点。</a:t>
            </a:r>
          </a:p>
          <a:p>
            <a:r>
              <a:rPr lang="zh-CN" altLang="en-US" dirty="0"/>
              <a:t> </a:t>
            </a:r>
          </a:p>
          <a:p>
            <a:r>
              <a:rPr lang="zh-CN" altLang="en-US" b="1" dirty="0"/>
              <a:t>最小点击覆盖一定</a:t>
            </a:r>
            <a:r>
              <a:rPr lang="en-US" altLang="zh-CN" b="1" dirty="0"/>
              <a:t>&lt;=</a:t>
            </a:r>
            <a:r>
              <a:rPr lang="zh-CN" altLang="en-US" b="1" dirty="0"/>
              <a:t>最大匹配：</a:t>
            </a:r>
          </a:p>
          <a:p>
            <a:r>
              <a:rPr lang="zh-CN" altLang="en-US" dirty="0"/>
              <a:t>任何一种</a:t>
            </a:r>
            <a:r>
              <a:rPr lang="en-US" altLang="zh-CN" dirty="0"/>
              <a:t>n</a:t>
            </a:r>
            <a:r>
              <a:rPr lang="zh-CN" altLang="en-US" dirty="0"/>
              <a:t>个点的最小点集覆盖，一定可以转化成一个</a:t>
            </a:r>
            <a:r>
              <a:rPr lang="en-US" altLang="zh-CN" dirty="0"/>
              <a:t>n</a:t>
            </a:r>
            <a:r>
              <a:rPr lang="zh-CN" altLang="en-US" dirty="0"/>
              <a:t>的最大匹配。因为最小点集覆盖中的每个点都能找到至少一条只有一个端点在点集中的边。</a:t>
            </a:r>
          </a:p>
          <a:p>
            <a:r>
              <a:rPr lang="zh-CN" altLang="en-US" dirty="0"/>
              <a:t>如果找不到则说明该点所有的边的另外一个端点都被覆盖，所以该点则没必要被覆盖，和它在最小点集覆盖中相矛盾。</a:t>
            </a:r>
          </a:p>
          <a:p>
            <a:r>
              <a:rPr lang="zh-CN" altLang="en-US" dirty="0"/>
              <a:t>多个覆盖点都只能选则同一个点组成匹配的情况是不会出现的。因为如果出现这种情况的话，那么这几个点一定不是最小点集覆盖。因为这几个点（设为点集合</a:t>
            </a:r>
            <a:r>
              <a:rPr lang="en-US" altLang="zh-CN" dirty="0"/>
              <a:t>S</a:t>
            </a:r>
            <a:r>
              <a:rPr lang="zh-CN" altLang="en-US" dirty="0"/>
              <a:t>）既然只有一个点</a:t>
            </a:r>
            <a:r>
              <a:rPr lang="en-US" altLang="zh-CN" dirty="0"/>
              <a:t>A</a:t>
            </a:r>
            <a:r>
              <a:rPr lang="zh-CN" altLang="en-US" dirty="0"/>
              <a:t>可以组成匹配，说明这些</a:t>
            </a:r>
            <a:r>
              <a:rPr lang="en-US" altLang="zh-CN" dirty="0"/>
              <a:t>S</a:t>
            </a:r>
            <a:r>
              <a:rPr lang="zh-CN" altLang="en-US" dirty="0"/>
              <a:t>中的点除去与点</a:t>
            </a:r>
            <a:r>
              <a:rPr lang="en-US" altLang="zh-CN" dirty="0"/>
              <a:t>A</a:t>
            </a:r>
            <a:r>
              <a:rPr lang="zh-CN" altLang="en-US" dirty="0"/>
              <a:t>的边之外的其他边的另一端都是覆盖点，即</a:t>
            </a:r>
            <a:r>
              <a:rPr lang="en-US" altLang="zh-CN" dirty="0"/>
              <a:t>S</a:t>
            </a:r>
            <a:r>
              <a:rPr lang="zh-CN" altLang="en-US" dirty="0"/>
              <a:t>中点的其他边都已被其他点覆盖到，</a:t>
            </a:r>
            <a:r>
              <a:rPr lang="en-US" altLang="zh-CN" dirty="0"/>
              <a:t>S</a:t>
            </a:r>
            <a:r>
              <a:rPr lang="zh-CN" altLang="en-US" dirty="0"/>
              <a:t>里点被选为覆盖集是要覆盖</a:t>
            </a:r>
            <a:r>
              <a:rPr lang="en-US" altLang="zh-CN" dirty="0"/>
              <a:t>S</a:t>
            </a:r>
            <a:r>
              <a:rPr lang="zh-CN" altLang="en-US" dirty="0"/>
              <a:t>与</a:t>
            </a:r>
            <a:r>
              <a:rPr lang="en-US" altLang="zh-CN" dirty="0"/>
              <a:t>A</a:t>
            </a:r>
            <a:r>
              <a:rPr lang="zh-CN" altLang="en-US" dirty="0"/>
              <a:t>连接的那条边，所以最小点集覆盖应该选那个点</a:t>
            </a:r>
            <a:r>
              <a:rPr lang="en-US" altLang="zh-CN" dirty="0"/>
              <a:t>A</a:t>
            </a:r>
            <a:r>
              <a:rPr lang="zh-CN" altLang="en-US" dirty="0"/>
              <a:t>即可覆盖这些边，而不选</a:t>
            </a:r>
            <a:r>
              <a:rPr lang="en-US" altLang="zh-CN" dirty="0"/>
              <a:t>S</a:t>
            </a:r>
            <a:r>
              <a:rPr lang="zh-CN" altLang="en-US" dirty="0"/>
              <a:t>中的点。</a:t>
            </a:r>
          </a:p>
          <a:p>
            <a:r>
              <a:rPr lang="zh-CN" altLang="en-US" dirty="0"/>
              <a:t>只要每个端点都选择一个这样的边，就必然能转化为一个匹配数与点集覆盖的点数相等的匹配方案。所以最大匹配至少为最小点集覆盖数，即最小点集覆盖一定</a:t>
            </a:r>
            <a:r>
              <a:rPr lang="en-US" altLang="zh-CN" dirty="0"/>
              <a:t>&lt;=</a:t>
            </a:r>
            <a:r>
              <a:rPr lang="zh-CN" altLang="en-US" dirty="0"/>
              <a:t>最大匹配。</a:t>
            </a:r>
          </a:p>
          <a:p>
            <a:r>
              <a:rPr lang="zh-CN" altLang="en-US" sz="2400" dirty="0"/>
              <a:t>摘自：</a:t>
            </a:r>
            <a:r>
              <a:rPr lang="en-US" altLang="zh-CN" sz="2400" dirty="0">
                <a:hlinkClick r:id="rId2"/>
              </a:rPr>
              <a:t>https://www.cnblogs.com/rainydays/archive/2011/03/03/1969543.html</a:t>
            </a:r>
            <a:endParaRPr lang="zh-CN" altLang="en-US" sz="2400" dirty="0"/>
          </a:p>
        </p:txBody>
      </p:sp>
    </p:spTree>
    <p:extLst>
      <p:ext uri="{BB962C8B-B14F-4D97-AF65-F5344CB8AC3E}">
        <p14:creationId xmlns:p14="http://schemas.microsoft.com/office/powerpoint/2010/main" val="411839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5E278-79C5-4A80-9C37-54765F2AB5ED}"/>
              </a:ext>
            </a:extLst>
          </p:cNvPr>
          <p:cNvSpPr>
            <a:spLocks noGrp="1"/>
          </p:cNvSpPr>
          <p:nvPr>
            <p:ph type="title"/>
          </p:nvPr>
        </p:nvSpPr>
        <p:spPr/>
        <p:txBody>
          <a:bodyPr/>
          <a:lstStyle/>
          <a:p>
            <a:r>
              <a:rPr lang="en-US" altLang="zh-CN" dirty="0"/>
              <a:t>poj1325 - Machine Schedule</a:t>
            </a:r>
            <a:endParaRPr lang="zh-CN" altLang="en-US" dirty="0"/>
          </a:p>
        </p:txBody>
      </p:sp>
      <p:sp>
        <p:nvSpPr>
          <p:cNvPr id="3" name="内容占位符 2">
            <a:extLst>
              <a:ext uri="{FF2B5EF4-FFF2-40B4-BE49-F238E27FC236}">
                <a16:creationId xmlns:a16="http://schemas.microsoft.com/office/drawing/2014/main" id="{EF8DFC26-C3BF-4E3E-902F-59735A044C94}"/>
              </a:ext>
            </a:extLst>
          </p:cNvPr>
          <p:cNvSpPr>
            <a:spLocks noGrp="1"/>
          </p:cNvSpPr>
          <p:nvPr>
            <p:ph idx="1"/>
          </p:nvPr>
        </p:nvSpPr>
        <p:spPr/>
        <p:txBody>
          <a:bodyPr/>
          <a:lstStyle/>
          <a:p>
            <a:r>
              <a:rPr lang="zh-CN" altLang="en-US" dirty="0"/>
              <a:t>有两个机器</a:t>
            </a:r>
            <a:r>
              <a:rPr lang="en-US" altLang="zh-CN" dirty="0"/>
              <a:t>A</a:t>
            </a:r>
            <a:r>
              <a:rPr lang="zh-CN" altLang="en-US" dirty="0"/>
              <a:t>和</a:t>
            </a:r>
            <a:r>
              <a:rPr lang="en-US" altLang="zh-CN" dirty="0"/>
              <a:t>B</a:t>
            </a:r>
            <a:r>
              <a:rPr lang="zh-CN" altLang="en-US" dirty="0"/>
              <a:t>，</a:t>
            </a:r>
            <a:r>
              <a:rPr lang="en-US" altLang="zh-CN" dirty="0"/>
              <a:t>A</a:t>
            </a:r>
            <a:r>
              <a:rPr lang="zh-CN" altLang="en-US" dirty="0"/>
              <a:t>机器有</a:t>
            </a:r>
            <a:r>
              <a:rPr lang="en-US" altLang="zh-CN" dirty="0"/>
              <a:t>n</a:t>
            </a:r>
            <a:r>
              <a:rPr lang="zh-CN" altLang="en-US" dirty="0"/>
              <a:t>个模式，</a:t>
            </a:r>
            <a:r>
              <a:rPr lang="en-US" altLang="zh-CN" dirty="0"/>
              <a:t>B</a:t>
            </a:r>
            <a:r>
              <a:rPr lang="zh-CN" altLang="en-US" dirty="0"/>
              <a:t>机器有</a:t>
            </a:r>
            <a:r>
              <a:rPr lang="en-US" altLang="zh-CN" dirty="0"/>
              <a:t>m</a:t>
            </a:r>
            <a:r>
              <a:rPr lang="zh-CN" altLang="en-US" dirty="0"/>
              <a:t>个模式</a:t>
            </a:r>
            <a:r>
              <a:rPr lang="en-US" altLang="zh-CN" dirty="0"/>
              <a:t>,</a:t>
            </a:r>
            <a:r>
              <a:rPr lang="zh-CN" altLang="en-US" dirty="0"/>
              <a:t>两个机器最初在</a:t>
            </a:r>
            <a:r>
              <a:rPr lang="en-US" altLang="zh-CN" dirty="0"/>
              <a:t>0</a:t>
            </a:r>
            <a:r>
              <a:rPr lang="zh-CN" altLang="en-US" dirty="0"/>
              <a:t>模式</a:t>
            </a:r>
          </a:p>
          <a:p>
            <a:r>
              <a:rPr lang="zh-CN" altLang="en-US" dirty="0"/>
              <a:t>然后有</a:t>
            </a:r>
            <a:r>
              <a:rPr lang="en-US" altLang="zh-CN" dirty="0"/>
              <a:t>k</a:t>
            </a:r>
            <a:r>
              <a:rPr lang="zh-CN" altLang="en-US" dirty="0"/>
              <a:t>个作业，每个作业有三个参数</a:t>
            </a:r>
            <a:r>
              <a:rPr lang="en-US" altLang="zh-CN" dirty="0" err="1"/>
              <a:t>i</a:t>
            </a:r>
            <a:r>
              <a:rPr lang="zh-CN" altLang="en-US" dirty="0"/>
              <a:t>，</a:t>
            </a:r>
            <a:r>
              <a:rPr lang="en-US" altLang="zh-CN" dirty="0"/>
              <a:t>a</a:t>
            </a:r>
            <a:r>
              <a:rPr lang="zh-CN" altLang="en-US" dirty="0"/>
              <a:t>，</a:t>
            </a:r>
            <a:r>
              <a:rPr lang="en-US" altLang="zh-CN" dirty="0"/>
              <a:t>b</a:t>
            </a:r>
            <a:br>
              <a:rPr lang="en-US" altLang="zh-CN" dirty="0"/>
            </a:br>
            <a:r>
              <a:rPr lang="en-US" altLang="zh-CN" dirty="0" err="1"/>
              <a:t>i</a:t>
            </a:r>
            <a:r>
              <a:rPr lang="zh-CN" altLang="en-US" dirty="0"/>
              <a:t>代表作业编号，</a:t>
            </a:r>
            <a:r>
              <a:rPr lang="en-US" altLang="zh-CN" dirty="0"/>
              <a:t>a</a:t>
            </a:r>
            <a:r>
              <a:rPr lang="zh-CN" altLang="en-US" dirty="0"/>
              <a:t>和</a:t>
            </a:r>
            <a:r>
              <a:rPr lang="en-US" altLang="zh-CN" dirty="0"/>
              <a:t>b</a:t>
            </a:r>
            <a:r>
              <a:rPr lang="zh-CN" altLang="en-US" dirty="0"/>
              <a:t>代表第</a:t>
            </a:r>
            <a:r>
              <a:rPr lang="en-US" altLang="zh-CN" dirty="0" err="1"/>
              <a:t>i</a:t>
            </a:r>
            <a:r>
              <a:rPr lang="zh-CN" altLang="en-US" dirty="0"/>
              <a:t>作业要么在</a:t>
            </a:r>
            <a:r>
              <a:rPr lang="en-US" altLang="zh-CN" dirty="0"/>
              <a:t>A</a:t>
            </a:r>
            <a:r>
              <a:rPr lang="zh-CN" altLang="en-US" dirty="0"/>
              <a:t>机器的</a:t>
            </a:r>
            <a:r>
              <a:rPr lang="en-US" altLang="zh-CN" dirty="0"/>
              <a:t>a</a:t>
            </a:r>
            <a:r>
              <a:rPr lang="zh-CN" altLang="en-US" dirty="0"/>
              <a:t>模式下完成</a:t>
            </a:r>
            <a:r>
              <a:rPr lang="en-US" altLang="zh-CN" dirty="0"/>
              <a:t>【</a:t>
            </a:r>
            <a:r>
              <a:rPr lang="zh-CN" altLang="en-US" dirty="0"/>
              <a:t>或者</a:t>
            </a:r>
            <a:r>
              <a:rPr lang="en-US" altLang="zh-CN" dirty="0"/>
              <a:t>】</a:t>
            </a:r>
            <a:r>
              <a:rPr lang="zh-CN" altLang="en-US" dirty="0"/>
              <a:t>在</a:t>
            </a:r>
            <a:r>
              <a:rPr lang="en-US" altLang="zh-CN" dirty="0"/>
              <a:t>B</a:t>
            </a:r>
            <a:r>
              <a:rPr lang="zh-CN" altLang="en-US" dirty="0"/>
              <a:t>机器的</a:t>
            </a:r>
            <a:r>
              <a:rPr lang="en-US" altLang="zh-CN" dirty="0"/>
              <a:t>b</a:t>
            </a:r>
            <a:r>
              <a:rPr lang="zh-CN" altLang="en-US" dirty="0"/>
              <a:t>模式下完成</a:t>
            </a:r>
            <a:br>
              <a:rPr lang="zh-CN" altLang="en-US" dirty="0"/>
            </a:br>
            <a:endParaRPr lang="en-US" altLang="zh-CN" dirty="0"/>
          </a:p>
          <a:p>
            <a:r>
              <a:rPr lang="zh-CN" altLang="en-US" dirty="0"/>
              <a:t>问两个机器总共最少变换多少次可以完成所有作业</a:t>
            </a:r>
          </a:p>
          <a:p>
            <a:endParaRPr lang="zh-CN" altLang="en-US" dirty="0"/>
          </a:p>
        </p:txBody>
      </p:sp>
    </p:spTree>
    <p:extLst>
      <p:ext uri="{BB962C8B-B14F-4D97-AF65-F5344CB8AC3E}">
        <p14:creationId xmlns:p14="http://schemas.microsoft.com/office/powerpoint/2010/main" val="2439771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5E278-79C5-4A80-9C37-54765F2AB5ED}"/>
              </a:ext>
            </a:extLst>
          </p:cNvPr>
          <p:cNvSpPr>
            <a:spLocks noGrp="1"/>
          </p:cNvSpPr>
          <p:nvPr>
            <p:ph type="title"/>
          </p:nvPr>
        </p:nvSpPr>
        <p:spPr/>
        <p:txBody>
          <a:bodyPr/>
          <a:lstStyle/>
          <a:p>
            <a:r>
              <a:rPr lang="en-US" altLang="zh-CN" dirty="0"/>
              <a:t>poj1325 - Machine Schedule</a:t>
            </a:r>
            <a:endParaRPr lang="zh-CN" altLang="en-US" dirty="0"/>
          </a:p>
        </p:txBody>
      </p:sp>
      <p:sp>
        <p:nvSpPr>
          <p:cNvPr id="3" name="内容占位符 2">
            <a:extLst>
              <a:ext uri="{FF2B5EF4-FFF2-40B4-BE49-F238E27FC236}">
                <a16:creationId xmlns:a16="http://schemas.microsoft.com/office/drawing/2014/main" id="{EF8DFC26-C3BF-4E3E-902F-59735A044C94}"/>
              </a:ext>
            </a:extLst>
          </p:cNvPr>
          <p:cNvSpPr>
            <a:spLocks noGrp="1"/>
          </p:cNvSpPr>
          <p:nvPr>
            <p:ph idx="1"/>
          </p:nvPr>
        </p:nvSpPr>
        <p:spPr/>
        <p:txBody>
          <a:bodyPr/>
          <a:lstStyle/>
          <a:p>
            <a:r>
              <a:rPr lang="zh-CN" altLang="en-US" dirty="0"/>
              <a:t>每个作业要么在</a:t>
            </a:r>
            <a:r>
              <a:rPr lang="en-US" altLang="zh-CN" dirty="0"/>
              <a:t>A</a:t>
            </a:r>
            <a:r>
              <a:rPr lang="zh-CN" altLang="en-US" dirty="0"/>
              <a:t>上以</a:t>
            </a:r>
            <a:r>
              <a:rPr lang="en-US" altLang="zh-CN" dirty="0"/>
              <a:t>a[</a:t>
            </a:r>
            <a:r>
              <a:rPr lang="en-US" altLang="zh-CN" dirty="0" err="1"/>
              <a:t>i</a:t>
            </a:r>
            <a:r>
              <a:rPr lang="en-US" altLang="zh-CN" dirty="0"/>
              <a:t>]</a:t>
            </a:r>
            <a:r>
              <a:rPr lang="zh-CN" altLang="en-US" dirty="0"/>
              <a:t>执行，要么在</a:t>
            </a:r>
            <a:r>
              <a:rPr lang="en-US" altLang="zh-CN" dirty="0"/>
              <a:t>B</a:t>
            </a:r>
            <a:r>
              <a:rPr lang="zh-CN" altLang="en-US" dirty="0"/>
              <a:t>上以模式</a:t>
            </a:r>
            <a:r>
              <a:rPr lang="en-US" altLang="zh-CN" dirty="0"/>
              <a:t>b[</a:t>
            </a:r>
            <a:r>
              <a:rPr lang="en-US" altLang="zh-CN" dirty="0" err="1"/>
              <a:t>i</a:t>
            </a:r>
            <a:r>
              <a:rPr lang="en-US" altLang="zh-CN" dirty="0"/>
              <a:t>]</a:t>
            </a:r>
            <a:r>
              <a:rPr lang="zh-CN" altLang="en-US" dirty="0"/>
              <a:t>执行，二者必选之一</a:t>
            </a:r>
            <a:endParaRPr lang="en-US" altLang="zh-CN" dirty="0"/>
          </a:p>
          <a:p>
            <a:r>
              <a:rPr lang="zh-CN" altLang="en-US" dirty="0"/>
              <a:t>“每条边有两个端点，二者至少选择一个” </a:t>
            </a:r>
            <a:endParaRPr lang="en-US" altLang="zh-CN" dirty="0"/>
          </a:p>
          <a:p>
            <a:r>
              <a:rPr lang="zh-CN" altLang="en-US" dirty="0"/>
              <a:t>“</a:t>
            </a:r>
            <a:r>
              <a:rPr lang="en-US" altLang="zh-CN" dirty="0"/>
              <a:t>2</a:t>
            </a:r>
            <a:r>
              <a:rPr lang="zh-CN" altLang="en-US" dirty="0"/>
              <a:t>要素”二分图最小覆盖模型</a:t>
            </a:r>
            <a:endParaRPr lang="en-US" altLang="zh-CN" dirty="0"/>
          </a:p>
          <a:p>
            <a:endParaRPr lang="en-US" altLang="zh-CN" dirty="0"/>
          </a:p>
          <a:p>
            <a:r>
              <a:rPr lang="zh-CN" altLang="en-US" dirty="0"/>
              <a:t>该题中，机器的模式即为点，作业即为边，最小覆盖就是所求。</a:t>
            </a:r>
          </a:p>
        </p:txBody>
      </p:sp>
    </p:spTree>
    <p:extLst>
      <p:ext uri="{BB962C8B-B14F-4D97-AF65-F5344CB8AC3E}">
        <p14:creationId xmlns:p14="http://schemas.microsoft.com/office/powerpoint/2010/main" val="220239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C1B46-77C3-48BF-8725-E752A7221615}"/>
              </a:ext>
            </a:extLst>
          </p:cNvPr>
          <p:cNvSpPr>
            <a:spLocks noGrp="1"/>
          </p:cNvSpPr>
          <p:nvPr>
            <p:ph type="title"/>
          </p:nvPr>
        </p:nvSpPr>
        <p:spPr/>
        <p:txBody>
          <a:bodyPr/>
          <a:lstStyle/>
          <a:p>
            <a:r>
              <a:rPr lang="zh-CN" altLang="en-US" dirty="0"/>
              <a:t>二分图最大独立集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E0C380-3B4A-4FFB-87B9-5CB6350F9AAF}"/>
                  </a:ext>
                </a:extLst>
              </p:cNvPr>
              <p:cNvSpPr>
                <a:spLocks noGrp="1"/>
              </p:cNvSpPr>
              <p:nvPr>
                <p:ph idx="1"/>
              </p:nvPr>
            </p:nvSpPr>
            <p:spPr/>
            <p:txBody>
              <a:bodyPr/>
              <a:lstStyle/>
              <a:p>
                <a:r>
                  <a:rPr lang="zh-CN" altLang="en-US" dirty="0"/>
                  <a:t>给定一张无向图 </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r>
                  <a:rPr lang="zh-CN" altLang="en-US" dirty="0"/>
                  <a:t>，满足下列条件的点集</a:t>
                </a:r>
                <a:r>
                  <a:rPr lang="en-US" altLang="zh-CN" dirty="0"/>
                  <a:t>S</a:t>
                </a:r>
                <a:r>
                  <a:rPr lang="zh-CN" altLang="en-US" dirty="0"/>
                  <a:t>被称为图的独立集</a:t>
                </a:r>
                <a:endParaRPr lang="en-US" altLang="zh-CN" dirty="0"/>
              </a:p>
              <a:p>
                <a:r>
                  <a:rPr lang="en-US" altLang="zh-CN" dirty="0"/>
                  <a:t>1</a:t>
                </a:r>
                <a:r>
                  <a:rPr lang="zh-CN" altLang="en-US" dirty="0"/>
                  <a:t> </a:t>
                </a:r>
                <a14:m>
                  <m:oMath xmlns:m="http://schemas.openxmlformats.org/officeDocument/2006/math">
                    <m:r>
                      <a:rPr lang="en-US" altLang="zh-CN" i="1" dirty="0" smtClean="0">
                        <a:latin typeface="Cambria Math" panose="02040503050406030204" pitchFamily="18" charset="0"/>
                      </a:rPr>
                      <m:t>𝑆</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ea typeface="Cambria Math" panose="02040503050406030204" pitchFamily="18" charset="0"/>
                      </a:rPr>
                      <m:t>⊆ </m:t>
                    </m:r>
                    <m:r>
                      <m:rPr>
                        <m:sty m:val="p"/>
                      </m:rPr>
                      <a:rPr lang="en-US" altLang="zh-CN" i="1" dirty="0">
                        <a:latin typeface="Cambria Math" panose="02040503050406030204" pitchFamily="18" charset="0"/>
                        <a:ea typeface="Cambria Math" panose="02040503050406030204" pitchFamily="18" charset="0"/>
                      </a:rPr>
                      <m:t>G</m:t>
                    </m:r>
                    <m:r>
                      <a:rPr lang="en-US" altLang="zh-CN" i="1" dirty="0" smtClean="0">
                        <a:latin typeface="Cambria Math" panose="02040503050406030204" pitchFamily="18" charset="0"/>
                      </a:rPr>
                      <m:t> </m:t>
                    </m:r>
                  </m:oMath>
                </a14:m>
                <a:endParaRPr lang="en-US" altLang="zh-CN" dirty="0"/>
              </a:p>
              <a:p>
                <a:r>
                  <a:rPr lang="en-US" altLang="zh-CN" dirty="0"/>
                  <a:t>2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 </m:t>
                    </m:r>
                  </m:oMath>
                </a14:m>
                <a:endParaRPr lang="en-US" altLang="zh-CN" b="0" dirty="0">
                  <a:ea typeface="Cambria Math" panose="02040503050406030204" pitchFamily="18" charset="0"/>
                </a:endParaRPr>
              </a:p>
              <a:p>
                <a:r>
                  <a:rPr lang="zh-CN" altLang="en-US" dirty="0"/>
                  <a:t>通俗的说，就是任意两点没有连边的点集，包含点数最多的就是最大独立集</a:t>
                </a:r>
                <a:endParaRPr lang="en-US" altLang="zh-CN" dirty="0"/>
              </a:p>
              <a:p>
                <a:r>
                  <a:rPr lang="zh-CN" altLang="en-US" dirty="0"/>
                  <a:t>“任意两点之间都有一条边相连”的子图被称为“团”。点数最多的被称为最大团。</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32E0C380-3B4A-4FFB-87B9-5CB6350F9AA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7143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C1B46-77C3-48BF-8725-E752A7221615}"/>
              </a:ext>
            </a:extLst>
          </p:cNvPr>
          <p:cNvSpPr>
            <a:spLocks noGrp="1"/>
          </p:cNvSpPr>
          <p:nvPr>
            <p:ph type="title"/>
          </p:nvPr>
        </p:nvSpPr>
        <p:spPr/>
        <p:txBody>
          <a:bodyPr/>
          <a:lstStyle/>
          <a:p>
            <a:r>
              <a:rPr lang="zh-CN" altLang="en-US" dirty="0"/>
              <a:t>独立集与最大团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E0C380-3B4A-4FFB-87B9-5CB6350F9AAF}"/>
                  </a:ext>
                </a:extLst>
              </p:cNvPr>
              <p:cNvSpPr>
                <a:spLocks noGrp="1"/>
              </p:cNvSpPr>
              <p:nvPr>
                <p:ph idx="1"/>
              </p:nvPr>
            </p:nvSpPr>
            <p:spPr/>
            <p:txBody>
              <a:bodyPr/>
              <a:lstStyle/>
              <a:p>
                <a:r>
                  <a:rPr lang="zh-CN" altLang="en-US" dirty="0"/>
                  <a:t>无向图</a:t>
                </a:r>
                <a14:m>
                  <m:oMath xmlns:m="http://schemas.openxmlformats.org/officeDocument/2006/math">
                    <m:r>
                      <a:rPr lang="en-US" altLang="zh-CN" i="1" dirty="0" smtClean="0">
                        <a:latin typeface="Cambria Math" panose="02040503050406030204" pitchFamily="18" charset="0"/>
                      </a:rPr>
                      <m:t>𝐺</m:t>
                    </m:r>
                  </m:oMath>
                </a14:m>
                <a:r>
                  <a:rPr lang="zh-CN" altLang="en-US" dirty="0"/>
                  <a:t>的最大团等于其补图的</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m:t>
                    </m:r>
                  </m:oMath>
                </a14:m>
                <a:r>
                  <a:rPr lang="zh-CN" altLang="en-US" dirty="0"/>
                  <a:t>的最大独立集</a:t>
                </a:r>
                <a:endParaRPr lang="en-US" altLang="zh-CN" dirty="0"/>
              </a:p>
              <a:p>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m:t>
                    </m:r>
                  </m:oMath>
                </a14:m>
                <a:r>
                  <a:rPr lang="zh-CN" altLang="en-US" dirty="0"/>
                  <a:t>被称为</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r>
                  <a:rPr lang="zh-CN" altLang="en-US" dirty="0"/>
                  <a:t>的补图，其中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 {</m:t>
                    </m:r>
                    <m:d>
                      <m:dPr>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𝑦</m:t>
                        </m:r>
                      </m:e>
                    </m:d>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endParaRPr lang="en-US" altLang="zh-CN" dirty="0"/>
              </a:p>
              <a:p>
                <a:r>
                  <a:rPr lang="zh-CN" altLang="en-US" dirty="0"/>
                  <a:t>正确性显然。</a:t>
                </a:r>
                <a:endParaRPr lang="en-US" altLang="zh-CN" dirty="0"/>
              </a:p>
              <a:p>
                <a:endParaRPr lang="en-US" altLang="zh-CN" dirty="0"/>
              </a:p>
              <a:p>
                <a:r>
                  <a:rPr lang="zh-CN" altLang="en-US" dirty="0"/>
                  <a:t>补图思想是非常常用的。</a:t>
                </a:r>
                <a:endParaRPr lang="en-US" altLang="zh-CN" dirty="0"/>
              </a:p>
              <a:p>
                <a:r>
                  <a:rPr lang="zh-CN" altLang="en-US" dirty="0"/>
                  <a:t>一般无向图，最大团、最大独立集是</a:t>
                </a:r>
                <a:r>
                  <a:rPr lang="en-US" altLang="zh-CN" dirty="0"/>
                  <a:t>NPC</a:t>
                </a:r>
                <a:r>
                  <a:rPr lang="zh-CN" altLang="en-US" dirty="0"/>
                  <a:t>为题</a:t>
                </a:r>
                <a:endParaRPr lang="en-US" altLang="zh-CN" dirty="0"/>
              </a:p>
            </p:txBody>
          </p:sp>
        </mc:Choice>
        <mc:Fallback xmlns="">
          <p:sp>
            <p:nvSpPr>
              <p:cNvPr id="3" name="内容占位符 2">
                <a:extLst>
                  <a:ext uri="{FF2B5EF4-FFF2-40B4-BE49-F238E27FC236}">
                    <a16:creationId xmlns:a16="http://schemas.microsoft.com/office/drawing/2014/main" id="{32E0C380-3B4A-4FFB-87B9-5CB6350F9AA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143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CCC7-A740-49DF-BBF6-4D6D06233DA0}"/>
              </a:ext>
            </a:extLst>
          </p:cNvPr>
          <p:cNvSpPr>
            <a:spLocks noGrp="1"/>
          </p:cNvSpPr>
          <p:nvPr>
            <p:ph type="title"/>
          </p:nvPr>
        </p:nvSpPr>
        <p:spPr/>
        <p:txBody>
          <a:bodyPr/>
          <a:lstStyle/>
          <a:p>
            <a:r>
              <a:rPr lang="zh-CN" altLang="en-US" dirty="0"/>
              <a:t>二分图中的独立集</a:t>
            </a:r>
          </a:p>
        </p:txBody>
      </p:sp>
      <p:sp>
        <p:nvSpPr>
          <p:cNvPr id="3" name="内容占位符 2">
            <a:extLst>
              <a:ext uri="{FF2B5EF4-FFF2-40B4-BE49-F238E27FC236}">
                <a16:creationId xmlns:a16="http://schemas.microsoft.com/office/drawing/2014/main" id="{3BABCFEA-2A92-438E-9B8B-FE891C81AD91}"/>
              </a:ext>
            </a:extLst>
          </p:cNvPr>
          <p:cNvSpPr>
            <a:spLocks noGrp="1"/>
          </p:cNvSpPr>
          <p:nvPr>
            <p:ph idx="1"/>
          </p:nvPr>
        </p:nvSpPr>
        <p:spPr/>
        <p:txBody>
          <a:bodyPr/>
          <a:lstStyle/>
          <a:p>
            <a:r>
              <a:rPr lang="zh-CN" altLang="en-US" dirty="0"/>
              <a:t>最大独立集 </a:t>
            </a:r>
            <a:r>
              <a:rPr lang="en-US" altLang="zh-CN" dirty="0"/>
              <a:t>= |V| - </a:t>
            </a:r>
            <a:r>
              <a:rPr lang="zh-CN" altLang="en-US" dirty="0"/>
              <a:t>最大匹配</a:t>
            </a:r>
            <a:endParaRPr lang="en-US" altLang="zh-CN" dirty="0"/>
          </a:p>
          <a:p>
            <a:pPr marL="0" indent="0">
              <a:buNone/>
            </a:pPr>
            <a:endParaRPr lang="en-US" altLang="zh-CN" dirty="0"/>
          </a:p>
          <a:p>
            <a:pPr marL="0" indent="0">
              <a:buNone/>
            </a:pPr>
            <a:r>
              <a:rPr lang="zh-CN" altLang="en-US" sz="3200" b="1" dirty="0"/>
              <a:t>证明：</a:t>
            </a:r>
            <a:endParaRPr lang="en-US" altLang="zh-CN" sz="3200" b="1" dirty="0"/>
          </a:p>
          <a:p>
            <a:r>
              <a:rPr lang="zh-CN" altLang="en-US" dirty="0"/>
              <a:t>选出最多的点构成独立集</a:t>
            </a:r>
            <a:endParaRPr lang="en-US" altLang="zh-CN" dirty="0"/>
          </a:p>
          <a:p>
            <a:r>
              <a:rPr lang="en-US" altLang="zh-CN" dirty="0">
                <a:sym typeface="Wingdings" panose="05000000000000000000" pitchFamily="2" charset="2"/>
              </a:rPr>
              <a:t></a:t>
            </a:r>
            <a:r>
              <a:rPr lang="zh-CN" altLang="en-US" dirty="0">
                <a:sym typeface="Wingdings" panose="05000000000000000000" pitchFamily="2" charset="2"/>
              </a:rPr>
              <a:t>在图中去掉最少的点，使得剩下的点之间没有边</a:t>
            </a:r>
            <a:endParaRPr lang="en-US" altLang="zh-CN" dirty="0">
              <a:sym typeface="Wingdings" panose="05000000000000000000" pitchFamily="2" charset="2"/>
            </a:endParaRPr>
          </a:p>
          <a:p>
            <a:r>
              <a:rPr lang="en-US" altLang="zh-CN" dirty="0">
                <a:sym typeface="Wingdings" panose="05000000000000000000" pitchFamily="2" charset="2"/>
              </a:rPr>
              <a:t></a:t>
            </a:r>
            <a:r>
              <a:rPr lang="zh-CN" altLang="en-US" dirty="0">
                <a:sym typeface="Wingdings" panose="05000000000000000000" pitchFamily="2" charset="2"/>
              </a:rPr>
              <a:t>用最少的点覆盖所有的边</a:t>
            </a:r>
            <a:endParaRPr lang="zh-CN" altLang="en-US" dirty="0"/>
          </a:p>
        </p:txBody>
      </p:sp>
    </p:spTree>
    <p:extLst>
      <p:ext uri="{BB962C8B-B14F-4D97-AF65-F5344CB8AC3E}">
        <p14:creationId xmlns:p14="http://schemas.microsoft.com/office/powerpoint/2010/main" val="3195915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DAA71-A543-43B6-90D1-936B79DBF547}"/>
              </a:ext>
            </a:extLst>
          </p:cNvPr>
          <p:cNvSpPr>
            <a:spLocks noGrp="1"/>
          </p:cNvSpPr>
          <p:nvPr>
            <p:ph type="title"/>
          </p:nvPr>
        </p:nvSpPr>
        <p:spPr/>
        <p:txBody>
          <a:bodyPr/>
          <a:lstStyle/>
          <a:p>
            <a:r>
              <a:rPr lang="zh-CN" altLang="en-US" dirty="0"/>
              <a:t>骑士放置</a:t>
            </a:r>
          </a:p>
        </p:txBody>
      </p:sp>
      <p:sp>
        <p:nvSpPr>
          <p:cNvPr id="3" name="内容占位符 2">
            <a:extLst>
              <a:ext uri="{FF2B5EF4-FFF2-40B4-BE49-F238E27FC236}">
                <a16:creationId xmlns:a16="http://schemas.microsoft.com/office/drawing/2014/main" id="{5877B2D0-FE8D-42BF-86C9-3F8F72377942}"/>
              </a:ext>
            </a:extLst>
          </p:cNvPr>
          <p:cNvSpPr>
            <a:spLocks noGrp="1"/>
          </p:cNvSpPr>
          <p:nvPr>
            <p:ph idx="1"/>
          </p:nvPr>
        </p:nvSpPr>
        <p:spPr/>
        <p:txBody>
          <a:bodyPr/>
          <a:lstStyle/>
          <a:p>
            <a:r>
              <a:rPr lang="zh-CN" altLang="en-US" dirty="0"/>
              <a:t>给定一个 </a:t>
            </a:r>
            <a:r>
              <a:rPr lang="en-US" altLang="zh-CN" dirty="0"/>
              <a:t>N*M </a:t>
            </a:r>
            <a:r>
              <a:rPr lang="zh-CN" altLang="en-US" dirty="0"/>
              <a:t>的棋盘，有一些格子禁止放棋子。问棋盘上最多能放多少个不能互相攻击的骑士（国际象棋的“骑士”，类似于中国象棋的“马”，按照“日”字攻击，但没有中国象棋“别马腿”的规则）。</a:t>
            </a:r>
            <a:r>
              <a:rPr lang="en-US" altLang="zh-CN" dirty="0"/>
              <a:t>N, M&lt;=100</a:t>
            </a:r>
            <a:r>
              <a:rPr lang="zh-CN" altLang="en-US" dirty="0"/>
              <a:t>。</a:t>
            </a:r>
          </a:p>
        </p:txBody>
      </p:sp>
    </p:spTree>
    <p:extLst>
      <p:ext uri="{BB962C8B-B14F-4D97-AF65-F5344CB8AC3E}">
        <p14:creationId xmlns:p14="http://schemas.microsoft.com/office/powerpoint/2010/main" val="3224217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ACF3D-F7FE-4487-A42A-F24B251A76F3}"/>
              </a:ext>
            </a:extLst>
          </p:cNvPr>
          <p:cNvSpPr>
            <a:spLocks noGrp="1"/>
          </p:cNvSpPr>
          <p:nvPr>
            <p:ph type="title"/>
          </p:nvPr>
        </p:nvSpPr>
        <p:spPr/>
        <p:txBody>
          <a:bodyPr/>
          <a:lstStyle/>
          <a:p>
            <a:r>
              <a:rPr lang="zh-CN" altLang="en-US" dirty="0"/>
              <a:t>骑士放置</a:t>
            </a:r>
          </a:p>
        </p:txBody>
      </p:sp>
      <p:sp>
        <p:nvSpPr>
          <p:cNvPr id="3" name="内容占位符 2">
            <a:extLst>
              <a:ext uri="{FF2B5EF4-FFF2-40B4-BE49-F238E27FC236}">
                <a16:creationId xmlns:a16="http://schemas.microsoft.com/office/drawing/2014/main" id="{98BD12C5-DB4B-449A-B9D3-A80880704D21}"/>
              </a:ext>
            </a:extLst>
          </p:cNvPr>
          <p:cNvSpPr>
            <a:spLocks noGrp="1"/>
          </p:cNvSpPr>
          <p:nvPr>
            <p:ph idx="1"/>
          </p:nvPr>
        </p:nvSpPr>
        <p:spPr/>
        <p:txBody>
          <a:bodyPr/>
          <a:lstStyle/>
          <a:p>
            <a:r>
              <a:rPr lang="zh-CN" altLang="en-US" dirty="0"/>
              <a:t>黑白染色后，发现走的日字 仍然符合二分图</a:t>
            </a:r>
            <a:endParaRPr lang="en-US" altLang="zh-CN" dirty="0"/>
          </a:p>
          <a:p>
            <a:r>
              <a:rPr lang="zh-CN" altLang="en-US" dirty="0"/>
              <a:t>那么可以到达的两点间连一条表</a:t>
            </a:r>
            <a:endParaRPr lang="en-US" altLang="zh-CN" dirty="0"/>
          </a:p>
          <a:p>
            <a:endParaRPr lang="en-US" altLang="zh-CN" dirty="0"/>
          </a:p>
          <a:p>
            <a:r>
              <a:rPr lang="zh-CN" altLang="en-US" dirty="0"/>
              <a:t>题目即为求最大独立集</a:t>
            </a:r>
          </a:p>
        </p:txBody>
      </p:sp>
    </p:spTree>
    <p:extLst>
      <p:ext uri="{BB962C8B-B14F-4D97-AF65-F5344CB8AC3E}">
        <p14:creationId xmlns:p14="http://schemas.microsoft.com/office/powerpoint/2010/main" val="172543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8F5B7-C553-4B15-8A67-717FA2992A5A}"/>
              </a:ext>
            </a:extLst>
          </p:cNvPr>
          <p:cNvSpPr>
            <a:spLocks noGrp="1"/>
          </p:cNvSpPr>
          <p:nvPr>
            <p:ph type="title"/>
          </p:nvPr>
        </p:nvSpPr>
        <p:spPr/>
        <p:txBody>
          <a:bodyPr/>
          <a:lstStyle/>
          <a:p>
            <a:r>
              <a:rPr lang="zh-CN" altLang="en-US" dirty="0"/>
              <a:t>最小点覆盖</a:t>
            </a:r>
          </a:p>
        </p:txBody>
      </p:sp>
      <p:sp>
        <p:nvSpPr>
          <p:cNvPr id="3" name="内容占位符 2">
            <a:extLst>
              <a:ext uri="{FF2B5EF4-FFF2-40B4-BE49-F238E27FC236}">
                <a16:creationId xmlns:a16="http://schemas.microsoft.com/office/drawing/2014/main" id="{A4C9946E-0409-45FA-A570-CE068C6E9B82}"/>
              </a:ext>
            </a:extLst>
          </p:cNvPr>
          <p:cNvSpPr>
            <a:spLocks noGrp="1"/>
          </p:cNvSpPr>
          <p:nvPr>
            <p:ph idx="1"/>
          </p:nvPr>
        </p:nvSpPr>
        <p:spPr/>
        <p:txBody>
          <a:bodyPr/>
          <a:lstStyle/>
          <a:p>
            <a:r>
              <a:rPr lang="zh-CN" altLang="en-US" dirty="0"/>
              <a:t>给定一张二分图，求出一个最小的点集</a:t>
            </a:r>
            <a:r>
              <a:rPr lang="en-US" altLang="zh-CN" dirty="0"/>
              <a:t>S</a:t>
            </a:r>
            <a:r>
              <a:rPr lang="zh-CN" altLang="en-US"/>
              <a:t>，使得图</a:t>
            </a:r>
            <a:r>
              <a:rPr lang="zh-CN" altLang="en-US" dirty="0"/>
              <a:t>中任意一条边都至少有一个端点属于</a:t>
            </a:r>
            <a:r>
              <a:rPr lang="en-US" altLang="zh-CN" dirty="0"/>
              <a:t>S</a:t>
            </a:r>
            <a:r>
              <a:rPr lang="zh-CN" altLang="en-US" dirty="0"/>
              <a:t>，这个问题称为最小点覆盖，简称最小覆盖。</a:t>
            </a:r>
          </a:p>
        </p:txBody>
      </p:sp>
    </p:spTree>
    <p:extLst>
      <p:ext uri="{BB962C8B-B14F-4D97-AF65-F5344CB8AC3E}">
        <p14:creationId xmlns:p14="http://schemas.microsoft.com/office/powerpoint/2010/main" val="2192525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F92-024D-4631-8126-CEE511C77D0E}"/>
              </a:ext>
            </a:extLst>
          </p:cNvPr>
          <p:cNvSpPr>
            <a:spLocks noGrp="1"/>
          </p:cNvSpPr>
          <p:nvPr>
            <p:ph type="title"/>
          </p:nvPr>
        </p:nvSpPr>
        <p:spPr/>
        <p:txBody>
          <a:bodyPr/>
          <a:lstStyle/>
          <a:p>
            <a:r>
              <a:rPr lang="zh-CN" altLang="en-US" dirty="0"/>
              <a:t>有向无环图的最小路径覆盖</a:t>
            </a:r>
          </a:p>
        </p:txBody>
      </p:sp>
      <p:sp>
        <p:nvSpPr>
          <p:cNvPr id="3" name="内容占位符 2">
            <a:extLst>
              <a:ext uri="{FF2B5EF4-FFF2-40B4-BE49-F238E27FC236}">
                <a16:creationId xmlns:a16="http://schemas.microsoft.com/office/drawing/2014/main" id="{E25FC6BE-0E32-469E-A5D0-1EB42BBAA490}"/>
              </a:ext>
            </a:extLst>
          </p:cNvPr>
          <p:cNvSpPr>
            <a:spLocks noGrp="1"/>
          </p:cNvSpPr>
          <p:nvPr>
            <p:ph idx="1"/>
          </p:nvPr>
        </p:nvSpPr>
        <p:spPr/>
        <p:txBody>
          <a:bodyPr/>
          <a:lstStyle/>
          <a:p>
            <a:r>
              <a:rPr lang="zh-CN" altLang="en-US" dirty="0"/>
              <a:t>给定一张有向无环图，要求用尽量少的不相交的简单路径，覆盖有向无环图的所有顶点（也就是每个顶点刚好被覆盖一次）。</a:t>
            </a:r>
            <a:endParaRPr lang="en-US" altLang="zh-CN" dirty="0"/>
          </a:p>
          <a:p>
            <a:r>
              <a:rPr lang="zh-CN" altLang="en-US" dirty="0"/>
              <a:t>这个问题被称为有向无环图的最小路径点覆盖，简称“最小路径覆盖”。</a:t>
            </a:r>
            <a:endParaRPr lang="en-US" altLang="zh-CN" dirty="0"/>
          </a:p>
          <a:p>
            <a:endParaRPr lang="zh-CN" altLang="en-US" dirty="0"/>
          </a:p>
        </p:txBody>
      </p:sp>
    </p:spTree>
    <p:extLst>
      <p:ext uri="{BB962C8B-B14F-4D97-AF65-F5344CB8AC3E}">
        <p14:creationId xmlns:p14="http://schemas.microsoft.com/office/powerpoint/2010/main" val="2033215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F92-024D-4631-8126-CEE511C77D0E}"/>
              </a:ext>
            </a:extLst>
          </p:cNvPr>
          <p:cNvSpPr>
            <a:spLocks noGrp="1"/>
          </p:cNvSpPr>
          <p:nvPr>
            <p:ph type="title"/>
          </p:nvPr>
        </p:nvSpPr>
        <p:spPr/>
        <p:txBody>
          <a:bodyPr/>
          <a:lstStyle/>
          <a:p>
            <a:r>
              <a:rPr lang="zh-CN" altLang="en-US" dirty="0"/>
              <a:t>有向无环图的最小路径覆盖 解决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5FC6BE-0E32-469E-A5D0-1EB42BBAA490}"/>
                  </a:ext>
                </a:extLst>
              </p:cNvPr>
              <p:cNvSpPr>
                <a:spLocks noGrp="1"/>
              </p:cNvSpPr>
              <p:nvPr>
                <p:ph idx="1"/>
              </p:nvPr>
            </p:nvSpPr>
            <p:spPr/>
            <p:txBody>
              <a:bodyPr/>
              <a:lstStyle/>
              <a:p>
                <a:r>
                  <a:rPr lang="zh-CN" altLang="en-US" dirty="0"/>
                  <a:t>原图</a:t>
                </a:r>
                <a14:m>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oMath>
                </a14:m>
                <a:r>
                  <a:rPr lang="zh-CN" altLang="en-US" dirty="0"/>
                  <a:t>，重新构图</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𝐺</m:t>
                        </m:r>
                      </m:e>
                      <m:sub>
                        <m:r>
                          <a:rPr lang="en-US" altLang="zh-CN" i="1" dirty="0" smtClean="0">
                            <a:latin typeface="Cambria Math" panose="02040503050406030204" pitchFamily="18" charset="0"/>
                          </a:rPr>
                          <m:t>2</m:t>
                        </m:r>
                      </m:sub>
                    </m:sSub>
                  </m:oMath>
                </a14:m>
                <a:endParaRPr lang="en-US" altLang="zh-CN" dirty="0"/>
              </a:p>
              <a:p>
                <a:r>
                  <a:rPr lang="zh-CN" altLang="en-US" dirty="0"/>
                  <a:t>将</a:t>
                </a:r>
                <a14:m>
                  <m:oMath xmlns:m="http://schemas.openxmlformats.org/officeDocument/2006/math">
                    <m:r>
                      <a:rPr lang="en-US" altLang="zh-CN" i="1" dirty="0" smtClean="0">
                        <a:latin typeface="Cambria Math" panose="02040503050406030204" pitchFamily="18" charset="0"/>
                      </a:rPr>
                      <m:t>𝐺</m:t>
                    </m:r>
                  </m:oMath>
                </a14:m>
                <a:r>
                  <a:rPr lang="zh-CN" altLang="en-US" dirty="0"/>
                  <a:t>中的每个点</a:t>
                </a:r>
                <a14:m>
                  <m:oMath xmlns:m="http://schemas.openxmlformats.org/officeDocument/2006/math">
                    <m:r>
                      <a:rPr lang="en-US" altLang="zh-CN" i="1" dirty="0" smtClean="0">
                        <a:latin typeface="Cambria Math" panose="02040503050406030204" pitchFamily="18" charset="0"/>
                      </a:rPr>
                      <m:t>𝑥</m:t>
                    </m:r>
                  </m:oMath>
                </a14:m>
                <a:r>
                  <a:rPr lang="zh-CN" altLang="en-US" dirty="0"/>
                  <a:t>拆成</a:t>
                </a:r>
                <a14:m>
                  <m:oMath xmlns:m="http://schemas.openxmlformats.org/officeDocument/2006/math">
                    <m:r>
                      <a:rPr lang="en-US" altLang="zh-CN" i="1" dirty="0" smtClean="0">
                        <a:latin typeface="Cambria Math" panose="02040503050406030204" pitchFamily="18" charset="0"/>
                      </a:rPr>
                      <m:t>𝑥</m:t>
                    </m:r>
                  </m:oMath>
                </a14:m>
                <a:r>
                  <a:rPr lang="zh-CN" altLang="en-US" dirty="0"/>
                  <a:t>和</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oMath>
                </a14:m>
                <a:r>
                  <a:rPr lang="zh-CN" altLang="en-US" dirty="0"/>
                  <a:t>两个点，形成二分图：</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𝑛</m:t>
                    </m:r>
                  </m:oMath>
                </a14:m>
                <a:r>
                  <a:rPr lang="zh-CN" altLang="en-US" dirty="0"/>
                  <a:t>为左部，</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+1~2</m:t>
                    </m:r>
                    <m:r>
                      <a:rPr lang="en-US" altLang="zh-CN" i="1" dirty="0" smtClean="0">
                        <a:latin typeface="Cambria Math" panose="02040503050406030204" pitchFamily="18" charset="0"/>
                      </a:rPr>
                      <m:t>𝑛</m:t>
                    </m:r>
                  </m:oMath>
                </a14:m>
                <a:r>
                  <a:rPr lang="zh-CN" altLang="en-US" dirty="0"/>
                  <a:t>为右部，原图中如果存在有向边</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𝑦</m:t>
                    </m:r>
                    <m:r>
                      <a:rPr lang="en-US" altLang="zh-CN" i="1" dirty="0" smtClean="0">
                        <a:latin typeface="Cambria Math" panose="02040503050406030204" pitchFamily="18" charset="0"/>
                      </a:rPr>
                      <m:t>)</m:t>
                    </m:r>
                  </m:oMath>
                </a14:m>
                <a:r>
                  <a:rPr lang="zh-CN" altLang="en-US" dirty="0"/>
                  <a:t>，在二分图的左部点</a:t>
                </a:r>
                <a14:m>
                  <m:oMath xmlns:m="http://schemas.openxmlformats.org/officeDocument/2006/math">
                    <m:r>
                      <a:rPr lang="en-US" altLang="zh-CN" i="1" dirty="0" smtClean="0">
                        <a:latin typeface="Cambria Math" panose="02040503050406030204" pitchFamily="18" charset="0"/>
                      </a:rPr>
                      <m:t>𝑥</m:t>
                    </m:r>
                  </m:oMath>
                </a14:m>
                <a:r>
                  <a:rPr lang="zh-CN" altLang="en-US" dirty="0"/>
                  <a:t>与右部点</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oMath>
                </a14:m>
                <a:r>
                  <a:rPr lang="zh-CN" altLang="en-US" dirty="0"/>
                  <a:t>连边。</a:t>
                </a:r>
                <a:endParaRPr lang="en-US" altLang="zh-CN" dirty="0"/>
              </a:p>
              <a:p>
                <a:r>
                  <a:rPr lang="zh-CN" altLang="en-US" dirty="0"/>
                  <a:t>定理：</a:t>
                </a:r>
                <a:endParaRPr lang="en-US" altLang="zh-CN" dirty="0"/>
              </a:p>
              <a:p>
                <a:r>
                  <a:rPr lang="zh-CN" altLang="en-US" dirty="0"/>
                  <a:t>有向无环图</a:t>
                </a:r>
                <a:r>
                  <a:rPr lang="en-US" altLang="zh-CN" dirty="0"/>
                  <a:t>G</a:t>
                </a:r>
                <a:r>
                  <a:rPr lang="zh-CN" altLang="en-US" dirty="0"/>
                  <a:t>的最小路径覆盖包含的路径条数，等于</a:t>
                </a:r>
                <a:r>
                  <a:rPr lang="en-US" altLang="zh-CN" dirty="0"/>
                  <a:t>n</a:t>
                </a:r>
                <a:r>
                  <a:rPr lang="zh-CN" altLang="en-US" dirty="0"/>
                  <a:t>减去拆点二分图</a:t>
                </a:r>
                <a:r>
                  <a:rPr lang="en-US" altLang="zh-CN" dirty="0"/>
                  <a:t>G2</a:t>
                </a:r>
                <a:r>
                  <a:rPr lang="zh-CN" altLang="en-US" dirty="0"/>
                  <a:t>的最大匹配数。</a:t>
                </a:r>
              </a:p>
            </p:txBody>
          </p:sp>
        </mc:Choice>
        <mc:Fallback xmlns="">
          <p:sp>
            <p:nvSpPr>
              <p:cNvPr id="3" name="内容占位符 2">
                <a:extLst>
                  <a:ext uri="{FF2B5EF4-FFF2-40B4-BE49-F238E27FC236}">
                    <a16:creationId xmlns:a16="http://schemas.microsoft.com/office/drawing/2014/main" id="{E25FC6BE-0E32-469E-A5D0-1EB42BBAA490}"/>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2766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F92-024D-4631-8126-CEE511C77D0E}"/>
              </a:ext>
            </a:extLst>
          </p:cNvPr>
          <p:cNvSpPr>
            <a:spLocks noGrp="1"/>
          </p:cNvSpPr>
          <p:nvPr>
            <p:ph type="title"/>
          </p:nvPr>
        </p:nvSpPr>
        <p:spPr/>
        <p:txBody>
          <a:bodyPr/>
          <a:lstStyle/>
          <a:p>
            <a:r>
              <a:rPr lang="zh-CN" altLang="en-US" dirty="0"/>
              <a:t>有向无环图的最小路径覆盖 解决</a:t>
            </a:r>
          </a:p>
        </p:txBody>
      </p:sp>
      <p:sp>
        <p:nvSpPr>
          <p:cNvPr id="3" name="内容占位符 2">
            <a:extLst>
              <a:ext uri="{FF2B5EF4-FFF2-40B4-BE49-F238E27FC236}">
                <a16:creationId xmlns:a16="http://schemas.microsoft.com/office/drawing/2014/main" id="{E25FC6BE-0E32-469E-A5D0-1EB42BBAA490}"/>
              </a:ext>
            </a:extLst>
          </p:cNvPr>
          <p:cNvSpPr>
            <a:spLocks noGrp="1"/>
          </p:cNvSpPr>
          <p:nvPr>
            <p:ph idx="1"/>
          </p:nvPr>
        </p:nvSpPr>
        <p:spPr/>
        <p:txBody>
          <a:bodyPr>
            <a:normAutofit lnSpcReduction="10000"/>
          </a:bodyPr>
          <a:lstStyle/>
          <a:p>
            <a:r>
              <a:rPr lang="zh-CN" altLang="en-US" b="1" dirty="0"/>
              <a:t>定理：</a:t>
            </a:r>
            <a:endParaRPr lang="en-US" altLang="zh-CN" b="1" dirty="0"/>
          </a:p>
          <a:p>
            <a:r>
              <a:rPr lang="zh-CN" altLang="en-US" dirty="0"/>
              <a:t>有向无环图</a:t>
            </a:r>
            <a:r>
              <a:rPr lang="en-US" altLang="zh-CN" dirty="0"/>
              <a:t>G</a:t>
            </a:r>
            <a:r>
              <a:rPr lang="zh-CN" altLang="en-US" dirty="0"/>
              <a:t>的最小路径覆盖包含的路径条数，等于</a:t>
            </a:r>
            <a:r>
              <a:rPr lang="en-US" altLang="zh-CN" dirty="0"/>
              <a:t>n</a:t>
            </a:r>
            <a:r>
              <a:rPr lang="zh-CN" altLang="en-US" dirty="0"/>
              <a:t>减去拆点二分图</a:t>
            </a:r>
            <a:r>
              <a:rPr lang="en-US" altLang="zh-CN" dirty="0"/>
              <a:t>G2</a:t>
            </a:r>
            <a:r>
              <a:rPr lang="zh-CN" altLang="en-US" dirty="0"/>
              <a:t>的最大匹配数。</a:t>
            </a:r>
            <a:endParaRPr lang="en-US" altLang="zh-CN" dirty="0"/>
          </a:p>
          <a:p>
            <a:r>
              <a:rPr lang="zh-CN" altLang="en-US" b="1" dirty="0"/>
              <a:t>证明：</a:t>
            </a:r>
            <a:endParaRPr lang="en-US" altLang="zh-CN" b="1" dirty="0"/>
          </a:p>
          <a:p>
            <a:r>
              <a:rPr lang="zh-CN" altLang="en-US" dirty="0"/>
              <a:t>最小路径覆盖中的所有边，将是</a:t>
            </a:r>
            <a:r>
              <a:rPr lang="en-US" altLang="zh-CN" dirty="0"/>
              <a:t>G2</a:t>
            </a:r>
            <a:r>
              <a:rPr lang="zh-CN" altLang="en-US" dirty="0"/>
              <a:t>中的一组匹配。</a:t>
            </a:r>
            <a:endParaRPr lang="en-US" altLang="zh-CN" dirty="0"/>
          </a:p>
          <a:p>
            <a:r>
              <a:rPr lang="zh-CN" altLang="en-US" dirty="0"/>
              <a:t>只有终点因为没有出边，所以没有匹配</a:t>
            </a:r>
            <a:endParaRPr lang="en-US" altLang="zh-CN" dirty="0"/>
          </a:p>
          <a:p>
            <a:r>
              <a:rPr lang="zh-CN" altLang="en-US" dirty="0"/>
              <a:t>路径覆盖包含的路径条数最少</a:t>
            </a:r>
            <a:endParaRPr lang="en-US" altLang="zh-CN" dirty="0"/>
          </a:p>
          <a:p>
            <a:r>
              <a:rPr lang="en-US" altLang="zh-CN" dirty="0">
                <a:sym typeface="Wingdings" panose="05000000000000000000" pitchFamily="2" charset="2"/>
              </a:rPr>
              <a:t></a:t>
            </a:r>
            <a:r>
              <a:rPr lang="zh-CN" altLang="en-US" dirty="0">
                <a:sym typeface="Wingdings" panose="05000000000000000000" pitchFamily="2" charset="2"/>
              </a:rPr>
              <a:t>路径的终点数最少</a:t>
            </a:r>
            <a:endParaRPr lang="en-US" altLang="zh-CN" dirty="0">
              <a:sym typeface="Wingdings" panose="05000000000000000000" pitchFamily="2" charset="2"/>
            </a:endParaRPr>
          </a:p>
          <a:p>
            <a:r>
              <a:rPr lang="en-US" altLang="zh-CN" dirty="0">
                <a:sym typeface="Wingdings" panose="05000000000000000000" pitchFamily="2" charset="2"/>
              </a:rPr>
              <a:t></a:t>
            </a:r>
            <a:r>
              <a:rPr lang="zh-CN" altLang="en-US" dirty="0">
                <a:sym typeface="Wingdings" panose="05000000000000000000" pitchFamily="2" charset="2"/>
              </a:rPr>
              <a:t>二分图左部的分匹配点最少。</a:t>
            </a:r>
            <a:endParaRPr lang="zh-CN" altLang="en-US" dirty="0"/>
          </a:p>
        </p:txBody>
      </p:sp>
    </p:spTree>
    <p:extLst>
      <p:ext uri="{BB962C8B-B14F-4D97-AF65-F5344CB8AC3E}">
        <p14:creationId xmlns:p14="http://schemas.microsoft.com/office/powerpoint/2010/main" val="2145172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38801-B2C3-40C5-94A4-6E37B74E8508}"/>
              </a:ext>
            </a:extLst>
          </p:cNvPr>
          <p:cNvSpPr>
            <a:spLocks noGrp="1"/>
          </p:cNvSpPr>
          <p:nvPr>
            <p:ph type="title"/>
          </p:nvPr>
        </p:nvSpPr>
        <p:spPr/>
        <p:txBody>
          <a:bodyPr/>
          <a:lstStyle/>
          <a:p>
            <a:r>
              <a:rPr lang="zh-CN" altLang="en-US" dirty="0"/>
              <a:t>最小路径可重点覆盖</a:t>
            </a:r>
          </a:p>
        </p:txBody>
      </p:sp>
      <p:sp>
        <p:nvSpPr>
          <p:cNvPr id="3" name="内容占位符 2">
            <a:extLst>
              <a:ext uri="{FF2B5EF4-FFF2-40B4-BE49-F238E27FC236}">
                <a16:creationId xmlns:a16="http://schemas.microsoft.com/office/drawing/2014/main" id="{39DBC9A9-5258-49F9-80AC-1D87F92B1012}"/>
              </a:ext>
            </a:extLst>
          </p:cNvPr>
          <p:cNvSpPr>
            <a:spLocks noGrp="1"/>
          </p:cNvSpPr>
          <p:nvPr>
            <p:ph idx="1"/>
          </p:nvPr>
        </p:nvSpPr>
        <p:spPr/>
        <p:txBody>
          <a:bodyPr/>
          <a:lstStyle/>
          <a:p>
            <a:r>
              <a:rPr lang="zh-CN" altLang="en-US" dirty="0"/>
              <a:t>将</a:t>
            </a:r>
            <a:r>
              <a:rPr lang="en-US" altLang="zh-CN" dirty="0"/>
              <a:t>G</a:t>
            </a:r>
            <a:r>
              <a:rPr lang="zh-CN" altLang="en-US" dirty="0"/>
              <a:t>求一下传递闭包</a:t>
            </a:r>
            <a:r>
              <a:rPr lang="en-US" altLang="zh-CN" dirty="0"/>
              <a:t>G</a:t>
            </a:r>
            <a:r>
              <a:rPr lang="zh-CN" altLang="en-US" dirty="0"/>
              <a:t>‘</a:t>
            </a:r>
            <a:endParaRPr lang="en-US" altLang="zh-CN" dirty="0"/>
          </a:p>
          <a:p>
            <a:r>
              <a:rPr lang="zh-CN" altLang="en-US" dirty="0"/>
              <a:t>再在</a:t>
            </a:r>
            <a:r>
              <a:rPr lang="en-US" altLang="zh-CN" dirty="0"/>
              <a:t>G</a:t>
            </a:r>
            <a:r>
              <a:rPr lang="zh-CN" altLang="en-US" dirty="0"/>
              <a:t>‘上求一般的最小路径点覆盖</a:t>
            </a:r>
            <a:endParaRPr lang="en-US" altLang="zh-CN" dirty="0"/>
          </a:p>
          <a:p>
            <a:endParaRPr lang="en-US" altLang="zh-CN" dirty="0"/>
          </a:p>
          <a:p>
            <a:r>
              <a:rPr lang="zh-CN" altLang="en-US" dirty="0"/>
              <a:t>最小路径可重点覆盖也被称为最小链覆盖</a:t>
            </a:r>
          </a:p>
        </p:txBody>
      </p:sp>
    </p:spTree>
    <p:extLst>
      <p:ext uri="{BB962C8B-B14F-4D97-AF65-F5344CB8AC3E}">
        <p14:creationId xmlns:p14="http://schemas.microsoft.com/office/powerpoint/2010/main" val="390992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38801-B2C3-40C5-94A4-6E37B74E8508}"/>
              </a:ext>
            </a:extLst>
          </p:cNvPr>
          <p:cNvSpPr>
            <a:spLocks noGrp="1"/>
          </p:cNvSpPr>
          <p:nvPr>
            <p:ph type="title"/>
          </p:nvPr>
        </p:nvSpPr>
        <p:spPr/>
        <p:txBody>
          <a:bodyPr/>
          <a:lstStyle/>
          <a:p>
            <a:r>
              <a:rPr lang="en-US" altLang="zh-CN" dirty="0"/>
              <a:t>EX:</a:t>
            </a:r>
            <a:r>
              <a:rPr lang="zh-CN" altLang="en-US" dirty="0"/>
              <a:t>最小路径可重点覆盖 方案</a:t>
            </a:r>
          </a:p>
        </p:txBody>
      </p:sp>
      <p:sp>
        <p:nvSpPr>
          <p:cNvPr id="3" name="内容占位符 2">
            <a:extLst>
              <a:ext uri="{FF2B5EF4-FFF2-40B4-BE49-F238E27FC236}">
                <a16:creationId xmlns:a16="http://schemas.microsoft.com/office/drawing/2014/main" id="{39DBC9A9-5258-49F9-80AC-1D87F92B1012}"/>
              </a:ext>
            </a:extLst>
          </p:cNvPr>
          <p:cNvSpPr>
            <a:spLocks noGrp="1"/>
          </p:cNvSpPr>
          <p:nvPr>
            <p:ph idx="1"/>
          </p:nvPr>
        </p:nvSpPr>
        <p:spPr/>
        <p:txBody>
          <a:bodyPr/>
          <a:lstStyle/>
          <a:p>
            <a:r>
              <a:rPr lang="zh-CN" altLang="en-US" dirty="0"/>
              <a:t>方法：</a:t>
            </a:r>
            <a:endParaRPr lang="en-US" altLang="zh-CN" dirty="0"/>
          </a:p>
          <a:p>
            <a:r>
              <a:rPr lang="zh-CN" altLang="en-US" dirty="0"/>
              <a:t>见蓝书</a:t>
            </a:r>
            <a:endParaRPr lang="en-US" altLang="zh-CN" dirty="0"/>
          </a:p>
          <a:p>
            <a:endParaRPr lang="en-US" altLang="zh-CN" dirty="0"/>
          </a:p>
          <a:p>
            <a:r>
              <a:rPr lang="zh-CN" altLang="en-US" dirty="0"/>
              <a:t>代码：</a:t>
            </a:r>
            <a:endParaRPr lang="en-US" altLang="zh-CN" dirty="0"/>
          </a:p>
          <a:p>
            <a:r>
              <a:rPr lang="zh-CN" altLang="en-US" dirty="0"/>
              <a:t>见蓝书</a:t>
            </a:r>
          </a:p>
        </p:txBody>
      </p:sp>
    </p:spTree>
    <p:extLst>
      <p:ext uri="{BB962C8B-B14F-4D97-AF65-F5344CB8AC3E}">
        <p14:creationId xmlns:p14="http://schemas.microsoft.com/office/powerpoint/2010/main" val="2759689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88EC5F-1551-4C02-94B8-7088FCD05299}"/>
              </a:ext>
            </a:extLst>
          </p:cNvPr>
          <p:cNvSpPr>
            <a:spLocks noGrp="1"/>
          </p:cNvSpPr>
          <p:nvPr>
            <p:ph type="title"/>
          </p:nvPr>
        </p:nvSpPr>
        <p:spPr/>
        <p:txBody>
          <a:bodyPr/>
          <a:lstStyle/>
          <a:p>
            <a:r>
              <a:rPr lang="en-US" altLang="zh-CN" dirty="0"/>
              <a:t>EX</a:t>
            </a:r>
            <a:endParaRPr lang="zh-CN" altLang="en-US" dirty="0"/>
          </a:p>
        </p:txBody>
      </p:sp>
      <p:sp>
        <p:nvSpPr>
          <p:cNvPr id="5" name="文本占位符 4">
            <a:extLst>
              <a:ext uri="{FF2B5EF4-FFF2-40B4-BE49-F238E27FC236}">
                <a16:creationId xmlns:a16="http://schemas.microsoft.com/office/drawing/2014/main" id="{8272CF44-2984-427B-AE28-51DBFADA0BF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5110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60257A7-6B63-4B2E-A47F-0128C73CBC01}"/>
              </a:ext>
            </a:extLst>
          </p:cNvPr>
          <p:cNvSpPr>
            <a:spLocks noGrp="1"/>
          </p:cNvSpPr>
          <p:nvPr>
            <p:ph type="title"/>
          </p:nvPr>
        </p:nvSpPr>
        <p:spPr/>
        <p:txBody>
          <a:bodyPr/>
          <a:lstStyle/>
          <a:p>
            <a:r>
              <a:rPr lang="zh-CN" altLang="en-US" dirty="0"/>
              <a:t>链与反链</a:t>
            </a:r>
          </a:p>
        </p:txBody>
      </p:sp>
      <p:sp>
        <p:nvSpPr>
          <p:cNvPr id="6" name="内容占位符 5">
            <a:extLst>
              <a:ext uri="{FF2B5EF4-FFF2-40B4-BE49-F238E27FC236}">
                <a16:creationId xmlns:a16="http://schemas.microsoft.com/office/drawing/2014/main" id="{BA87EFD6-5188-4CE3-A6DF-2C1EC934042A}"/>
              </a:ext>
            </a:extLst>
          </p:cNvPr>
          <p:cNvSpPr>
            <a:spLocks noGrp="1"/>
          </p:cNvSpPr>
          <p:nvPr>
            <p:ph idx="1"/>
          </p:nvPr>
        </p:nvSpPr>
        <p:spPr>
          <a:xfrm>
            <a:off x="838200" y="1825625"/>
            <a:ext cx="10515600" cy="4667250"/>
          </a:xfrm>
        </p:spPr>
        <p:txBody>
          <a:bodyPr>
            <a:normAutofit lnSpcReduction="10000"/>
          </a:bodyPr>
          <a:lstStyle/>
          <a:p>
            <a:r>
              <a:rPr lang="zh-CN" altLang="en-US" dirty="0"/>
              <a:t>链是一个点的集合，这个集合中任意两个元素</a:t>
            </a:r>
            <a:r>
              <a:rPr lang="en-US" altLang="zh-CN" dirty="0"/>
              <a:t>v</a:t>
            </a:r>
            <a:r>
              <a:rPr lang="zh-CN" altLang="en-US" dirty="0"/>
              <a:t>、</a:t>
            </a:r>
            <a:r>
              <a:rPr lang="en-US" altLang="zh-CN" dirty="0"/>
              <a:t>u</a:t>
            </a:r>
            <a:r>
              <a:rPr lang="zh-CN" altLang="en-US" dirty="0"/>
              <a:t>，要么</a:t>
            </a:r>
            <a:r>
              <a:rPr lang="en-US" altLang="zh-CN" dirty="0"/>
              <a:t>v</a:t>
            </a:r>
            <a:r>
              <a:rPr lang="zh-CN" altLang="en-US" dirty="0"/>
              <a:t>能走到</a:t>
            </a:r>
            <a:r>
              <a:rPr lang="en-US" altLang="zh-CN" dirty="0"/>
              <a:t>u</a:t>
            </a:r>
            <a:r>
              <a:rPr lang="zh-CN" altLang="en-US" dirty="0"/>
              <a:t>，要么</a:t>
            </a:r>
            <a:r>
              <a:rPr lang="en-US" altLang="zh-CN" dirty="0"/>
              <a:t>u</a:t>
            </a:r>
            <a:r>
              <a:rPr lang="zh-CN" altLang="en-US" dirty="0"/>
              <a:t>能走到</a:t>
            </a:r>
            <a:r>
              <a:rPr lang="en-US" altLang="zh-CN" dirty="0"/>
              <a:t>v</a:t>
            </a:r>
            <a:r>
              <a:rPr lang="zh-CN" altLang="en-US" dirty="0"/>
              <a:t>。</a:t>
            </a:r>
          </a:p>
          <a:p>
            <a:r>
              <a:rPr lang="zh-CN" altLang="en-US" dirty="0"/>
              <a:t>反链是一个点的集合，这个集合中任意两点谁也不能走到谁。</a:t>
            </a:r>
          </a:p>
          <a:p>
            <a:r>
              <a:rPr lang="zh-CN" altLang="en-US" dirty="0"/>
              <a:t>最长反链是反链中最长的那个。</a:t>
            </a:r>
            <a:endParaRPr lang="en-US" altLang="zh-CN" dirty="0"/>
          </a:p>
          <a:p>
            <a:endParaRPr lang="en-US" altLang="zh-CN" dirty="0"/>
          </a:p>
          <a:p>
            <a:r>
              <a:rPr lang="zh-CN" altLang="en-US" dirty="0"/>
              <a:t>对偶：</a:t>
            </a:r>
            <a:endParaRPr lang="en-US" altLang="zh-CN" dirty="0"/>
          </a:p>
          <a:p>
            <a:r>
              <a:rPr lang="zh-CN" altLang="en-US" dirty="0"/>
              <a:t>最小反链覆盖 </a:t>
            </a:r>
            <a:r>
              <a:rPr lang="en-US" altLang="zh-CN" dirty="0"/>
              <a:t>= </a:t>
            </a:r>
            <a:r>
              <a:rPr lang="zh-CN" altLang="en-US" dirty="0"/>
              <a:t>最长链</a:t>
            </a:r>
            <a:endParaRPr lang="en-US" altLang="zh-CN" dirty="0"/>
          </a:p>
          <a:p>
            <a:endParaRPr lang="en-US" altLang="zh-CN" dirty="0"/>
          </a:p>
          <a:p>
            <a:r>
              <a:rPr lang="zh-CN" altLang="en-US" dirty="0"/>
              <a:t>典型题：</a:t>
            </a:r>
          </a:p>
          <a:p>
            <a:r>
              <a:rPr lang="en-US" altLang="zh-CN" b="1" dirty="0"/>
              <a:t>[CTSC2008]</a:t>
            </a:r>
            <a:r>
              <a:rPr lang="zh-CN" altLang="en-US" b="1" dirty="0"/>
              <a:t>祭祀 </a:t>
            </a:r>
            <a:r>
              <a:rPr lang="en-US" altLang="zh-CN" dirty="0">
                <a:hlinkClick r:id="rId2"/>
              </a:rPr>
              <a:t>http://r-64.blog.uoj.ac/blog/623</a:t>
            </a:r>
            <a:endParaRPr lang="zh-CN" altLang="en-US" b="1" dirty="0"/>
          </a:p>
          <a:p>
            <a:endParaRPr lang="en-US" altLang="zh-CN" b="1" dirty="0"/>
          </a:p>
        </p:txBody>
      </p:sp>
    </p:spTree>
    <p:extLst>
      <p:ext uri="{BB962C8B-B14F-4D97-AF65-F5344CB8AC3E}">
        <p14:creationId xmlns:p14="http://schemas.microsoft.com/office/powerpoint/2010/main" val="1935069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a:t>
            </a:r>
          </a:p>
        </p:txBody>
      </p:sp>
      <p:sp>
        <p:nvSpPr>
          <p:cNvPr id="3" name="内容占位符 2">
            <a:extLst>
              <a:ext uri="{FF2B5EF4-FFF2-40B4-BE49-F238E27FC236}">
                <a16:creationId xmlns:a16="http://schemas.microsoft.com/office/drawing/2014/main" id="{CA432B4F-9F19-4006-82A9-B004648E263F}"/>
              </a:ext>
            </a:extLst>
          </p:cNvPr>
          <p:cNvSpPr>
            <a:spLocks noGrp="1"/>
          </p:cNvSpPr>
          <p:nvPr>
            <p:ph idx="1"/>
          </p:nvPr>
        </p:nvSpPr>
        <p:spPr/>
        <p:txBody>
          <a:bodyPr/>
          <a:lstStyle/>
          <a:p>
            <a:r>
              <a:rPr lang="zh-CN" altLang="en-US" dirty="0"/>
              <a:t>二分图中的最大匹配数</a:t>
            </a:r>
            <a:r>
              <a:rPr lang="en-US" altLang="zh-CN" dirty="0"/>
              <a:t>=</a:t>
            </a:r>
            <a:r>
              <a:rPr lang="zh-CN" altLang="en-US" dirty="0"/>
              <a:t>这个图中的最小点覆盖数</a:t>
            </a:r>
          </a:p>
        </p:txBody>
      </p:sp>
    </p:spTree>
    <p:extLst>
      <p:ext uri="{BB962C8B-B14F-4D97-AF65-F5344CB8AC3E}">
        <p14:creationId xmlns:p14="http://schemas.microsoft.com/office/powerpoint/2010/main" val="2688448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 证明</a:t>
            </a:r>
          </a:p>
        </p:txBody>
      </p:sp>
      <p:pic>
        <p:nvPicPr>
          <p:cNvPr id="4" name="图片 3">
            <a:extLst>
              <a:ext uri="{FF2B5EF4-FFF2-40B4-BE49-F238E27FC236}">
                <a16:creationId xmlns:a16="http://schemas.microsoft.com/office/drawing/2014/main" id="{B7143FCA-73BE-40AC-A37E-471F424682D9}"/>
              </a:ext>
            </a:extLst>
          </p:cNvPr>
          <p:cNvPicPr>
            <a:picLocks noChangeAspect="1"/>
          </p:cNvPicPr>
          <p:nvPr/>
        </p:nvPicPr>
        <p:blipFill>
          <a:blip r:embed="rId2"/>
          <a:stretch>
            <a:fillRect/>
          </a:stretch>
        </p:blipFill>
        <p:spPr>
          <a:xfrm>
            <a:off x="3346805" y="1588278"/>
            <a:ext cx="5025172" cy="2446306"/>
          </a:xfrm>
          <a:prstGeom prst="rect">
            <a:avLst/>
          </a:prstGeom>
        </p:spPr>
      </p:pic>
      <p:sp>
        <p:nvSpPr>
          <p:cNvPr id="5" name="矩形 4">
            <a:extLst>
              <a:ext uri="{FF2B5EF4-FFF2-40B4-BE49-F238E27FC236}">
                <a16:creationId xmlns:a16="http://schemas.microsoft.com/office/drawing/2014/main" id="{BBD17F6A-9C09-4295-A5BE-CA16FDB157B9}"/>
              </a:ext>
            </a:extLst>
          </p:cNvPr>
          <p:cNvSpPr/>
          <p:nvPr/>
        </p:nvSpPr>
        <p:spPr>
          <a:xfrm>
            <a:off x="3048000" y="4114244"/>
            <a:ext cx="6096000" cy="2543132"/>
          </a:xfrm>
          <a:prstGeom prst="rect">
            <a:avLst/>
          </a:prstGeom>
        </p:spPr>
        <p:txBody>
          <a:bodyPr>
            <a:spAutoFit/>
          </a:bodyPr>
          <a:lstStyle/>
          <a:p>
            <a:pPr>
              <a:lnSpc>
                <a:spcPct val="150000"/>
              </a:lnSpc>
            </a:pPr>
            <a:r>
              <a:rPr lang="zh-CN" altLang="en-US" b="1" dirty="0"/>
              <a:t>说明：</a:t>
            </a:r>
            <a:r>
              <a:rPr lang="zh-CN" altLang="en-US" dirty="0"/>
              <a:t>红点为匹配点，蓝点为未匹配点。</a:t>
            </a:r>
          </a:p>
          <a:p>
            <a:pPr>
              <a:lnSpc>
                <a:spcPct val="150000"/>
              </a:lnSpc>
            </a:pPr>
            <a:endParaRPr lang="en-US" altLang="zh-CN" dirty="0"/>
          </a:p>
          <a:p>
            <a:pPr>
              <a:lnSpc>
                <a:spcPct val="150000"/>
              </a:lnSpc>
            </a:pPr>
            <a:r>
              <a:rPr lang="zh-CN" altLang="en-US" dirty="0"/>
              <a:t>对于一个点而言，他所连接的点有这</a:t>
            </a:r>
            <a:r>
              <a:rPr lang="zh-CN" altLang="en-US" b="1" dirty="0"/>
              <a:t>三种情况</a:t>
            </a:r>
            <a:r>
              <a:rPr lang="zh-CN" altLang="en-US" dirty="0"/>
              <a:t>：</a:t>
            </a:r>
          </a:p>
          <a:p>
            <a:pPr>
              <a:lnSpc>
                <a:spcPct val="150000"/>
              </a:lnSpc>
            </a:pPr>
            <a:r>
              <a:rPr lang="zh-CN" altLang="en-US" dirty="0"/>
              <a:t>    </a:t>
            </a:r>
            <a:r>
              <a:rPr lang="en-US" altLang="zh-CN" dirty="0"/>
              <a:t>1</a:t>
            </a:r>
            <a:r>
              <a:rPr lang="zh-CN" altLang="en-US" dirty="0"/>
              <a:t>、只连接了红点；</a:t>
            </a:r>
          </a:p>
          <a:p>
            <a:pPr>
              <a:lnSpc>
                <a:spcPct val="150000"/>
              </a:lnSpc>
            </a:pPr>
            <a:r>
              <a:rPr lang="zh-CN" altLang="en-US" dirty="0"/>
              <a:t>    </a:t>
            </a:r>
            <a:r>
              <a:rPr lang="en-US" altLang="zh-CN" dirty="0"/>
              <a:t>2</a:t>
            </a:r>
            <a:r>
              <a:rPr lang="zh-CN" altLang="en-US" dirty="0"/>
              <a:t>、只连接了蓝点；</a:t>
            </a:r>
          </a:p>
          <a:p>
            <a:pPr>
              <a:lnSpc>
                <a:spcPct val="150000"/>
              </a:lnSpc>
            </a:pPr>
            <a:r>
              <a:rPr lang="zh-CN" altLang="en-US" dirty="0"/>
              <a:t>    </a:t>
            </a:r>
            <a:r>
              <a:rPr lang="en-US" altLang="zh-CN" dirty="0"/>
              <a:t>3</a:t>
            </a:r>
            <a:r>
              <a:rPr lang="zh-CN" altLang="en-US" dirty="0"/>
              <a:t>、连接了红点和蓝点。</a:t>
            </a:r>
          </a:p>
        </p:txBody>
      </p:sp>
    </p:spTree>
    <p:extLst>
      <p:ext uri="{BB962C8B-B14F-4D97-AF65-F5344CB8AC3E}">
        <p14:creationId xmlns:p14="http://schemas.microsoft.com/office/powerpoint/2010/main" val="3937453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 证明</a:t>
            </a:r>
          </a:p>
        </p:txBody>
      </p:sp>
      <p:pic>
        <p:nvPicPr>
          <p:cNvPr id="4" name="图片 3">
            <a:extLst>
              <a:ext uri="{FF2B5EF4-FFF2-40B4-BE49-F238E27FC236}">
                <a16:creationId xmlns:a16="http://schemas.microsoft.com/office/drawing/2014/main" id="{B7143FCA-73BE-40AC-A37E-471F424682D9}"/>
              </a:ext>
            </a:extLst>
          </p:cNvPr>
          <p:cNvPicPr>
            <a:picLocks noChangeAspect="1"/>
          </p:cNvPicPr>
          <p:nvPr/>
        </p:nvPicPr>
        <p:blipFill>
          <a:blip r:embed="rId2"/>
          <a:stretch>
            <a:fillRect/>
          </a:stretch>
        </p:blipFill>
        <p:spPr>
          <a:xfrm>
            <a:off x="3346805" y="1588278"/>
            <a:ext cx="5025172" cy="2446306"/>
          </a:xfrm>
          <a:prstGeom prst="rect">
            <a:avLst/>
          </a:prstGeom>
        </p:spPr>
      </p:pic>
      <p:sp>
        <p:nvSpPr>
          <p:cNvPr id="5" name="矩形 4">
            <a:extLst>
              <a:ext uri="{FF2B5EF4-FFF2-40B4-BE49-F238E27FC236}">
                <a16:creationId xmlns:a16="http://schemas.microsoft.com/office/drawing/2014/main" id="{BBD17F6A-9C09-4295-A5BE-CA16FDB157B9}"/>
              </a:ext>
            </a:extLst>
          </p:cNvPr>
          <p:cNvSpPr/>
          <p:nvPr/>
        </p:nvSpPr>
        <p:spPr>
          <a:xfrm>
            <a:off x="2891290" y="4192616"/>
            <a:ext cx="6096000" cy="2353786"/>
          </a:xfrm>
          <a:prstGeom prst="rect">
            <a:avLst/>
          </a:prstGeom>
        </p:spPr>
        <p:txBody>
          <a:bodyPr>
            <a:spAutoFit/>
          </a:bodyPr>
          <a:lstStyle/>
          <a:p>
            <a:pPr>
              <a:lnSpc>
                <a:spcPct val="150000"/>
              </a:lnSpc>
            </a:pPr>
            <a:r>
              <a:rPr lang="zh-CN" altLang="en-US" sz="2000" b="1" dirty="0"/>
              <a:t>边的情况：</a:t>
            </a:r>
            <a:endParaRPr lang="en-US" altLang="zh-CN" sz="2000" b="1" dirty="0"/>
          </a:p>
          <a:p>
            <a:pPr>
              <a:lnSpc>
                <a:spcPct val="150000"/>
              </a:lnSpc>
            </a:pPr>
            <a:r>
              <a:rPr lang="en-US" altLang="zh-CN" sz="2000" b="1" dirty="0"/>
              <a:t>1</a:t>
            </a:r>
            <a:r>
              <a:rPr lang="zh-CN" altLang="en-US" sz="2000" b="1" dirty="0"/>
              <a:t>、匹配边：</a:t>
            </a:r>
            <a:r>
              <a:rPr lang="zh-CN" altLang="en-US" sz="2000" dirty="0"/>
              <a:t>连接两个红点；</a:t>
            </a:r>
            <a:endParaRPr lang="en-US" altLang="zh-CN" sz="2000" dirty="0"/>
          </a:p>
          <a:p>
            <a:pPr>
              <a:lnSpc>
                <a:spcPct val="150000"/>
              </a:lnSpc>
            </a:pPr>
            <a:r>
              <a:rPr lang="en-US" altLang="zh-CN" sz="2000" b="1" dirty="0"/>
              <a:t>2</a:t>
            </a:r>
            <a:r>
              <a:rPr lang="zh-CN" altLang="en-US" sz="2000" b="1" dirty="0"/>
              <a:t>、非匹配边：</a:t>
            </a:r>
            <a:endParaRPr lang="en-US" altLang="zh-CN" sz="2000" b="1" dirty="0"/>
          </a:p>
          <a:p>
            <a:pPr>
              <a:lnSpc>
                <a:spcPct val="150000"/>
              </a:lnSpc>
            </a:pPr>
            <a:r>
              <a:rPr lang="en-US" altLang="zh-CN" sz="2000" dirty="0"/>
              <a:t>1</a:t>
            </a:r>
            <a:r>
              <a:rPr lang="zh-CN" altLang="en-US" sz="2000" dirty="0"/>
              <a:t>）连接一个红点，一个红点，如</a:t>
            </a:r>
            <a:r>
              <a:rPr lang="en-US" altLang="zh-CN" sz="2000" dirty="0"/>
              <a:t>(</a:t>
            </a:r>
            <a:r>
              <a:rPr lang="en-US" altLang="zh-CN" sz="2000" dirty="0" err="1"/>
              <a:t>x,y</a:t>
            </a:r>
            <a:r>
              <a:rPr lang="en-US" altLang="zh-CN" sz="2000" dirty="0"/>
              <a:t>)</a:t>
            </a:r>
            <a:r>
              <a:rPr lang="zh-CN" altLang="en-US" sz="2000" dirty="0"/>
              <a:t>；</a:t>
            </a:r>
            <a:endParaRPr lang="en-US" altLang="zh-CN" sz="2000" dirty="0"/>
          </a:p>
          <a:p>
            <a:pPr>
              <a:lnSpc>
                <a:spcPct val="150000"/>
              </a:lnSpc>
            </a:pPr>
            <a:r>
              <a:rPr lang="en-US" altLang="zh-CN" sz="2000" dirty="0"/>
              <a:t>2</a:t>
            </a:r>
            <a:r>
              <a:rPr lang="zh-CN" altLang="en-US" sz="2000" dirty="0"/>
              <a:t>）连接一个蓝点</a:t>
            </a:r>
            <a:r>
              <a:rPr lang="en-US" altLang="zh-CN" sz="2000" dirty="0"/>
              <a:t>(</a:t>
            </a:r>
            <a:r>
              <a:rPr lang="en-US" altLang="zh-CN" sz="2000" dirty="0" err="1"/>
              <a:t>x,b</a:t>
            </a:r>
            <a:r>
              <a:rPr lang="en-US" altLang="zh-CN" sz="2000" dirty="0"/>
              <a:t>)</a:t>
            </a:r>
            <a:r>
              <a:rPr lang="zh-CN" altLang="en-US" sz="2000" dirty="0"/>
              <a:t>；</a:t>
            </a:r>
          </a:p>
        </p:txBody>
      </p:sp>
      <p:sp>
        <p:nvSpPr>
          <p:cNvPr id="3" name="文本框 2">
            <a:extLst>
              <a:ext uri="{FF2B5EF4-FFF2-40B4-BE49-F238E27FC236}">
                <a16:creationId xmlns:a16="http://schemas.microsoft.com/office/drawing/2014/main" id="{63A8CF42-CCAD-4AB6-B1FA-21272FD28B01}"/>
              </a:ext>
            </a:extLst>
          </p:cNvPr>
          <p:cNvSpPr txBox="1"/>
          <p:nvPr/>
        </p:nvSpPr>
        <p:spPr>
          <a:xfrm>
            <a:off x="3346805" y="1917576"/>
            <a:ext cx="266330" cy="461665"/>
          </a:xfrm>
          <a:prstGeom prst="rect">
            <a:avLst/>
          </a:prstGeom>
          <a:noFill/>
        </p:spPr>
        <p:txBody>
          <a:bodyPr wrap="square" rtlCol="0">
            <a:spAutoFit/>
          </a:bodyPr>
          <a:lstStyle/>
          <a:p>
            <a:r>
              <a:rPr lang="en-US" altLang="zh-CN" sz="2400" dirty="0"/>
              <a:t>a</a:t>
            </a:r>
            <a:endParaRPr lang="zh-CN" altLang="en-US" sz="2400" dirty="0"/>
          </a:p>
        </p:txBody>
      </p:sp>
      <p:sp>
        <p:nvSpPr>
          <p:cNvPr id="6" name="文本框 5">
            <a:extLst>
              <a:ext uri="{FF2B5EF4-FFF2-40B4-BE49-F238E27FC236}">
                <a16:creationId xmlns:a16="http://schemas.microsoft.com/office/drawing/2014/main" id="{A0340B80-CB94-4250-A5A2-10BBA53744D8}"/>
              </a:ext>
            </a:extLst>
          </p:cNvPr>
          <p:cNvSpPr txBox="1"/>
          <p:nvPr/>
        </p:nvSpPr>
        <p:spPr>
          <a:xfrm>
            <a:off x="6427356" y="3626217"/>
            <a:ext cx="266330" cy="461665"/>
          </a:xfrm>
          <a:prstGeom prst="rect">
            <a:avLst/>
          </a:prstGeom>
          <a:noFill/>
        </p:spPr>
        <p:txBody>
          <a:bodyPr wrap="square" rtlCol="0">
            <a:spAutoFit/>
          </a:bodyPr>
          <a:lstStyle/>
          <a:p>
            <a:r>
              <a:rPr lang="en-US" altLang="zh-CN" sz="2400" dirty="0"/>
              <a:t>b</a:t>
            </a:r>
            <a:endParaRPr lang="zh-CN" altLang="en-US" sz="2400" dirty="0"/>
          </a:p>
        </p:txBody>
      </p:sp>
      <p:sp>
        <p:nvSpPr>
          <p:cNvPr id="7" name="文本框 6">
            <a:extLst>
              <a:ext uri="{FF2B5EF4-FFF2-40B4-BE49-F238E27FC236}">
                <a16:creationId xmlns:a16="http://schemas.microsoft.com/office/drawing/2014/main" id="{CF40B2E9-F159-4813-B3CD-075FCAEC0C71}"/>
              </a:ext>
            </a:extLst>
          </p:cNvPr>
          <p:cNvSpPr txBox="1"/>
          <p:nvPr/>
        </p:nvSpPr>
        <p:spPr>
          <a:xfrm>
            <a:off x="8105647" y="3504063"/>
            <a:ext cx="266330" cy="461665"/>
          </a:xfrm>
          <a:prstGeom prst="rect">
            <a:avLst/>
          </a:prstGeom>
          <a:noFill/>
        </p:spPr>
        <p:txBody>
          <a:bodyPr wrap="square" rtlCol="0">
            <a:spAutoFit/>
          </a:bodyPr>
          <a:lstStyle/>
          <a:p>
            <a:r>
              <a:rPr lang="en-US" altLang="zh-CN" sz="2400" dirty="0"/>
              <a:t>c</a:t>
            </a:r>
            <a:endParaRPr lang="zh-CN" altLang="en-US" sz="2400" dirty="0"/>
          </a:p>
        </p:txBody>
      </p:sp>
    </p:spTree>
    <p:extLst>
      <p:ext uri="{BB962C8B-B14F-4D97-AF65-F5344CB8AC3E}">
        <p14:creationId xmlns:p14="http://schemas.microsoft.com/office/powerpoint/2010/main" val="1712599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 证明</a:t>
            </a:r>
          </a:p>
        </p:txBody>
      </p:sp>
      <p:pic>
        <p:nvPicPr>
          <p:cNvPr id="4" name="图片 3">
            <a:extLst>
              <a:ext uri="{FF2B5EF4-FFF2-40B4-BE49-F238E27FC236}">
                <a16:creationId xmlns:a16="http://schemas.microsoft.com/office/drawing/2014/main" id="{B7143FCA-73BE-40AC-A37E-471F424682D9}"/>
              </a:ext>
            </a:extLst>
          </p:cNvPr>
          <p:cNvPicPr>
            <a:picLocks noChangeAspect="1"/>
          </p:cNvPicPr>
          <p:nvPr/>
        </p:nvPicPr>
        <p:blipFill>
          <a:blip r:embed="rId2"/>
          <a:stretch>
            <a:fillRect/>
          </a:stretch>
        </p:blipFill>
        <p:spPr>
          <a:xfrm>
            <a:off x="6214292" y="1690688"/>
            <a:ext cx="5025172" cy="2446306"/>
          </a:xfrm>
          <a:prstGeom prst="rect">
            <a:avLst/>
          </a:prstGeom>
        </p:spPr>
      </p:pic>
      <p:sp>
        <p:nvSpPr>
          <p:cNvPr id="5" name="矩形 4">
            <a:extLst>
              <a:ext uri="{FF2B5EF4-FFF2-40B4-BE49-F238E27FC236}">
                <a16:creationId xmlns:a16="http://schemas.microsoft.com/office/drawing/2014/main" id="{BBD17F6A-9C09-4295-A5BE-CA16FDB157B9}"/>
              </a:ext>
            </a:extLst>
          </p:cNvPr>
          <p:cNvSpPr/>
          <p:nvPr/>
        </p:nvSpPr>
        <p:spPr>
          <a:xfrm>
            <a:off x="660035" y="1616724"/>
            <a:ext cx="5435965" cy="2815451"/>
          </a:xfrm>
          <a:prstGeom prst="rect">
            <a:avLst/>
          </a:prstGeom>
        </p:spPr>
        <p:txBody>
          <a:bodyPr wrap="square">
            <a:spAutoFit/>
          </a:bodyPr>
          <a:lstStyle/>
          <a:p>
            <a:pPr>
              <a:lnSpc>
                <a:spcPct val="150000"/>
              </a:lnSpc>
            </a:pPr>
            <a:r>
              <a:rPr lang="zh-CN" altLang="en-US" sz="2000" b="1" dirty="0"/>
              <a:t>证明：</a:t>
            </a:r>
            <a:endParaRPr lang="en-US" altLang="zh-CN" sz="2000" b="1" dirty="0"/>
          </a:p>
          <a:p>
            <a:pPr>
              <a:lnSpc>
                <a:spcPct val="150000"/>
              </a:lnSpc>
            </a:pPr>
            <a:r>
              <a:rPr lang="zh-CN" altLang="en-US" sz="2000" dirty="0"/>
              <a:t>每条匹配边上选择一个节点，即可将所有边覆盖到；</a:t>
            </a:r>
            <a:endParaRPr lang="en-US" altLang="zh-CN" sz="2000" dirty="0"/>
          </a:p>
          <a:p>
            <a:pPr>
              <a:lnSpc>
                <a:spcPct val="150000"/>
              </a:lnSpc>
            </a:pPr>
            <a:r>
              <a:rPr lang="zh-CN" altLang="en-US" sz="2000" b="1" dirty="0"/>
              <a:t>选点策略：</a:t>
            </a:r>
            <a:endParaRPr lang="en-US" altLang="zh-CN" sz="2000" b="1" dirty="0"/>
          </a:p>
          <a:p>
            <a:pPr>
              <a:lnSpc>
                <a:spcPct val="150000"/>
              </a:lnSpc>
            </a:pPr>
            <a:r>
              <a:rPr lang="zh-CN" altLang="en-US" sz="2000" dirty="0"/>
              <a:t>当两个点中有一个点，是与蓝点相连，那么这个点必选。</a:t>
            </a:r>
          </a:p>
        </p:txBody>
      </p:sp>
      <p:sp>
        <p:nvSpPr>
          <p:cNvPr id="3" name="文本框 2">
            <a:extLst>
              <a:ext uri="{FF2B5EF4-FFF2-40B4-BE49-F238E27FC236}">
                <a16:creationId xmlns:a16="http://schemas.microsoft.com/office/drawing/2014/main" id="{63A8CF42-CCAD-4AB6-B1FA-21272FD28B01}"/>
              </a:ext>
            </a:extLst>
          </p:cNvPr>
          <p:cNvSpPr txBox="1"/>
          <p:nvPr/>
        </p:nvSpPr>
        <p:spPr>
          <a:xfrm>
            <a:off x="6214292" y="2019986"/>
            <a:ext cx="266330" cy="461665"/>
          </a:xfrm>
          <a:prstGeom prst="rect">
            <a:avLst/>
          </a:prstGeom>
          <a:noFill/>
        </p:spPr>
        <p:txBody>
          <a:bodyPr wrap="square" rtlCol="0">
            <a:spAutoFit/>
          </a:bodyPr>
          <a:lstStyle/>
          <a:p>
            <a:r>
              <a:rPr lang="en-US" altLang="zh-CN" sz="2400" dirty="0"/>
              <a:t>a</a:t>
            </a:r>
            <a:endParaRPr lang="zh-CN" altLang="en-US" sz="2400" dirty="0"/>
          </a:p>
        </p:txBody>
      </p:sp>
      <p:sp>
        <p:nvSpPr>
          <p:cNvPr id="6" name="文本框 5">
            <a:extLst>
              <a:ext uri="{FF2B5EF4-FFF2-40B4-BE49-F238E27FC236}">
                <a16:creationId xmlns:a16="http://schemas.microsoft.com/office/drawing/2014/main" id="{A0340B80-CB94-4250-A5A2-10BBA53744D8}"/>
              </a:ext>
            </a:extLst>
          </p:cNvPr>
          <p:cNvSpPr txBox="1"/>
          <p:nvPr/>
        </p:nvSpPr>
        <p:spPr>
          <a:xfrm>
            <a:off x="9294843" y="3728627"/>
            <a:ext cx="266330" cy="461665"/>
          </a:xfrm>
          <a:prstGeom prst="rect">
            <a:avLst/>
          </a:prstGeom>
          <a:noFill/>
        </p:spPr>
        <p:txBody>
          <a:bodyPr wrap="square" rtlCol="0">
            <a:spAutoFit/>
          </a:bodyPr>
          <a:lstStyle/>
          <a:p>
            <a:r>
              <a:rPr lang="en-US" altLang="zh-CN" sz="2400" dirty="0"/>
              <a:t>b</a:t>
            </a:r>
            <a:endParaRPr lang="zh-CN" altLang="en-US" sz="2400" dirty="0"/>
          </a:p>
        </p:txBody>
      </p:sp>
      <p:sp>
        <p:nvSpPr>
          <p:cNvPr id="7" name="文本框 6">
            <a:extLst>
              <a:ext uri="{FF2B5EF4-FFF2-40B4-BE49-F238E27FC236}">
                <a16:creationId xmlns:a16="http://schemas.microsoft.com/office/drawing/2014/main" id="{CF40B2E9-F159-4813-B3CD-075FCAEC0C71}"/>
              </a:ext>
            </a:extLst>
          </p:cNvPr>
          <p:cNvSpPr txBox="1"/>
          <p:nvPr/>
        </p:nvSpPr>
        <p:spPr>
          <a:xfrm>
            <a:off x="10973134" y="3606473"/>
            <a:ext cx="266330" cy="461665"/>
          </a:xfrm>
          <a:prstGeom prst="rect">
            <a:avLst/>
          </a:prstGeom>
          <a:noFill/>
        </p:spPr>
        <p:txBody>
          <a:bodyPr wrap="square" rtlCol="0">
            <a:spAutoFit/>
          </a:bodyPr>
          <a:lstStyle/>
          <a:p>
            <a:r>
              <a:rPr lang="en-US" altLang="zh-CN" sz="2400" dirty="0"/>
              <a:t>c</a:t>
            </a:r>
            <a:endParaRPr lang="zh-CN" altLang="en-US" sz="2400" dirty="0"/>
          </a:p>
        </p:txBody>
      </p:sp>
      <p:sp>
        <p:nvSpPr>
          <p:cNvPr id="9" name="矩形 8">
            <a:extLst>
              <a:ext uri="{FF2B5EF4-FFF2-40B4-BE49-F238E27FC236}">
                <a16:creationId xmlns:a16="http://schemas.microsoft.com/office/drawing/2014/main" id="{85ACB618-18A9-41A3-98D1-62985708BE6B}"/>
              </a:ext>
            </a:extLst>
          </p:cNvPr>
          <p:cNvSpPr/>
          <p:nvPr/>
        </p:nvSpPr>
        <p:spPr>
          <a:xfrm>
            <a:off x="2802642" y="4562812"/>
            <a:ext cx="5924236" cy="1144031"/>
          </a:xfrm>
          <a:prstGeom prst="rect">
            <a:avLst/>
          </a:prstGeom>
        </p:spPr>
        <p:txBody>
          <a:bodyPr wrap="square">
            <a:spAutoFit/>
          </a:bodyPr>
          <a:lstStyle/>
          <a:p>
            <a:pPr>
              <a:lnSpc>
                <a:spcPct val="150000"/>
              </a:lnSpc>
            </a:pPr>
            <a:r>
              <a:rPr lang="zh-CN" altLang="en-US" sz="2400" b="1" dirty="0"/>
              <a:t>匹配边：</a:t>
            </a:r>
            <a:endParaRPr lang="en-US" altLang="zh-CN" sz="2400" b="1" dirty="0"/>
          </a:p>
          <a:p>
            <a:pPr>
              <a:lnSpc>
                <a:spcPct val="150000"/>
              </a:lnSpc>
            </a:pPr>
            <a:r>
              <a:rPr lang="zh-CN" altLang="en-US" sz="2400" dirty="0"/>
              <a:t>       一定全部被覆盖；</a:t>
            </a:r>
          </a:p>
        </p:txBody>
      </p:sp>
    </p:spTree>
    <p:extLst>
      <p:ext uri="{BB962C8B-B14F-4D97-AF65-F5344CB8AC3E}">
        <p14:creationId xmlns:p14="http://schemas.microsoft.com/office/powerpoint/2010/main" val="12385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 证明</a:t>
            </a:r>
          </a:p>
        </p:txBody>
      </p:sp>
      <p:pic>
        <p:nvPicPr>
          <p:cNvPr id="4" name="图片 3">
            <a:extLst>
              <a:ext uri="{FF2B5EF4-FFF2-40B4-BE49-F238E27FC236}">
                <a16:creationId xmlns:a16="http://schemas.microsoft.com/office/drawing/2014/main" id="{B7143FCA-73BE-40AC-A37E-471F424682D9}"/>
              </a:ext>
            </a:extLst>
          </p:cNvPr>
          <p:cNvPicPr>
            <a:picLocks noChangeAspect="1"/>
          </p:cNvPicPr>
          <p:nvPr/>
        </p:nvPicPr>
        <p:blipFill>
          <a:blip r:embed="rId2"/>
          <a:stretch>
            <a:fillRect/>
          </a:stretch>
        </p:blipFill>
        <p:spPr>
          <a:xfrm>
            <a:off x="6214292" y="1690688"/>
            <a:ext cx="5025172" cy="2446306"/>
          </a:xfrm>
          <a:prstGeom prst="rect">
            <a:avLst/>
          </a:prstGeom>
        </p:spPr>
      </p:pic>
      <p:sp>
        <p:nvSpPr>
          <p:cNvPr id="5" name="矩形 4">
            <a:extLst>
              <a:ext uri="{FF2B5EF4-FFF2-40B4-BE49-F238E27FC236}">
                <a16:creationId xmlns:a16="http://schemas.microsoft.com/office/drawing/2014/main" id="{BBD17F6A-9C09-4295-A5BE-CA16FDB157B9}"/>
              </a:ext>
            </a:extLst>
          </p:cNvPr>
          <p:cNvSpPr/>
          <p:nvPr/>
        </p:nvSpPr>
        <p:spPr>
          <a:xfrm>
            <a:off x="660035" y="1616724"/>
            <a:ext cx="5435965" cy="2815451"/>
          </a:xfrm>
          <a:prstGeom prst="rect">
            <a:avLst/>
          </a:prstGeom>
        </p:spPr>
        <p:txBody>
          <a:bodyPr wrap="square">
            <a:spAutoFit/>
          </a:bodyPr>
          <a:lstStyle/>
          <a:p>
            <a:pPr>
              <a:lnSpc>
                <a:spcPct val="150000"/>
              </a:lnSpc>
            </a:pPr>
            <a:r>
              <a:rPr lang="zh-CN" altLang="en-US" sz="2000" b="1" dirty="0"/>
              <a:t>证明：</a:t>
            </a:r>
            <a:endParaRPr lang="en-US" altLang="zh-CN" sz="2000" b="1" dirty="0"/>
          </a:p>
          <a:p>
            <a:pPr>
              <a:lnSpc>
                <a:spcPct val="150000"/>
              </a:lnSpc>
            </a:pPr>
            <a:r>
              <a:rPr lang="zh-CN" altLang="en-US" sz="2000" dirty="0"/>
              <a:t>每条匹配边上选择一个节点，即可将所有边覆盖到；</a:t>
            </a:r>
            <a:endParaRPr lang="en-US" altLang="zh-CN" sz="2000" dirty="0"/>
          </a:p>
          <a:p>
            <a:pPr>
              <a:lnSpc>
                <a:spcPct val="150000"/>
              </a:lnSpc>
            </a:pPr>
            <a:r>
              <a:rPr lang="zh-CN" altLang="en-US" sz="2000" b="1" dirty="0"/>
              <a:t>选点策略：</a:t>
            </a:r>
            <a:endParaRPr lang="en-US" altLang="zh-CN" sz="2000" b="1" dirty="0"/>
          </a:p>
          <a:p>
            <a:pPr>
              <a:lnSpc>
                <a:spcPct val="150000"/>
              </a:lnSpc>
            </a:pPr>
            <a:r>
              <a:rPr lang="zh-CN" altLang="en-US" sz="2000" dirty="0"/>
              <a:t>当两个点中有一个点，是与蓝点相连，那么这个点必选。</a:t>
            </a:r>
          </a:p>
        </p:txBody>
      </p:sp>
      <p:sp>
        <p:nvSpPr>
          <p:cNvPr id="3" name="文本框 2">
            <a:extLst>
              <a:ext uri="{FF2B5EF4-FFF2-40B4-BE49-F238E27FC236}">
                <a16:creationId xmlns:a16="http://schemas.microsoft.com/office/drawing/2014/main" id="{63A8CF42-CCAD-4AB6-B1FA-21272FD28B01}"/>
              </a:ext>
            </a:extLst>
          </p:cNvPr>
          <p:cNvSpPr txBox="1"/>
          <p:nvPr/>
        </p:nvSpPr>
        <p:spPr>
          <a:xfrm>
            <a:off x="6214292" y="2019986"/>
            <a:ext cx="266330" cy="461665"/>
          </a:xfrm>
          <a:prstGeom prst="rect">
            <a:avLst/>
          </a:prstGeom>
          <a:noFill/>
        </p:spPr>
        <p:txBody>
          <a:bodyPr wrap="square" rtlCol="0">
            <a:spAutoFit/>
          </a:bodyPr>
          <a:lstStyle/>
          <a:p>
            <a:r>
              <a:rPr lang="en-US" altLang="zh-CN" sz="2400" dirty="0"/>
              <a:t>a</a:t>
            </a:r>
            <a:endParaRPr lang="zh-CN" altLang="en-US" sz="2400" dirty="0"/>
          </a:p>
        </p:txBody>
      </p:sp>
      <p:sp>
        <p:nvSpPr>
          <p:cNvPr id="6" name="文本框 5">
            <a:extLst>
              <a:ext uri="{FF2B5EF4-FFF2-40B4-BE49-F238E27FC236}">
                <a16:creationId xmlns:a16="http://schemas.microsoft.com/office/drawing/2014/main" id="{A0340B80-CB94-4250-A5A2-10BBA53744D8}"/>
              </a:ext>
            </a:extLst>
          </p:cNvPr>
          <p:cNvSpPr txBox="1"/>
          <p:nvPr/>
        </p:nvSpPr>
        <p:spPr>
          <a:xfrm>
            <a:off x="9294843" y="3728627"/>
            <a:ext cx="266330" cy="461665"/>
          </a:xfrm>
          <a:prstGeom prst="rect">
            <a:avLst/>
          </a:prstGeom>
          <a:noFill/>
        </p:spPr>
        <p:txBody>
          <a:bodyPr wrap="square" rtlCol="0">
            <a:spAutoFit/>
          </a:bodyPr>
          <a:lstStyle/>
          <a:p>
            <a:r>
              <a:rPr lang="en-US" altLang="zh-CN" sz="2400" dirty="0"/>
              <a:t>b</a:t>
            </a:r>
            <a:endParaRPr lang="zh-CN" altLang="en-US" sz="2400" dirty="0"/>
          </a:p>
        </p:txBody>
      </p:sp>
      <p:sp>
        <p:nvSpPr>
          <p:cNvPr id="7" name="文本框 6">
            <a:extLst>
              <a:ext uri="{FF2B5EF4-FFF2-40B4-BE49-F238E27FC236}">
                <a16:creationId xmlns:a16="http://schemas.microsoft.com/office/drawing/2014/main" id="{CF40B2E9-F159-4813-B3CD-075FCAEC0C71}"/>
              </a:ext>
            </a:extLst>
          </p:cNvPr>
          <p:cNvSpPr txBox="1"/>
          <p:nvPr/>
        </p:nvSpPr>
        <p:spPr>
          <a:xfrm>
            <a:off x="10973134" y="3606473"/>
            <a:ext cx="266330" cy="461665"/>
          </a:xfrm>
          <a:prstGeom prst="rect">
            <a:avLst/>
          </a:prstGeom>
          <a:noFill/>
        </p:spPr>
        <p:txBody>
          <a:bodyPr wrap="square" rtlCol="0">
            <a:spAutoFit/>
          </a:bodyPr>
          <a:lstStyle/>
          <a:p>
            <a:r>
              <a:rPr lang="en-US" altLang="zh-CN" sz="2400" dirty="0"/>
              <a:t>c</a:t>
            </a:r>
            <a:endParaRPr lang="zh-CN" altLang="en-US" sz="2400" dirty="0"/>
          </a:p>
        </p:txBody>
      </p:sp>
      <p:sp>
        <p:nvSpPr>
          <p:cNvPr id="9" name="矩形 8">
            <a:extLst>
              <a:ext uri="{FF2B5EF4-FFF2-40B4-BE49-F238E27FC236}">
                <a16:creationId xmlns:a16="http://schemas.microsoft.com/office/drawing/2014/main" id="{85ACB618-18A9-41A3-98D1-62985708BE6B}"/>
              </a:ext>
            </a:extLst>
          </p:cNvPr>
          <p:cNvSpPr/>
          <p:nvPr/>
        </p:nvSpPr>
        <p:spPr>
          <a:xfrm>
            <a:off x="1524257" y="4677727"/>
            <a:ext cx="6643199" cy="1569660"/>
          </a:xfrm>
          <a:prstGeom prst="rect">
            <a:avLst/>
          </a:prstGeom>
        </p:spPr>
        <p:txBody>
          <a:bodyPr wrap="square">
            <a:spAutoFit/>
          </a:bodyPr>
          <a:lstStyle/>
          <a:p>
            <a:r>
              <a:rPr lang="zh-CN" altLang="en-US" sz="2400" b="1" dirty="0"/>
              <a:t>非匹配边：</a:t>
            </a:r>
            <a:r>
              <a:rPr lang="zh-CN" altLang="en-US" sz="2400" dirty="0"/>
              <a:t>连接一个蓝点</a:t>
            </a:r>
            <a:r>
              <a:rPr lang="en-US" altLang="zh-CN" sz="2400" dirty="0"/>
              <a:t>(</a:t>
            </a:r>
            <a:r>
              <a:rPr lang="en-US" altLang="zh-CN" sz="2400" dirty="0" err="1"/>
              <a:t>x,b</a:t>
            </a:r>
            <a:r>
              <a:rPr lang="en-US" altLang="zh-CN" sz="2400" dirty="0"/>
              <a:t>)</a:t>
            </a:r>
            <a:r>
              <a:rPr lang="zh-CN" altLang="en-US" sz="2400" dirty="0"/>
              <a:t>；</a:t>
            </a:r>
            <a:endParaRPr lang="en-US" altLang="zh-CN" sz="2400" b="1" dirty="0"/>
          </a:p>
          <a:p>
            <a:r>
              <a:rPr lang="zh-CN" altLang="en-US" sz="2400" dirty="0"/>
              <a:t>不可能存在有一条匹配边的两个节点都连接有蓝点，如果存在，那么就存在增广路。</a:t>
            </a:r>
            <a:endParaRPr lang="en-US" altLang="zh-CN" sz="2400" dirty="0"/>
          </a:p>
          <a:p>
            <a:r>
              <a:rPr lang="zh-CN" altLang="en-US" sz="2400" dirty="0"/>
              <a:t>所以也能全部覆盖到。</a:t>
            </a:r>
          </a:p>
        </p:txBody>
      </p:sp>
      <p:sp>
        <p:nvSpPr>
          <p:cNvPr id="8" name="椭圆 7">
            <a:extLst>
              <a:ext uri="{FF2B5EF4-FFF2-40B4-BE49-F238E27FC236}">
                <a16:creationId xmlns:a16="http://schemas.microsoft.com/office/drawing/2014/main" id="{273D32FD-F057-45C6-BF68-BDDA1E9F2C5B}"/>
              </a:ext>
            </a:extLst>
          </p:cNvPr>
          <p:cNvSpPr/>
          <p:nvPr/>
        </p:nvSpPr>
        <p:spPr>
          <a:xfrm>
            <a:off x="11204693" y="4928206"/>
            <a:ext cx="309979" cy="340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AEC8D50-A965-4280-9C34-FDC652FE7237}"/>
              </a:ext>
            </a:extLst>
          </p:cNvPr>
          <p:cNvSpPr/>
          <p:nvPr/>
        </p:nvSpPr>
        <p:spPr>
          <a:xfrm>
            <a:off x="9260072" y="6086194"/>
            <a:ext cx="309979" cy="340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878DBD-997C-4BDE-A709-7E3708CC4B95}"/>
              </a:ext>
            </a:extLst>
          </p:cNvPr>
          <p:cNvSpPr/>
          <p:nvPr/>
        </p:nvSpPr>
        <p:spPr>
          <a:xfrm>
            <a:off x="9836381" y="4919313"/>
            <a:ext cx="309979" cy="340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EC15612-E62D-40FA-B8B0-AE1AC51EC83E}"/>
              </a:ext>
            </a:extLst>
          </p:cNvPr>
          <p:cNvSpPr/>
          <p:nvPr/>
        </p:nvSpPr>
        <p:spPr>
          <a:xfrm>
            <a:off x="10632972" y="6086193"/>
            <a:ext cx="309979" cy="340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A57F09DC-F1FF-4650-B69B-59FB844BB739}"/>
              </a:ext>
            </a:extLst>
          </p:cNvPr>
          <p:cNvCxnSpPr>
            <a:cxnSpLocks/>
            <a:stCxn id="11" idx="5"/>
            <a:endCxn id="12" idx="1"/>
          </p:cNvCxnSpPr>
          <p:nvPr/>
        </p:nvCxnSpPr>
        <p:spPr>
          <a:xfrm>
            <a:off x="10100965" y="5209642"/>
            <a:ext cx="577402" cy="9263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2AB7CFD-34D1-4519-BBC6-A84C049BB9F2}"/>
              </a:ext>
            </a:extLst>
          </p:cNvPr>
          <p:cNvCxnSpPr>
            <a:cxnSpLocks/>
            <a:endCxn id="12" idx="7"/>
          </p:cNvCxnSpPr>
          <p:nvPr/>
        </p:nvCxnSpPr>
        <p:spPr>
          <a:xfrm flipH="1">
            <a:off x="10897556" y="5253366"/>
            <a:ext cx="442752" cy="8826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2D8A39D-EA83-44E4-965E-7E727B68BD4D}"/>
              </a:ext>
            </a:extLst>
          </p:cNvPr>
          <p:cNvCxnSpPr>
            <a:cxnSpLocks/>
          </p:cNvCxnSpPr>
          <p:nvPr/>
        </p:nvCxnSpPr>
        <p:spPr>
          <a:xfrm flipH="1">
            <a:off x="9503906" y="5231503"/>
            <a:ext cx="442752" cy="8826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26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 证明</a:t>
            </a:r>
          </a:p>
        </p:txBody>
      </p:sp>
      <p:pic>
        <p:nvPicPr>
          <p:cNvPr id="4" name="图片 3">
            <a:extLst>
              <a:ext uri="{FF2B5EF4-FFF2-40B4-BE49-F238E27FC236}">
                <a16:creationId xmlns:a16="http://schemas.microsoft.com/office/drawing/2014/main" id="{B7143FCA-73BE-40AC-A37E-471F424682D9}"/>
              </a:ext>
            </a:extLst>
          </p:cNvPr>
          <p:cNvPicPr>
            <a:picLocks noChangeAspect="1"/>
          </p:cNvPicPr>
          <p:nvPr/>
        </p:nvPicPr>
        <p:blipFill>
          <a:blip r:embed="rId2"/>
          <a:stretch>
            <a:fillRect/>
          </a:stretch>
        </p:blipFill>
        <p:spPr>
          <a:xfrm>
            <a:off x="6214292" y="1690688"/>
            <a:ext cx="5025172" cy="2446306"/>
          </a:xfrm>
          <a:prstGeom prst="rect">
            <a:avLst/>
          </a:prstGeom>
        </p:spPr>
      </p:pic>
      <p:sp>
        <p:nvSpPr>
          <p:cNvPr id="5" name="矩形 4">
            <a:extLst>
              <a:ext uri="{FF2B5EF4-FFF2-40B4-BE49-F238E27FC236}">
                <a16:creationId xmlns:a16="http://schemas.microsoft.com/office/drawing/2014/main" id="{BBD17F6A-9C09-4295-A5BE-CA16FDB157B9}"/>
              </a:ext>
            </a:extLst>
          </p:cNvPr>
          <p:cNvSpPr/>
          <p:nvPr/>
        </p:nvSpPr>
        <p:spPr>
          <a:xfrm>
            <a:off x="660035" y="1616724"/>
            <a:ext cx="5435965" cy="2815451"/>
          </a:xfrm>
          <a:prstGeom prst="rect">
            <a:avLst/>
          </a:prstGeom>
        </p:spPr>
        <p:txBody>
          <a:bodyPr wrap="square">
            <a:spAutoFit/>
          </a:bodyPr>
          <a:lstStyle/>
          <a:p>
            <a:pPr>
              <a:lnSpc>
                <a:spcPct val="150000"/>
              </a:lnSpc>
            </a:pPr>
            <a:r>
              <a:rPr lang="zh-CN" altLang="en-US" sz="2000" b="1" dirty="0"/>
              <a:t>证明：</a:t>
            </a:r>
            <a:endParaRPr lang="en-US" altLang="zh-CN" sz="2000" b="1" dirty="0"/>
          </a:p>
          <a:p>
            <a:pPr>
              <a:lnSpc>
                <a:spcPct val="150000"/>
              </a:lnSpc>
            </a:pPr>
            <a:r>
              <a:rPr lang="zh-CN" altLang="en-US" sz="2000" dirty="0"/>
              <a:t>每条匹配边上选择一个节点，即可将所有边覆盖到；</a:t>
            </a:r>
            <a:endParaRPr lang="en-US" altLang="zh-CN" sz="2000" dirty="0"/>
          </a:p>
          <a:p>
            <a:pPr>
              <a:lnSpc>
                <a:spcPct val="150000"/>
              </a:lnSpc>
            </a:pPr>
            <a:r>
              <a:rPr lang="zh-CN" altLang="en-US" sz="2000" b="1" dirty="0"/>
              <a:t>选点策略：</a:t>
            </a:r>
            <a:endParaRPr lang="en-US" altLang="zh-CN" sz="2000" b="1" dirty="0"/>
          </a:p>
          <a:p>
            <a:pPr>
              <a:lnSpc>
                <a:spcPct val="150000"/>
              </a:lnSpc>
            </a:pPr>
            <a:r>
              <a:rPr lang="zh-CN" altLang="en-US" sz="2000" dirty="0"/>
              <a:t>当两个点中有一个点，是与蓝点相连，那么这个点必选。</a:t>
            </a:r>
          </a:p>
        </p:txBody>
      </p:sp>
      <p:sp>
        <p:nvSpPr>
          <p:cNvPr id="3" name="文本框 2">
            <a:extLst>
              <a:ext uri="{FF2B5EF4-FFF2-40B4-BE49-F238E27FC236}">
                <a16:creationId xmlns:a16="http://schemas.microsoft.com/office/drawing/2014/main" id="{63A8CF42-CCAD-4AB6-B1FA-21272FD28B01}"/>
              </a:ext>
            </a:extLst>
          </p:cNvPr>
          <p:cNvSpPr txBox="1"/>
          <p:nvPr/>
        </p:nvSpPr>
        <p:spPr>
          <a:xfrm>
            <a:off x="6214292" y="2019986"/>
            <a:ext cx="266330" cy="461665"/>
          </a:xfrm>
          <a:prstGeom prst="rect">
            <a:avLst/>
          </a:prstGeom>
          <a:noFill/>
        </p:spPr>
        <p:txBody>
          <a:bodyPr wrap="square" rtlCol="0">
            <a:spAutoFit/>
          </a:bodyPr>
          <a:lstStyle/>
          <a:p>
            <a:r>
              <a:rPr lang="en-US" altLang="zh-CN" sz="2400" dirty="0"/>
              <a:t>a</a:t>
            </a:r>
            <a:endParaRPr lang="zh-CN" altLang="en-US" sz="2400" dirty="0"/>
          </a:p>
        </p:txBody>
      </p:sp>
      <p:sp>
        <p:nvSpPr>
          <p:cNvPr id="6" name="文本框 5">
            <a:extLst>
              <a:ext uri="{FF2B5EF4-FFF2-40B4-BE49-F238E27FC236}">
                <a16:creationId xmlns:a16="http://schemas.microsoft.com/office/drawing/2014/main" id="{A0340B80-CB94-4250-A5A2-10BBA53744D8}"/>
              </a:ext>
            </a:extLst>
          </p:cNvPr>
          <p:cNvSpPr txBox="1"/>
          <p:nvPr/>
        </p:nvSpPr>
        <p:spPr>
          <a:xfrm>
            <a:off x="9294843" y="3728627"/>
            <a:ext cx="266330" cy="461665"/>
          </a:xfrm>
          <a:prstGeom prst="rect">
            <a:avLst/>
          </a:prstGeom>
          <a:noFill/>
        </p:spPr>
        <p:txBody>
          <a:bodyPr wrap="square" rtlCol="0">
            <a:spAutoFit/>
          </a:bodyPr>
          <a:lstStyle/>
          <a:p>
            <a:r>
              <a:rPr lang="en-US" altLang="zh-CN" sz="2400" dirty="0"/>
              <a:t>b</a:t>
            </a:r>
            <a:endParaRPr lang="zh-CN" altLang="en-US" sz="2400" dirty="0"/>
          </a:p>
        </p:txBody>
      </p:sp>
      <p:sp>
        <p:nvSpPr>
          <p:cNvPr id="7" name="文本框 6">
            <a:extLst>
              <a:ext uri="{FF2B5EF4-FFF2-40B4-BE49-F238E27FC236}">
                <a16:creationId xmlns:a16="http://schemas.microsoft.com/office/drawing/2014/main" id="{CF40B2E9-F159-4813-B3CD-075FCAEC0C71}"/>
              </a:ext>
            </a:extLst>
          </p:cNvPr>
          <p:cNvSpPr txBox="1"/>
          <p:nvPr/>
        </p:nvSpPr>
        <p:spPr>
          <a:xfrm>
            <a:off x="10973134" y="3606473"/>
            <a:ext cx="266330" cy="461665"/>
          </a:xfrm>
          <a:prstGeom prst="rect">
            <a:avLst/>
          </a:prstGeom>
          <a:noFill/>
        </p:spPr>
        <p:txBody>
          <a:bodyPr wrap="square" rtlCol="0">
            <a:spAutoFit/>
          </a:bodyPr>
          <a:lstStyle/>
          <a:p>
            <a:r>
              <a:rPr lang="en-US" altLang="zh-CN" sz="2400" dirty="0"/>
              <a:t>c</a:t>
            </a:r>
            <a:endParaRPr lang="zh-CN" altLang="en-US" sz="2400" dirty="0"/>
          </a:p>
        </p:txBody>
      </p:sp>
      <p:sp>
        <p:nvSpPr>
          <p:cNvPr id="9" name="矩形 8">
            <a:extLst>
              <a:ext uri="{FF2B5EF4-FFF2-40B4-BE49-F238E27FC236}">
                <a16:creationId xmlns:a16="http://schemas.microsoft.com/office/drawing/2014/main" id="{85ACB618-18A9-41A3-98D1-62985708BE6B}"/>
              </a:ext>
            </a:extLst>
          </p:cNvPr>
          <p:cNvSpPr/>
          <p:nvPr/>
        </p:nvSpPr>
        <p:spPr>
          <a:xfrm>
            <a:off x="1151395" y="4633047"/>
            <a:ext cx="6643199" cy="1938992"/>
          </a:xfrm>
          <a:prstGeom prst="rect">
            <a:avLst/>
          </a:prstGeom>
        </p:spPr>
        <p:txBody>
          <a:bodyPr wrap="square">
            <a:spAutoFit/>
          </a:bodyPr>
          <a:lstStyle/>
          <a:p>
            <a:r>
              <a:rPr lang="zh-CN" altLang="en-US" sz="2400" b="1" dirty="0"/>
              <a:t>非匹配边：</a:t>
            </a:r>
            <a:r>
              <a:rPr lang="zh-CN" altLang="en-US" sz="2400" dirty="0"/>
              <a:t>连接两个红点；</a:t>
            </a:r>
            <a:endParaRPr lang="en-US" altLang="zh-CN" sz="2400" b="1" dirty="0"/>
          </a:p>
          <a:p>
            <a:r>
              <a:rPr lang="zh-CN" altLang="en-US" sz="2400" dirty="0"/>
              <a:t>如果该边不能覆盖到，即为这两个红点所对的匹配边的另外一个点，必选（及与蓝点相连），这种情况也将存在增广路。</a:t>
            </a:r>
            <a:endParaRPr lang="en-US" altLang="zh-CN" sz="2400" dirty="0"/>
          </a:p>
          <a:p>
            <a:r>
              <a:rPr lang="zh-CN" altLang="en-US" sz="2400" dirty="0"/>
              <a:t>因此，肯定存在覆盖方案。</a:t>
            </a:r>
          </a:p>
        </p:txBody>
      </p:sp>
      <p:sp>
        <p:nvSpPr>
          <p:cNvPr id="8" name="椭圆 7">
            <a:extLst>
              <a:ext uri="{FF2B5EF4-FFF2-40B4-BE49-F238E27FC236}">
                <a16:creationId xmlns:a16="http://schemas.microsoft.com/office/drawing/2014/main" id="{273D32FD-F057-45C6-BF68-BDDA1E9F2C5B}"/>
              </a:ext>
            </a:extLst>
          </p:cNvPr>
          <p:cNvSpPr/>
          <p:nvPr/>
        </p:nvSpPr>
        <p:spPr>
          <a:xfrm>
            <a:off x="11302347" y="4836064"/>
            <a:ext cx="309979" cy="340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AEC8D50-A965-4280-9C34-FDC652FE7237}"/>
              </a:ext>
            </a:extLst>
          </p:cNvPr>
          <p:cNvSpPr/>
          <p:nvPr/>
        </p:nvSpPr>
        <p:spPr>
          <a:xfrm>
            <a:off x="8295892" y="6086277"/>
            <a:ext cx="309979" cy="340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878DBD-997C-4BDE-A709-7E3708CC4B95}"/>
              </a:ext>
            </a:extLst>
          </p:cNvPr>
          <p:cNvSpPr/>
          <p:nvPr/>
        </p:nvSpPr>
        <p:spPr>
          <a:xfrm>
            <a:off x="9934035" y="4827171"/>
            <a:ext cx="309979" cy="340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EC15612-E62D-40FA-B8B0-AE1AC51EC83E}"/>
              </a:ext>
            </a:extLst>
          </p:cNvPr>
          <p:cNvSpPr/>
          <p:nvPr/>
        </p:nvSpPr>
        <p:spPr>
          <a:xfrm>
            <a:off x="10730626" y="5994051"/>
            <a:ext cx="309979" cy="340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A57F09DC-F1FF-4650-B69B-59FB844BB739}"/>
              </a:ext>
            </a:extLst>
          </p:cNvPr>
          <p:cNvCxnSpPr>
            <a:cxnSpLocks/>
            <a:stCxn id="11" idx="5"/>
            <a:endCxn id="12" idx="1"/>
          </p:cNvCxnSpPr>
          <p:nvPr/>
        </p:nvCxnSpPr>
        <p:spPr>
          <a:xfrm>
            <a:off x="10198619" y="5117500"/>
            <a:ext cx="577402" cy="9263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2AB7CFD-34D1-4519-BBC6-A84C049BB9F2}"/>
              </a:ext>
            </a:extLst>
          </p:cNvPr>
          <p:cNvCxnSpPr>
            <a:cxnSpLocks/>
            <a:endCxn id="12" idx="7"/>
          </p:cNvCxnSpPr>
          <p:nvPr/>
        </p:nvCxnSpPr>
        <p:spPr>
          <a:xfrm flipH="1">
            <a:off x="10995210" y="5161224"/>
            <a:ext cx="442752" cy="8826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12D8A39D-EA83-44E4-965E-7E727B68BD4D}"/>
              </a:ext>
            </a:extLst>
          </p:cNvPr>
          <p:cNvCxnSpPr>
            <a:cxnSpLocks/>
          </p:cNvCxnSpPr>
          <p:nvPr/>
        </p:nvCxnSpPr>
        <p:spPr>
          <a:xfrm flipH="1">
            <a:off x="8539726" y="5231586"/>
            <a:ext cx="442752" cy="8826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0C5F2812-9630-4F98-9EF7-504D3D900AC8}"/>
              </a:ext>
            </a:extLst>
          </p:cNvPr>
          <p:cNvSpPr/>
          <p:nvPr/>
        </p:nvSpPr>
        <p:spPr>
          <a:xfrm>
            <a:off x="8918909" y="4919397"/>
            <a:ext cx="309979" cy="340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4FA9018E-DABB-438D-834D-AE5BCA034A6B}"/>
              </a:ext>
            </a:extLst>
          </p:cNvPr>
          <p:cNvSpPr/>
          <p:nvPr/>
        </p:nvSpPr>
        <p:spPr>
          <a:xfrm>
            <a:off x="9715500" y="6086277"/>
            <a:ext cx="309979" cy="34014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EDABBE84-0DB9-4BA9-BEA1-C4A74EB13937}"/>
              </a:ext>
            </a:extLst>
          </p:cNvPr>
          <p:cNvCxnSpPr>
            <a:cxnSpLocks/>
            <a:stCxn id="16" idx="5"/>
            <a:endCxn id="18" idx="1"/>
          </p:cNvCxnSpPr>
          <p:nvPr/>
        </p:nvCxnSpPr>
        <p:spPr>
          <a:xfrm>
            <a:off x="9183493" y="5209726"/>
            <a:ext cx="577402" cy="9263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CF1A3A9-C958-4908-B2CF-02D8A39435C1}"/>
              </a:ext>
            </a:extLst>
          </p:cNvPr>
          <p:cNvCxnSpPr>
            <a:cxnSpLocks/>
            <a:stCxn id="11" idx="4"/>
            <a:endCxn id="18" idx="0"/>
          </p:cNvCxnSpPr>
          <p:nvPr/>
        </p:nvCxnSpPr>
        <p:spPr>
          <a:xfrm flipH="1">
            <a:off x="9870490" y="5167312"/>
            <a:ext cx="218535" cy="918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316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animBg="1"/>
      <p:bldP spid="10" grpId="0" animBg="1"/>
      <p:bldP spid="11" grpId="0" animBg="1"/>
      <p:bldP spid="12" grpId="0" animBg="1"/>
      <p:bldP spid="16"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AD8A-95E1-430D-A248-F51B8171ED82}"/>
              </a:ext>
            </a:extLst>
          </p:cNvPr>
          <p:cNvSpPr>
            <a:spLocks noGrp="1"/>
          </p:cNvSpPr>
          <p:nvPr>
            <p:ph type="title"/>
          </p:nvPr>
        </p:nvSpPr>
        <p:spPr/>
        <p:txBody>
          <a:bodyPr/>
          <a:lstStyle/>
          <a:p>
            <a:r>
              <a:rPr lang="en-US" altLang="zh-CN" dirty="0"/>
              <a:t>König</a:t>
            </a:r>
            <a:r>
              <a:rPr lang="zh-CN" altLang="en-US" dirty="0"/>
              <a:t>定理 证明</a:t>
            </a:r>
          </a:p>
        </p:txBody>
      </p:sp>
      <p:pic>
        <p:nvPicPr>
          <p:cNvPr id="4" name="图片 3">
            <a:extLst>
              <a:ext uri="{FF2B5EF4-FFF2-40B4-BE49-F238E27FC236}">
                <a16:creationId xmlns:a16="http://schemas.microsoft.com/office/drawing/2014/main" id="{B7143FCA-73BE-40AC-A37E-471F424682D9}"/>
              </a:ext>
            </a:extLst>
          </p:cNvPr>
          <p:cNvPicPr>
            <a:picLocks noChangeAspect="1"/>
          </p:cNvPicPr>
          <p:nvPr/>
        </p:nvPicPr>
        <p:blipFill>
          <a:blip r:embed="rId2"/>
          <a:stretch>
            <a:fillRect/>
          </a:stretch>
        </p:blipFill>
        <p:spPr>
          <a:xfrm>
            <a:off x="6214292" y="1690688"/>
            <a:ext cx="5025172" cy="2446306"/>
          </a:xfrm>
          <a:prstGeom prst="rect">
            <a:avLst/>
          </a:prstGeom>
        </p:spPr>
      </p:pic>
      <p:sp>
        <p:nvSpPr>
          <p:cNvPr id="5" name="矩形 4">
            <a:extLst>
              <a:ext uri="{FF2B5EF4-FFF2-40B4-BE49-F238E27FC236}">
                <a16:creationId xmlns:a16="http://schemas.microsoft.com/office/drawing/2014/main" id="{BBD17F6A-9C09-4295-A5BE-CA16FDB157B9}"/>
              </a:ext>
            </a:extLst>
          </p:cNvPr>
          <p:cNvSpPr/>
          <p:nvPr/>
        </p:nvSpPr>
        <p:spPr>
          <a:xfrm>
            <a:off x="660035" y="1616724"/>
            <a:ext cx="5435965" cy="2815451"/>
          </a:xfrm>
          <a:prstGeom prst="rect">
            <a:avLst/>
          </a:prstGeom>
        </p:spPr>
        <p:txBody>
          <a:bodyPr wrap="square">
            <a:spAutoFit/>
          </a:bodyPr>
          <a:lstStyle/>
          <a:p>
            <a:pPr>
              <a:lnSpc>
                <a:spcPct val="150000"/>
              </a:lnSpc>
            </a:pPr>
            <a:r>
              <a:rPr lang="zh-CN" altLang="en-US" sz="2000" b="1" dirty="0"/>
              <a:t>证明：</a:t>
            </a:r>
            <a:endParaRPr lang="en-US" altLang="zh-CN" sz="2000" b="1" dirty="0"/>
          </a:p>
          <a:p>
            <a:pPr>
              <a:lnSpc>
                <a:spcPct val="150000"/>
              </a:lnSpc>
            </a:pPr>
            <a:r>
              <a:rPr lang="zh-CN" altLang="en-US" sz="2000" dirty="0"/>
              <a:t>每条匹配边上选择一个节点，即可将所有边覆盖到；</a:t>
            </a:r>
            <a:endParaRPr lang="en-US" altLang="zh-CN" sz="2000" dirty="0"/>
          </a:p>
          <a:p>
            <a:pPr>
              <a:lnSpc>
                <a:spcPct val="150000"/>
              </a:lnSpc>
            </a:pPr>
            <a:r>
              <a:rPr lang="zh-CN" altLang="en-US" sz="2000" b="1" dirty="0"/>
              <a:t>选点策略：</a:t>
            </a:r>
            <a:endParaRPr lang="en-US" altLang="zh-CN" sz="2000" b="1" dirty="0"/>
          </a:p>
          <a:p>
            <a:pPr>
              <a:lnSpc>
                <a:spcPct val="150000"/>
              </a:lnSpc>
            </a:pPr>
            <a:r>
              <a:rPr lang="zh-CN" altLang="en-US" sz="2000" dirty="0"/>
              <a:t>当两个点中有一个点，是与蓝点相连，那么这个点必选。</a:t>
            </a:r>
          </a:p>
        </p:txBody>
      </p:sp>
      <p:sp>
        <p:nvSpPr>
          <p:cNvPr id="3" name="文本框 2">
            <a:extLst>
              <a:ext uri="{FF2B5EF4-FFF2-40B4-BE49-F238E27FC236}">
                <a16:creationId xmlns:a16="http://schemas.microsoft.com/office/drawing/2014/main" id="{63A8CF42-CCAD-4AB6-B1FA-21272FD28B01}"/>
              </a:ext>
            </a:extLst>
          </p:cNvPr>
          <p:cNvSpPr txBox="1"/>
          <p:nvPr/>
        </p:nvSpPr>
        <p:spPr>
          <a:xfrm>
            <a:off x="6214292" y="2019986"/>
            <a:ext cx="266330" cy="461665"/>
          </a:xfrm>
          <a:prstGeom prst="rect">
            <a:avLst/>
          </a:prstGeom>
          <a:noFill/>
        </p:spPr>
        <p:txBody>
          <a:bodyPr wrap="square" rtlCol="0">
            <a:spAutoFit/>
          </a:bodyPr>
          <a:lstStyle/>
          <a:p>
            <a:r>
              <a:rPr lang="en-US" altLang="zh-CN" sz="2400" dirty="0"/>
              <a:t>a</a:t>
            </a:r>
            <a:endParaRPr lang="zh-CN" altLang="en-US" sz="2400" dirty="0"/>
          </a:p>
        </p:txBody>
      </p:sp>
      <p:sp>
        <p:nvSpPr>
          <p:cNvPr id="6" name="文本框 5">
            <a:extLst>
              <a:ext uri="{FF2B5EF4-FFF2-40B4-BE49-F238E27FC236}">
                <a16:creationId xmlns:a16="http://schemas.microsoft.com/office/drawing/2014/main" id="{A0340B80-CB94-4250-A5A2-10BBA53744D8}"/>
              </a:ext>
            </a:extLst>
          </p:cNvPr>
          <p:cNvSpPr txBox="1"/>
          <p:nvPr/>
        </p:nvSpPr>
        <p:spPr>
          <a:xfrm>
            <a:off x="9294843" y="3728627"/>
            <a:ext cx="266330" cy="461665"/>
          </a:xfrm>
          <a:prstGeom prst="rect">
            <a:avLst/>
          </a:prstGeom>
          <a:noFill/>
        </p:spPr>
        <p:txBody>
          <a:bodyPr wrap="square" rtlCol="0">
            <a:spAutoFit/>
          </a:bodyPr>
          <a:lstStyle/>
          <a:p>
            <a:r>
              <a:rPr lang="en-US" altLang="zh-CN" sz="2400" dirty="0"/>
              <a:t>b</a:t>
            </a:r>
            <a:endParaRPr lang="zh-CN" altLang="en-US" sz="2400" dirty="0"/>
          </a:p>
        </p:txBody>
      </p:sp>
      <p:sp>
        <p:nvSpPr>
          <p:cNvPr id="7" name="文本框 6">
            <a:extLst>
              <a:ext uri="{FF2B5EF4-FFF2-40B4-BE49-F238E27FC236}">
                <a16:creationId xmlns:a16="http://schemas.microsoft.com/office/drawing/2014/main" id="{CF40B2E9-F159-4813-B3CD-075FCAEC0C71}"/>
              </a:ext>
            </a:extLst>
          </p:cNvPr>
          <p:cNvSpPr txBox="1"/>
          <p:nvPr/>
        </p:nvSpPr>
        <p:spPr>
          <a:xfrm>
            <a:off x="10973134" y="3606473"/>
            <a:ext cx="266330" cy="461665"/>
          </a:xfrm>
          <a:prstGeom prst="rect">
            <a:avLst/>
          </a:prstGeom>
          <a:noFill/>
        </p:spPr>
        <p:txBody>
          <a:bodyPr wrap="square" rtlCol="0">
            <a:spAutoFit/>
          </a:bodyPr>
          <a:lstStyle/>
          <a:p>
            <a:r>
              <a:rPr lang="en-US" altLang="zh-CN" sz="2400" dirty="0"/>
              <a:t>c</a:t>
            </a:r>
            <a:endParaRPr lang="zh-CN" altLang="en-US" sz="2400" dirty="0"/>
          </a:p>
        </p:txBody>
      </p:sp>
      <p:sp>
        <p:nvSpPr>
          <p:cNvPr id="9" name="矩形 8">
            <a:extLst>
              <a:ext uri="{FF2B5EF4-FFF2-40B4-BE49-F238E27FC236}">
                <a16:creationId xmlns:a16="http://schemas.microsoft.com/office/drawing/2014/main" id="{85ACB618-18A9-41A3-98D1-62985708BE6B}"/>
              </a:ext>
            </a:extLst>
          </p:cNvPr>
          <p:cNvSpPr/>
          <p:nvPr/>
        </p:nvSpPr>
        <p:spPr>
          <a:xfrm>
            <a:off x="1506502" y="4432175"/>
            <a:ext cx="5924236" cy="1938992"/>
          </a:xfrm>
          <a:prstGeom prst="rect">
            <a:avLst/>
          </a:prstGeom>
        </p:spPr>
        <p:txBody>
          <a:bodyPr wrap="square">
            <a:spAutoFit/>
          </a:bodyPr>
          <a:lstStyle/>
          <a:p>
            <a:r>
              <a:rPr lang="zh-CN" altLang="en-US" sz="2400" b="1" dirty="0"/>
              <a:t>边的情况：</a:t>
            </a:r>
            <a:endParaRPr lang="en-US" altLang="zh-CN" sz="2400" b="1" dirty="0"/>
          </a:p>
          <a:p>
            <a:r>
              <a:rPr lang="en-US" altLang="zh-CN" sz="2400" b="1" dirty="0"/>
              <a:t>1</a:t>
            </a:r>
            <a:r>
              <a:rPr lang="zh-CN" altLang="en-US" sz="2400" b="1" dirty="0"/>
              <a:t>、匹配边：</a:t>
            </a:r>
            <a:r>
              <a:rPr lang="zh-CN" altLang="en-US" sz="2400" dirty="0"/>
              <a:t>连接两个红点；</a:t>
            </a:r>
            <a:endParaRPr lang="en-US" altLang="zh-CN" sz="2400" dirty="0"/>
          </a:p>
          <a:p>
            <a:r>
              <a:rPr lang="en-US" altLang="zh-CN" sz="2400" b="1" dirty="0"/>
              <a:t>2</a:t>
            </a:r>
            <a:r>
              <a:rPr lang="zh-CN" altLang="en-US" sz="2400" b="1" dirty="0"/>
              <a:t>、非匹配边：</a:t>
            </a:r>
            <a:endParaRPr lang="en-US" altLang="zh-CN" sz="2400" b="1" dirty="0"/>
          </a:p>
          <a:p>
            <a:r>
              <a:rPr lang="en-US" altLang="zh-CN" sz="2400" dirty="0"/>
              <a:t>1</a:t>
            </a:r>
            <a:r>
              <a:rPr lang="zh-CN" altLang="en-US" sz="2400" dirty="0"/>
              <a:t>）连接一个红点，一个红点，如</a:t>
            </a:r>
            <a:r>
              <a:rPr lang="en-US" altLang="zh-CN" sz="2400" dirty="0"/>
              <a:t>(</a:t>
            </a:r>
            <a:r>
              <a:rPr lang="en-US" altLang="zh-CN" sz="2400" dirty="0" err="1"/>
              <a:t>x,y</a:t>
            </a:r>
            <a:r>
              <a:rPr lang="en-US" altLang="zh-CN" sz="2400" dirty="0"/>
              <a:t>)</a:t>
            </a:r>
            <a:r>
              <a:rPr lang="zh-CN" altLang="en-US" sz="2400" dirty="0"/>
              <a:t>；</a:t>
            </a:r>
            <a:endParaRPr lang="en-US" altLang="zh-CN" sz="2400" dirty="0"/>
          </a:p>
          <a:p>
            <a:r>
              <a:rPr lang="en-US" altLang="zh-CN" sz="2400" dirty="0"/>
              <a:t>2</a:t>
            </a:r>
            <a:r>
              <a:rPr lang="zh-CN" altLang="en-US" sz="2400" dirty="0"/>
              <a:t>）连接一个蓝点</a:t>
            </a:r>
            <a:r>
              <a:rPr lang="en-US" altLang="zh-CN" sz="2400" dirty="0"/>
              <a:t>(</a:t>
            </a:r>
            <a:r>
              <a:rPr lang="en-US" altLang="zh-CN" sz="2400" dirty="0" err="1"/>
              <a:t>x,b</a:t>
            </a:r>
            <a:r>
              <a:rPr lang="en-US" altLang="zh-CN" sz="2400" dirty="0"/>
              <a:t>)</a:t>
            </a:r>
            <a:r>
              <a:rPr lang="zh-CN" altLang="en-US" sz="2400" dirty="0"/>
              <a:t>；</a:t>
            </a:r>
          </a:p>
        </p:txBody>
      </p:sp>
      <p:sp>
        <p:nvSpPr>
          <p:cNvPr id="8" name="文本框 7">
            <a:extLst>
              <a:ext uri="{FF2B5EF4-FFF2-40B4-BE49-F238E27FC236}">
                <a16:creationId xmlns:a16="http://schemas.microsoft.com/office/drawing/2014/main" id="{FFA96D4C-4498-4FBF-A2AB-CDABC89D44BB}"/>
              </a:ext>
            </a:extLst>
          </p:cNvPr>
          <p:cNvSpPr txBox="1"/>
          <p:nvPr/>
        </p:nvSpPr>
        <p:spPr>
          <a:xfrm>
            <a:off x="9294843" y="5273336"/>
            <a:ext cx="1837755" cy="769441"/>
          </a:xfrm>
          <a:prstGeom prst="rect">
            <a:avLst/>
          </a:prstGeom>
          <a:noFill/>
        </p:spPr>
        <p:txBody>
          <a:bodyPr wrap="square" rtlCol="0">
            <a:spAutoFit/>
          </a:bodyPr>
          <a:lstStyle/>
          <a:p>
            <a:r>
              <a:rPr lang="zh-CN" altLang="en-US" sz="4400" b="1" dirty="0"/>
              <a:t>得正</a:t>
            </a:r>
          </a:p>
        </p:txBody>
      </p:sp>
      <p:sp>
        <p:nvSpPr>
          <p:cNvPr id="10" name="矩形 9">
            <a:extLst>
              <a:ext uri="{FF2B5EF4-FFF2-40B4-BE49-F238E27FC236}">
                <a16:creationId xmlns:a16="http://schemas.microsoft.com/office/drawing/2014/main" id="{717BDB3E-467D-43F6-8E1A-336897833653}"/>
              </a:ext>
            </a:extLst>
          </p:cNvPr>
          <p:cNvSpPr/>
          <p:nvPr/>
        </p:nvSpPr>
        <p:spPr>
          <a:xfrm>
            <a:off x="5329224" y="6500844"/>
            <a:ext cx="6862776" cy="369332"/>
          </a:xfrm>
          <a:prstGeom prst="rect">
            <a:avLst/>
          </a:prstGeom>
        </p:spPr>
        <p:txBody>
          <a:bodyPr wrap="none">
            <a:spAutoFit/>
          </a:bodyPr>
          <a:lstStyle/>
          <a:p>
            <a:r>
              <a:rPr lang="zh-CN" altLang="en-US" dirty="0"/>
              <a:t>参考资料：</a:t>
            </a:r>
            <a:r>
              <a:rPr lang="en-US" altLang="zh-CN" dirty="0"/>
              <a:t>http://blog.sina.com.cn/s/blog_51cea4040100h152.html</a:t>
            </a:r>
            <a:endParaRPr lang="zh-CN" altLang="en-US" dirty="0"/>
          </a:p>
        </p:txBody>
      </p:sp>
    </p:spTree>
    <p:extLst>
      <p:ext uri="{BB962C8B-B14F-4D97-AF65-F5344CB8AC3E}">
        <p14:creationId xmlns:p14="http://schemas.microsoft.com/office/powerpoint/2010/main" val="1309928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1559</Words>
  <Application>Microsoft Office PowerPoint</Application>
  <PresentationFormat>宽屏</PresentationFormat>
  <Paragraphs>164</Paragraphs>
  <Slides>26</Slides>
  <Notes>0</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Arial</vt:lpstr>
      <vt:lpstr>Cambria Math</vt:lpstr>
      <vt:lpstr>Wingdings</vt:lpstr>
      <vt:lpstr>Office 主题​​</vt:lpstr>
      <vt:lpstr>二分图覆盖与独立集</vt:lpstr>
      <vt:lpstr>最小点覆盖</vt:lpstr>
      <vt:lpstr>König定理</vt:lpstr>
      <vt:lpstr>König定理 证明</vt:lpstr>
      <vt:lpstr>König定理 证明</vt:lpstr>
      <vt:lpstr>König定理 证明</vt:lpstr>
      <vt:lpstr>König定理 证明</vt:lpstr>
      <vt:lpstr>König定理 证明</vt:lpstr>
      <vt:lpstr>König定理 证明</vt:lpstr>
      <vt:lpstr>最小点覆盖构造</vt:lpstr>
      <vt:lpstr>最小点覆盖构造 证明</vt:lpstr>
      <vt:lpstr>König定理 证明</vt:lpstr>
      <vt:lpstr>poj1325 - Machine Schedule</vt:lpstr>
      <vt:lpstr>poj1325 - Machine Schedule</vt:lpstr>
      <vt:lpstr>二分图最大独立集</vt:lpstr>
      <vt:lpstr>独立集与最大团</vt:lpstr>
      <vt:lpstr>二分图中的独立集</vt:lpstr>
      <vt:lpstr>骑士放置</vt:lpstr>
      <vt:lpstr>骑士放置</vt:lpstr>
      <vt:lpstr>有向无环图的最小路径覆盖</vt:lpstr>
      <vt:lpstr>有向无环图的最小路径覆盖 解决</vt:lpstr>
      <vt:lpstr>有向无环图的最小路径覆盖 解决</vt:lpstr>
      <vt:lpstr>最小路径可重点覆盖</vt:lpstr>
      <vt:lpstr>EX:最小路径可重点覆盖 方案</vt:lpstr>
      <vt:lpstr>EX</vt:lpstr>
      <vt:lpstr>链与反链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二分图覆盖与独立集</dc:title>
  <dc:creator>潘 玉斌</dc:creator>
  <cp:lastModifiedBy>潘 玉斌</cp:lastModifiedBy>
  <cp:revision>27</cp:revision>
  <dcterms:created xsi:type="dcterms:W3CDTF">2019-12-08T13:30:48Z</dcterms:created>
  <dcterms:modified xsi:type="dcterms:W3CDTF">2019-12-14T08:11:52Z</dcterms:modified>
</cp:coreProperties>
</file>