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0"/>
  </p:notesMasterIdLst>
  <p:sldIdLst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4" r:id="rId21"/>
    <p:sldId id="375" r:id="rId22"/>
    <p:sldId id="372" r:id="rId23"/>
    <p:sldId id="373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97" r:id="rId34"/>
    <p:sldId id="396" r:id="rId35"/>
    <p:sldId id="398" r:id="rId36"/>
    <p:sldId id="399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26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60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2022/10/10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福特福克森算法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5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2022/10/10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10/10/2022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b="1" dirty="0"/>
              <a:t>网络流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XDFZ-PYB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58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S-&gt;1-&gt;3-&gt;t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7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S-&gt;1-&gt;3-&gt;t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24006" y="5147856"/>
            <a:ext cx="333340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找不到新的路径了，</a:t>
            </a:r>
            <a:endParaRPr lang="en-US" altLang="zh-CN" sz="2400" dirty="0"/>
          </a:p>
          <a:p>
            <a:r>
              <a:rPr lang="zh-CN" altLang="en-US" sz="2400" dirty="0"/>
              <a:t>一共传输了</a:t>
            </a:r>
            <a:r>
              <a:rPr lang="en-US" altLang="zh-CN" sz="2400" dirty="0"/>
              <a:t>10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09" y="281691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S-&gt;1-&gt;3-&gt;t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89273" y="1778924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是最大流吗？</a:t>
            </a:r>
          </a:p>
        </p:txBody>
      </p:sp>
      <p:sp>
        <p:nvSpPr>
          <p:cNvPr id="7" name="椭圆 6"/>
          <p:cNvSpPr/>
          <p:nvPr/>
        </p:nvSpPr>
        <p:spPr>
          <a:xfrm>
            <a:off x="7431578" y="404082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027622" y="351252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8512233" y="510154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10553007" y="540643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10432779" y="388541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7672034" y="3632752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7636820" y="4246066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8717475" y="5306784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9268078" y="3632752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10553007" y="4125868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8717475" y="3717766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8752689" y="4090654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575859" y="3540000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03292" y="339476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c=6,f=6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489671" y="408109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c=6,f=4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356126" y="44357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10708449" y="454499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c=8,f=6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098996" y="542701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328325" y="46611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c=2,f=1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544757" y="2645649"/>
            <a:ext cx="37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更优解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544757" y="5925525"/>
            <a:ext cx="374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总流量</a:t>
            </a:r>
            <a:r>
              <a:rPr lang="en-US" altLang="zh-CN" sz="2400" dirty="0"/>
              <a:t>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9" grpId="0" animBg="1"/>
      <p:bldP spid="43" grpId="0" animBg="1"/>
      <p:bldP spid="44" grpId="0" animBg="1"/>
      <p:bldP spid="4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55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795654" y="2230947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最大流来源</a:t>
            </a:r>
          </a:p>
        </p:txBody>
      </p:sp>
      <p:sp>
        <p:nvSpPr>
          <p:cNvPr id="7" name="椭圆 6"/>
          <p:cNvSpPr/>
          <p:nvPr/>
        </p:nvSpPr>
        <p:spPr>
          <a:xfrm>
            <a:off x="1468438" y="341076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3064482" y="288246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549093" y="447148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589867" y="4776378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469639" y="325535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1708894" y="3002694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1673680" y="3616008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2754335" y="4676726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3304938" y="3002694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4589867" y="3495810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2754335" y="3087708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2789549" y="3460596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79777" y="2900040"/>
            <a:ext cx="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685457" y="281572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526531" y="3451036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498085" y="373026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745309" y="39149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16015" y="4761740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727895" y="404782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61909" y="3460596"/>
            <a:ext cx="3690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存在</a:t>
            </a:r>
            <a:r>
              <a:rPr lang="en-US" altLang="zh-CN" sz="2800" dirty="0"/>
              <a:t>-1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将原先得到的流推回去，而得到新的流。</a:t>
            </a:r>
          </a:p>
        </p:txBody>
      </p:sp>
    </p:spTree>
    <p:extLst>
      <p:ext uri="{BB962C8B-B14F-4D97-AF65-F5344CB8AC3E}">
        <p14:creationId xmlns:p14="http://schemas.microsoft.com/office/powerpoint/2010/main" val="16813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14134" y="1508608"/>
            <a:ext cx="4214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最大流来源</a:t>
            </a:r>
          </a:p>
        </p:txBody>
      </p:sp>
      <p:sp>
        <p:nvSpPr>
          <p:cNvPr id="7" name="椭圆 6"/>
          <p:cNvSpPr/>
          <p:nvPr/>
        </p:nvSpPr>
        <p:spPr>
          <a:xfrm>
            <a:off x="1403827" y="201933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2999871" y="1491034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2484482" y="308005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525256" y="338494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405028" y="186392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6"/>
            <a:endCxn id="39" idx="2"/>
          </p:cNvCxnSpPr>
          <p:nvPr/>
        </p:nvCxnSpPr>
        <p:spPr>
          <a:xfrm flipV="1">
            <a:off x="1644283" y="1611262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5"/>
            <a:endCxn id="43" idx="1"/>
          </p:cNvCxnSpPr>
          <p:nvPr/>
        </p:nvCxnSpPr>
        <p:spPr>
          <a:xfrm>
            <a:off x="1609069" y="2224576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3" idx="5"/>
            <a:endCxn id="44" idx="2"/>
          </p:cNvCxnSpPr>
          <p:nvPr/>
        </p:nvCxnSpPr>
        <p:spPr>
          <a:xfrm>
            <a:off x="2689724" y="3285294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9" idx="6"/>
            <a:endCxn id="45" idx="2"/>
          </p:cNvCxnSpPr>
          <p:nvPr/>
        </p:nvCxnSpPr>
        <p:spPr>
          <a:xfrm>
            <a:off x="3240327" y="1611262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4"/>
            <a:endCxn id="44" idx="0"/>
          </p:cNvCxnSpPr>
          <p:nvPr/>
        </p:nvCxnSpPr>
        <p:spPr>
          <a:xfrm>
            <a:off x="4525256" y="2104378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3"/>
            <a:endCxn id="43" idx="7"/>
          </p:cNvCxnSpPr>
          <p:nvPr/>
        </p:nvCxnSpPr>
        <p:spPr>
          <a:xfrm flipH="1">
            <a:off x="2689724" y="1696276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3" idx="6"/>
          </p:cNvCxnSpPr>
          <p:nvPr/>
        </p:nvCxnSpPr>
        <p:spPr>
          <a:xfrm flipH="1">
            <a:off x="2724938" y="2069164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015166" y="1508608"/>
            <a:ext cx="49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620846" y="1424290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461920" y="20596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3433474" y="233883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680698" y="252350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351404" y="337030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663284" y="265639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075984" y="2341652"/>
            <a:ext cx="3690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存在</a:t>
            </a:r>
            <a:r>
              <a:rPr lang="en-US" altLang="zh-CN" sz="2800" dirty="0"/>
              <a:t>-1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将原先得到的流推回去，而得到新的流。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106225" y="420664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681919" y="4905970"/>
            <a:ext cx="2394065" cy="112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算法改进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18605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37667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3985163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09461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373671" y="4864649"/>
            <a:ext cx="243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S-&gt;2-&gt;1-&gt;3-&gt;t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97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7749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57609" y="4513561"/>
            <a:ext cx="528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此时不能找到新的路径了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9123" y="5427652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此时的流量为</a:t>
            </a:r>
            <a:r>
              <a:rPr lang="zh-CN" altLang="en-US" sz="3200" dirty="0">
                <a:solidFill>
                  <a:schemeClr val="accent1"/>
                </a:solidFill>
              </a:rPr>
              <a:t>最大流</a:t>
            </a:r>
          </a:p>
        </p:txBody>
      </p:sp>
    </p:spTree>
    <p:extLst>
      <p:ext uri="{BB962C8B-B14F-4D97-AF65-F5344CB8AC3E}">
        <p14:creationId xmlns:p14="http://schemas.microsoft.com/office/powerpoint/2010/main" val="22005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513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 rot="10800000">
            <a:off x="4580313" y="5587033"/>
            <a:ext cx="2665070" cy="897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0533" y="5736850"/>
            <a:ext cx="357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Ford-</a:t>
            </a:r>
            <a:r>
              <a:rPr lang="en-US" altLang="zh-CN" sz="2800" dirty="0" err="1"/>
              <a:t>fulkerson</a:t>
            </a:r>
            <a:r>
              <a:rPr lang="zh-CN" altLang="en-US" sz="2800" dirty="0"/>
              <a:t>算法</a:t>
            </a:r>
          </a:p>
        </p:txBody>
      </p:sp>
      <p:sp>
        <p:nvSpPr>
          <p:cNvPr id="54" name="右箭头 53"/>
          <p:cNvSpPr/>
          <p:nvPr/>
        </p:nvSpPr>
        <p:spPr>
          <a:xfrm rot="10289385">
            <a:off x="3649340" y="4271404"/>
            <a:ext cx="2665070" cy="415058"/>
          </a:xfrm>
          <a:prstGeom prst="rightArrow">
            <a:avLst>
              <a:gd name="adj1" fmla="val 45300"/>
              <a:gd name="adj2" fmla="val 54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7798" y="4430531"/>
            <a:ext cx="194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残余网络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99172" y="4993808"/>
            <a:ext cx="459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f(e)&lt;c(e)</a:t>
            </a:r>
            <a:r>
              <a:rPr lang="zh-CN" altLang="en-US" dirty="0"/>
              <a:t>的边和满足</a:t>
            </a:r>
            <a:r>
              <a:rPr lang="en-US" altLang="zh-CN" dirty="0"/>
              <a:t>f(e)&gt;0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对应的反向边</a:t>
            </a:r>
            <a:r>
              <a:rPr lang="en-US" altLang="zh-CN" dirty="0"/>
              <a:t>rev(e)</a:t>
            </a:r>
            <a:r>
              <a:rPr lang="zh-CN" altLang="en-US" dirty="0"/>
              <a:t>所组成的图</a:t>
            </a:r>
          </a:p>
        </p:txBody>
      </p:sp>
    </p:spTree>
    <p:extLst>
      <p:ext uri="{BB962C8B-B14F-4D97-AF65-F5344CB8AC3E}">
        <p14:creationId xmlns:p14="http://schemas.microsoft.com/office/powerpoint/2010/main" val="31155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4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两者对比（做减法）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39891" y="4206643"/>
            <a:ext cx="4251366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39891" y="5101173"/>
            <a:ext cx="391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或满足</a:t>
            </a:r>
            <a:r>
              <a:rPr lang="en-US" altLang="zh-CN" dirty="0">
                <a:solidFill>
                  <a:schemeClr val="accent1"/>
                </a:solidFill>
              </a:rPr>
              <a:t>f(e)&gt;0</a:t>
            </a:r>
            <a:r>
              <a:rPr lang="zh-CN" altLang="en-US" dirty="0">
                <a:solidFill>
                  <a:schemeClr val="accent1"/>
                </a:solidFill>
              </a:rPr>
              <a:t>的</a:t>
            </a:r>
            <a:r>
              <a:rPr lang="en-US" altLang="zh-CN" dirty="0">
                <a:solidFill>
                  <a:schemeClr val="accent1"/>
                </a:solidFill>
              </a:rPr>
              <a:t>e</a:t>
            </a:r>
            <a:r>
              <a:rPr lang="zh-CN" altLang="en-US" dirty="0">
                <a:solidFill>
                  <a:schemeClr val="accent1"/>
                </a:solidFill>
              </a:rPr>
              <a:t>对应的反向边</a:t>
            </a:r>
            <a:r>
              <a:rPr lang="en-US" altLang="zh-CN" dirty="0">
                <a:solidFill>
                  <a:schemeClr val="accent1"/>
                </a:solidFill>
              </a:rPr>
              <a:t>rev(e)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06252" y="21978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302296" y="1669593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786907" y="325861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27681" y="356350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3707453" y="204248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8" idx="6"/>
            <a:endCxn id="30" idx="2"/>
          </p:cNvCxnSpPr>
          <p:nvPr/>
        </p:nvCxnSpPr>
        <p:spPr>
          <a:xfrm flipV="1">
            <a:off x="946708" y="1789821"/>
            <a:ext cx="1355588" cy="528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5"/>
            <a:endCxn id="31" idx="1"/>
          </p:cNvCxnSpPr>
          <p:nvPr/>
        </p:nvCxnSpPr>
        <p:spPr>
          <a:xfrm>
            <a:off x="911494" y="2403135"/>
            <a:ext cx="910627" cy="89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5"/>
            <a:endCxn id="32" idx="2"/>
          </p:cNvCxnSpPr>
          <p:nvPr/>
        </p:nvCxnSpPr>
        <p:spPr>
          <a:xfrm>
            <a:off x="1992149" y="3463853"/>
            <a:ext cx="1835532" cy="219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6"/>
            <a:endCxn id="33" idx="2"/>
          </p:cNvCxnSpPr>
          <p:nvPr/>
        </p:nvCxnSpPr>
        <p:spPr>
          <a:xfrm>
            <a:off x="2542752" y="1789821"/>
            <a:ext cx="1164701" cy="37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4"/>
            <a:endCxn id="32" idx="0"/>
          </p:cNvCxnSpPr>
          <p:nvPr/>
        </p:nvCxnSpPr>
        <p:spPr>
          <a:xfrm>
            <a:off x="3827681" y="2282937"/>
            <a:ext cx="120228" cy="128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0" idx="3"/>
            <a:endCxn id="31" idx="7"/>
          </p:cNvCxnSpPr>
          <p:nvPr/>
        </p:nvCxnSpPr>
        <p:spPr>
          <a:xfrm flipH="1">
            <a:off x="1992149" y="1874835"/>
            <a:ext cx="345361" cy="1418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3"/>
            <a:endCxn id="31" idx="6"/>
          </p:cNvCxnSpPr>
          <p:nvPr/>
        </p:nvCxnSpPr>
        <p:spPr>
          <a:xfrm flipH="1">
            <a:off x="2027363" y="2247723"/>
            <a:ext cx="1715304" cy="113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50533" y="169706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7966" y="155183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764345" y="22381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630800" y="259285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983123" y="270206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373670" y="358408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602999" y="281818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720163" y="240313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8629707" y="1342230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6633979" y="39822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11184598" y="3741765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10908928" y="172958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8" name="直接箭头连接符 87"/>
          <p:cNvCxnSpPr>
            <a:stCxn id="83" idx="6"/>
            <a:endCxn id="84" idx="2"/>
          </p:cNvCxnSpPr>
          <p:nvPr/>
        </p:nvCxnSpPr>
        <p:spPr>
          <a:xfrm flipV="1">
            <a:off x="5960619" y="1462458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5"/>
            <a:endCxn id="85" idx="1"/>
          </p:cNvCxnSpPr>
          <p:nvPr/>
        </p:nvCxnSpPr>
        <p:spPr>
          <a:xfrm>
            <a:off x="5925405" y="2608377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5" idx="5"/>
            <a:endCxn id="86" idx="2"/>
          </p:cNvCxnSpPr>
          <p:nvPr/>
        </p:nvCxnSpPr>
        <p:spPr>
          <a:xfrm flipV="1">
            <a:off x="6839221" y="3861993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6"/>
            <a:endCxn id="87" idx="2"/>
          </p:cNvCxnSpPr>
          <p:nvPr/>
        </p:nvCxnSpPr>
        <p:spPr>
          <a:xfrm>
            <a:off x="8870163" y="1462458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7" idx="4"/>
            <a:endCxn id="86" idx="0"/>
          </p:cNvCxnSpPr>
          <p:nvPr/>
        </p:nvCxnSpPr>
        <p:spPr>
          <a:xfrm>
            <a:off x="11029156" y="1970042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4" idx="3"/>
            <a:endCxn id="85" idx="7"/>
          </p:cNvCxnSpPr>
          <p:nvPr/>
        </p:nvCxnSpPr>
        <p:spPr>
          <a:xfrm flipH="1">
            <a:off x="6839221" y="1547472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7" idx="3"/>
            <a:endCxn id="85" idx="6"/>
          </p:cNvCxnSpPr>
          <p:nvPr/>
        </p:nvCxnSpPr>
        <p:spPr>
          <a:xfrm flipH="1">
            <a:off x="6874435" y="1934828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6297299" y="1505503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9397538" y="11017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c=6,f=6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8049156" y="240313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c=6,f=4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8946462" y="306122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149384" y="236201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c=8,f=6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9179721" y="393107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222614" y="325861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c=2,f=1</a:t>
            </a:r>
            <a:endParaRPr lang="zh-CN" altLang="en-US" dirty="0"/>
          </a:p>
        </p:txBody>
      </p:sp>
      <p:cxnSp>
        <p:nvCxnSpPr>
          <p:cNvPr id="114" name="直接箭头连接符 113"/>
          <p:cNvCxnSpPr/>
          <p:nvPr/>
        </p:nvCxnSpPr>
        <p:spPr>
          <a:xfrm flipH="1">
            <a:off x="6098247" y="1561876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6839221" y="1632703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867960" y="2675314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11111826" y="1941945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8863141" y="1396044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V="1">
            <a:off x="6960840" y="3801675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右箭头 53"/>
          <p:cNvSpPr/>
          <p:nvPr/>
        </p:nvSpPr>
        <p:spPr>
          <a:xfrm rot="10289385">
            <a:off x="3649340" y="4271404"/>
            <a:ext cx="2665070" cy="415058"/>
          </a:xfrm>
          <a:prstGeom prst="rightArrow">
            <a:avLst>
              <a:gd name="adj1" fmla="val 45300"/>
              <a:gd name="adj2" fmla="val 54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7798" y="4430531"/>
            <a:ext cx="194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残余网络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99172" y="4993808"/>
            <a:ext cx="459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</a:t>
            </a:r>
            <a:r>
              <a:rPr lang="en-US" altLang="zh-CN" dirty="0"/>
              <a:t>f(e)&lt;c(e)</a:t>
            </a:r>
            <a:r>
              <a:rPr lang="zh-CN" altLang="en-US" dirty="0"/>
              <a:t>的边和满足</a:t>
            </a:r>
            <a:r>
              <a:rPr lang="en-US" altLang="zh-CN" dirty="0"/>
              <a:t>f(e)&gt;0</a:t>
            </a:r>
            <a:r>
              <a:rPr lang="zh-CN" altLang="en-US" dirty="0"/>
              <a:t>的</a:t>
            </a:r>
            <a:r>
              <a:rPr lang="en-US" altLang="zh-CN" dirty="0"/>
              <a:t>e</a:t>
            </a:r>
            <a:r>
              <a:rPr lang="zh-CN" altLang="en-US" dirty="0"/>
              <a:t>对应的反向边</a:t>
            </a:r>
            <a:r>
              <a:rPr lang="en-US" altLang="zh-CN" dirty="0"/>
              <a:t>rev(e)</a:t>
            </a:r>
            <a:r>
              <a:rPr lang="zh-CN" altLang="en-US" dirty="0"/>
              <a:t>所组成的图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605" y="5784475"/>
            <a:ext cx="671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新找到的路径，称为</a:t>
            </a:r>
            <a:r>
              <a:rPr lang="zh-CN" altLang="en-US" sz="2400" dirty="0"/>
              <a:t>增广路径</a:t>
            </a:r>
            <a:endParaRPr lang="en-US" altLang="zh-CN" sz="2400" dirty="0"/>
          </a:p>
          <a:p>
            <a:r>
              <a:rPr lang="zh-CN" altLang="en-US" dirty="0"/>
              <a:t>找到一条路径，并更新残余网络的操作，称为一次</a:t>
            </a:r>
            <a:r>
              <a:rPr lang="zh-CN" altLang="en-US" sz="2400" b="1" dirty="0"/>
              <a:t>增广操作</a:t>
            </a:r>
          </a:p>
        </p:txBody>
      </p:sp>
    </p:spTree>
    <p:extLst>
      <p:ext uri="{BB962C8B-B14F-4D97-AF65-F5344CB8AC3E}">
        <p14:creationId xmlns:p14="http://schemas.microsoft.com/office/powerpoint/2010/main" val="24698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743075"/>
            <a:ext cx="10972800" cy="18646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dirty="0">
                <a:solidFill>
                  <a:schemeClr val="tx1"/>
                </a:solidFill>
              </a:rPr>
              <a:t>网络中有两台计算机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，现在想从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传输数据到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。该网络中一共有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台计算机，其中计算机之间连有一条单向的通信电缆，每条通信电缆都有对应的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秒钟所能传输的最大数据量。当其他计算机之间没有数据传输时，在一秒钟内最多可以传输多少数据到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11979" y="3902277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50028" y="3292677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02035" y="3517121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41558" y="5503862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502035" y="5503862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4062934" y="5121478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8331923" y="473632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547563" y="4615066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6101904" y="4042150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041788" y="5994979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197517" y="4222315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6018441" y="4596194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04667" y="3899770"/>
            <a:ext cx="10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10mbps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264548" y="358459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6mbps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484023" y="464896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6mbps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788969" y="499260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3mbps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79890" y="4892179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8mbps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179369" y="611775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5mbps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581253" y="5382606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2mbps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0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FF</a:t>
            </a:r>
            <a:r>
              <a:rPr lang="zh-CN" altLang="en-US" b="1" dirty="0"/>
              <a:t>算法操作步骤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7536" y="1846729"/>
            <a:ext cx="9526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一直维护残余网络（包括正向边和逆向边）</a:t>
            </a:r>
            <a:endParaRPr lang="en-US" altLang="zh-CN" sz="2800" dirty="0"/>
          </a:p>
          <a:p>
            <a:r>
              <a:rPr lang="zh-CN" altLang="en-US" sz="2800" dirty="0"/>
              <a:t>初始条件下，正向边的</a:t>
            </a:r>
            <a:r>
              <a:rPr lang="en-US" altLang="zh-CN" sz="2800" dirty="0"/>
              <a:t>c</a:t>
            </a:r>
            <a:r>
              <a:rPr lang="zh-CN" altLang="en-US" sz="2800" dirty="0"/>
              <a:t>等于原来</a:t>
            </a:r>
            <a:r>
              <a:rPr lang="en-US" altLang="zh-CN" sz="2800" dirty="0"/>
              <a:t>c</a:t>
            </a:r>
            <a:r>
              <a:rPr lang="zh-CN" altLang="en-US" sz="2800" dirty="0"/>
              <a:t>，逆向边的</a:t>
            </a:r>
            <a:r>
              <a:rPr lang="en-US" altLang="zh-CN" sz="2800" dirty="0"/>
              <a:t>c=0;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、找一条增广路；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、更新残余网络；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、重复第一步，直到找不到新的能到达汇点的增广路；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71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 1273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58536" y="1995492"/>
            <a:ext cx="98232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现在有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个池塘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开始编号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,1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为源点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,m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为汇点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及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条水渠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给出这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条水渠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的起点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，终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点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lang="zh-CN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和所能流过的最大流量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669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6731725" y="761727"/>
            <a:ext cx="5163787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int dfs(int to,int t,int f)</a:t>
            </a:r>
          </a:p>
          <a:p>
            <a:r>
              <a:rPr lang="zh-CN" altLang="en-US" dirty="0"/>
              <a:t>{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//to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的路径中，</a:t>
            </a:r>
            <a:r>
              <a:rPr lang="en-US" altLang="zh-CN" dirty="0"/>
              <a:t>f</a:t>
            </a:r>
            <a:r>
              <a:rPr lang="zh-CN" altLang="en-US" dirty="0"/>
              <a:t>容量最小的边的值</a:t>
            </a:r>
          </a:p>
          <a:p>
            <a:r>
              <a:rPr lang="zh-CN" altLang="en-US" dirty="0"/>
              <a:t>    if (to==t) return f;</a:t>
            </a:r>
          </a:p>
          <a:p>
            <a:r>
              <a:rPr lang="zh-CN" altLang="en-US" dirty="0"/>
              <a:t>    vis[to]=true;</a:t>
            </a:r>
          </a:p>
          <a:p>
            <a:r>
              <a:rPr lang="zh-CN" altLang="en-US" dirty="0"/>
              <a:t>    for (int i=head[to];i!=-1;i=edge[i].next)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v=edge[i].v;</a:t>
            </a:r>
          </a:p>
          <a:p>
            <a:r>
              <a:rPr lang="zh-CN" altLang="en-US" dirty="0"/>
              <a:t>        if (!vis[v]&amp;&amp;edge[i].cap&gt;0)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int d=dfs(v,t,min(f,edge[i].cap));</a:t>
            </a:r>
          </a:p>
          <a:p>
            <a:r>
              <a:rPr lang="zh-CN" altLang="en-US" dirty="0"/>
              <a:t>            if (d&gt;0)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edge[i].cap-=d;</a:t>
            </a:r>
          </a:p>
          <a:p>
            <a:r>
              <a:rPr lang="zh-CN" altLang="en-US" dirty="0"/>
              <a:t>                edge[i^1].cap+=d;</a:t>
            </a:r>
          </a:p>
          <a:p>
            <a:r>
              <a:rPr lang="zh-CN" altLang="en-US" dirty="0"/>
              <a:t>                return d;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60763" y="1318247"/>
            <a:ext cx="532093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addedge(int u,int v,int w,int rw=0)</a:t>
            </a:r>
          </a:p>
          <a:p>
            <a:r>
              <a:rPr lang="zh-CN" altLang="en-US" dirty="0"/>
              <a:t>{</a:t>
            </a:r>
            <a:r>
              <a:rPr lang="en-US" altLang="zh-CN" dirty="0"/>
              <a:t>//</a:t>
            </a:r>
            <a:r>
              <a:rPr lang="en-US" altLang="zh-CN" dirty="0" err="1"/>
              <a:t>num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/>
              <a:t>开始</a:t>
            </a:r>
            <a:endParaRPr lang="zh-CN" altLang="en-US" dirty="0"/>
          </a:p>
          <a:p>
            <a:r>
              <a:rPr lang="zh-CN" altLang="en-US" dirty="0"/>
              <a:t>    edge[num].v=v; edge[num].cap=w;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edge[num].next=head[u]; head[u]=num++;</a:t>
            </a:r>
          </a:p>
          <a:p>
            <a:r>
              <a:rPr lang="zh-CN" altLang="en-US" dirty="0"/>
              <a:t>    edge[num].v=u; 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edge[num].cap=rw;edge[num].next=head[v];</a:t>
            </a:r>
            <a:endParaRPr lang="en-US" altLang="zh-CN" dirty="0"/>
          </a:p>
          <a:p>
            <a:r>
              <a:rPr lang="zh-CN" altLang="en-US" dirty="0"/>
              <a:t>    head[v]=num++;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83622" y="3716382"/>
            <a:ext cx="375537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max_flow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s,int</a:t>
            </a:r>
            <a:r>
              <a:rPr lang="en-US" altLang="zh-CN" dirty="0"/>
              <a:t> 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flow=0;</a:t>
            </a:r>
          </a:p>
          <a:p>
            <a:r>
              <a:rPr lang="en-US" altLang="zh-CN" dirty="0"/>
              <a:t>    while (1)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memset</a:t>
            </a:r>
            <a:r>
              <a:rPr lang="en-US" altLang="zh-CN" dirty="0"/>
              <a:t>(</a:t>
            </a:r>
            <a:r>
              <a:rPr lang="en-US" altLang="zh-CN" dirty="0" err="1"/>
              <a:t>vis,false,sizeof</a:t>
            </a:r>
            <a:r>
              <a:rPr lang="en-US" altLang="zh-CN" dirty="0"/>
              <a:t>(vis);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f=</a:t>
            </a:r>
            <a:r>
              <a:rPr lang="en-US" altLang="zh-CN" dirty="0" err="1"/>
              <a:t>dfs</a:t>
            </a:r>
            <a:r>
              <a:rPr lang="en-US" altLang="zh-CN" dirty="0"/>
              <a:t>(</a:t>
            </a:r>
            <a:r>
              <a:rPr lang="en-US" altLang="zh-CN" dirty="0" err="1"/>
              <a:t>s,t,INF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 (f&lt;=0) return flow;</a:t>
            </a:r>
          </a:p>
          <a:p>
            <a:r>
              <a:rPr lang="en-US" altLang="zh-CN" dirty="0"/>
              <a:t>        flow+=f;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96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6731725" y="761727"/>
            <a:ext cx="5163787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int dfs(int to,int t,int f)</a:t>
            </a:r>
          </a:p>
          <a:p>
            <a:r>
              <a:rPr lang="zh-CN" altLang="en-US" dirty="0"/>
              <a:t>{ 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//to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的路径中，</a:t>
            </a:r>
            <a:r>
              <a:rPr lang="en-US" altLang="zh-CN" dirty="0"/>
              <a:t>f</a:t>
            </a:r>
            <a:r>
              <a:rPr lang="zh-CN" altLang="en-US" dirty="0"/>
              <a:t>容量最小的边的值</a:t>
            </a:r>
          </a:p>
          <a:p>
            <a:r>
              <a:rPr lang="zh-CN" altLang="en-US" dirty="0"/>
              <a:t>    if (to==t) return f;</a:t>
            </a:r>
          </a:p>
          <a:p>
            <a:r>
              <a:rPr lang="zh-CN" altLang="en-US" dirty="0"/>
              <a:t>    vis[to]=true;</a:t>
            </a:r>
          </a:p>
          <a:p>
            <a:r>
              <a:rPr lang="zh-CN" altLang="en-US" dirty="0"/>
              <a:t>    for (int i=head[to];i!=-1;i=edge[i].next)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v=edge[i].v;</a:t>
            </a:r>
          </a:p>
          <a:p>
            <a:r>
              <a:rPr lang="zh-CN" altLang="en-US" dirty="0"/>
              <a:t>        if (!vis[v]&amp;&amp;edge[i].cap&gt;0)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int d=dfs(v,t,min(f,edge[i].cap));</a:t>
            </a:r>
          </a:p>
          <a:p>
            <a:r>
              <a:rPr lang="zh-CN" altLang="en-US" dirty="0"/>
              <a:t>            if (d&gt;0)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edge[i].cap-=d;</a:t>
            </a:r>
          </a:p>
          <a:p>
            <a:r>
              <a:rPr lang="zh-CN" altLang="en-US" dirty="0"/>
              <a:t>                edge[i^1].cap+=d;</a:t>
            </a:r>
          </a:p>
          <a:p>
            <a:r>
              <a:rPr lang="zh-CN" altLang="en-US" dirty="0"/>
              <a:t>                return d;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9E9592-742D-4C02-B510-4CF9F1E7FE5C}"/>
              </a:ext>
            </a:extLst>
          </p:cNvPr>
          <p:cNvSpPr/>
          <p:nvPr/>
        </p:nvSpPr>
        <p:spPr>
          <a:xfrm>
            <a:off x="6975335" y="987228"/>
            <a:ext cx="2225309" cy="3681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E1F1F1B-7289-496A-A510-8A77FD374600}"/>
              </a:ext>
            </a:extLst>
          </p:cNvPr>
          <p:cNvSpPr/>
          <p:nvPr/>
        </p:nvSpPr>
        <p:spPr>
          <a:xfrm rot="2905928">
            <a:off x="5753439" y="1060057"/>
            <a:ext cx="894170" cy="174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D74500-AC90-4E10-AD74-B190F22CFC5F}"/>
              </a:ext>
            </a:extLst>
          </p:cNvPr>
          <p:cNvSpPr txBox="1"/>
          <p:nvPr/>
        </p:nvSpPr>
        <p:spPr>
          <a:xfrm>
            <a:off x="3147802" y="2837116"/>
            <a:ext cx="2985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改写为</a:t>
            </a:r>
            <a:r>
              <a:rPr lang="en-US" altLang="zh-CN" dirty="0"/>
              <a:t>BFS</a:t>
            </a:r>
          </a:p>
          <a:p>
            <a:r>
              <a:rPr lang="zh-CN" altLang="en-US" dirty="0"/>
              <a:t>算法也就变成了：</a:t>
            </a:r>
            <a:endParaRPr lang="en-US" altLang="zh-CN" dirty="0"/>
          </a:p>
          <a:p>
            <a:r>
              <a:rPr lang="en-US" altLang="zh-CN" dirty="0"/>
              <a:t>Edmonds-</a:t>
            </a:r>
            <a:r>
              <a:rPr lang="en-US" altLang="zh-CN" dirty="0" err="1"/>
              <a:t>karp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具体代码：</a:t>
            </a:r>
            <a:endParaRPr lang="en-US" altLang="zh-CN" dirty="0"/>
          </a:p>
          <a:p>
            <a:r>
              <a:rPr lang="zh-CN" altLang="en-US" dirty="0"/>
              <a:t>详见</a:t>
            </a:r>
            <a:r>
              <a:rPr lang="en-US" altLang="zh-CN" dirty="0"/>
              <a:t>《</a:t>
            </a:r>
            <a:r>
              <a:rPr lang="zh-CN" altLang="en-US" dirty="0"/>
              <a:t>算法竞赛进阶指南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89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Ford-</a:t>
            </a:r>
            <a:r>
              <a:rPr lang="en-US" altLang="zh-CN" b="1" dirty="0" err="1"/>
              <a:t>fulkerson</a:t>
            </a:r>
            <a:r>
              <a:rPr lang="zh-CN" altLang="en-US" b="1" dirty="0"/>
              <a:t>算法</a:t>
            </a:r>
            <a:r>
              <a:rPr lang="en-US" altLang="zh-CN" b="1" dirty="0"/>
              <a:t> </a:t>
            </a:r>
            <a:r>
              <a:rPr lang="zh-CN" altLang="en-US" b="1" dirty="0"/>
              <a:t>效率问题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3877" y="2168435"/>
            <a:ext cx="769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使用</a:t>
            </a:r>
            <a:r>
              <a:rPr lang="en-US" altLang="zh-CN" sz="2800" dirty="0" err="1"/>
              <a:t>dfs</a:t>
            </a:r>
            <a:r>
              <a:rPr lang="zh-CN" altLang="en-US" sz="2800" dirty="0"/>
              <a:t>找增广路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O(</a:t>
            </a:r>
            <a:r>
              <a:rPr lang="en-US" altLang="zh-CN" sz="2800" dirty="0" err="1"/>
              <a:t>n+m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最少增加</a:t>
            </a:r>
            <a:r>
              <a:rPr lang="en-US" altLang="zh-CN" sz="2800" dirty="0"/>
              <a:t>1</a:t>
            </a:r>
            <a:r>
              <a:rPr lang="zh-CN" altLang="en-US" sz="2800" dirty="0"/>
              <a:t>的流量；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最坏情况下要增加</a:t>
            </a:r>
            <a:r>
              <a:rPr lang="en-US" altLang="zh-CN" sz="2800" dirty="0"/>
              <a:t>C</a:t>
            </a:r>
            <a:r>
              <a:rPr lang="zh-CN" altLang="en-US" sz="2800" dirty="0"/>
              <a:t>次（</a:t>
            </a:r>
            <a:r>
              <a:rPr lang="en-US" altLang="zh-CN" sz="2800" dirty="0"/>
              <a:t>C</a:t>
            </a:r>
            <a:r>
              <a:rPr lang="zh-CN" altLang="en-US" sz="2800" dirty="0"/>
              <a:t>为边的容量和）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因此最多增加</a:t>
            </a:r>
            <a:r>
              <a:rPr lang="en-US" altLang="zh-CN" sz="2800" dirty="0"/>
              <a:t>C</a:t>
            </a:r>
            <a:r>
              <a:rPr lang="zh-CN" altLang="en-US" sz="2800" dirty="0"/>
              <a:t>次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时间复杂度：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C*(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</a:t>
            </a:r>
            <a:r>
              <a:rPr lang="zh-CN" altLang="en-US" sz="2800" dirty="0"/>
              <a:t>≈</a:t>
            </a:r>
            <a:r>
              <a:rPr lang="en-US" altLang="zh-CN" sz="2800" dirty="0"/>
              <a:t>C*n^2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425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Ford-</a:t>
            </a:r>
            <a:r>
              <a:rPr lang="en-US" altLang="zh-CN" b="1" dirty="0" err="1"/>
              <a:t>fulkerson</a:t>
            </a:r>
            <a:r>
              <a:rPr lang="zh-CN" altLang="en-US" b="1" dirty="0"/>
              <a:t>算法</a:t>
            </a:r>
            <a:r>
              <a:rPr lang="en-US" altLang="zh-CN" b="1" dirty="0"/>
              <a:t> </a:t>
            </a:r>
            <a:r>
              <a:rPr lang="zh-CN" altLang="en-US" b="1" dirty="0"/>
              <a:t>效率问题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574770" y="373597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106198" y="373597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22918" y="2272937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22918" y="5146766"/>
            <a:ext cx="757646" cy="757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3" idx="7"/>
          </p:cNvCxnSpPr>
          <p:nvPr/>
        </p:nvCxnSpPr>
        <p:spPr>
          <a:xfrm flipV="1">
            <a:off x="1221461" y="2798994"/>
            <a:ext cx="2501457" cy="1047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6"/>
            <a:endCxn id="5" idx="1"/>
          </p:cNvCxnSpPr>
          <p:nvPr/>
        </p:nvCxnSpPr>
        <p:spPr>
          <a:xfrm>
            <a:off x="4480564" y="2651760"/>
            <a:ext cx="2736589" cy="1195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4"/>
            <a:endCxn id="8" idx="0"/>
          </p:cNvCxnSpPr>
          <p:nvPr/>
        </p:nvCxnSpPr>
        <p:spPr>
          <a:xfrm>
            <a:off x="4101741" y="3030583"/>
            <a:ext cx="0" cy="211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5"/>
          </p:cNvCxnSpPr>
          <p:nvPr/>
        </p:nvCxnSpPr>
        <p:spPr>
          <a:xfrm>
            <a:off x="1221461" y="4382668"/>
            <a:ext cx="2501457" cy="1025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5" idx="3"/>
          </p:cNvCxnSpPr>
          <p:nvPr/>
        </p:nvCxnSpPr>
        <p:spPr>
          <a:xfrm flipV="1">
            <a:off x="4480564" y="4382668"/>
            <a:ext cx="2736589" cy="1142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155376" y="2899954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36100" y="4588339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74887" y="4457977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682347" y="2715288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01741" y="3856423"/>
            <a:ext cx="8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771630" y="2702261"/>
            <a:ext cx="3252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如果选择的第一条路是：</a:t>
            </a:r>
            <a:endParaRPr lang="en-US" altLang="zh-CN" sz="2800" dirty="0"/>
          </a:p>
          <a:p>
            <a:r>
              <a:rPr lang="en-US" altLang="zh-CN" sz="2800" dirty="0"/>
              <a:t>S-&gt;a-&gt;b-&gt;T</a:t>
            </a:r>
          </a:p>
          <a:p>
            <a:r>
              <a:rPr lang="zh-CN" altLang="en-US" sz="2800" dirty="0"/>
              <a:t>则可能程序需要执行</a:t>
            </a:r>
            <a:r>
              <a:rPr lang="en-US" altLang="zh-CN" sz="2800" dirty="0"/>
              <a:t>200</a:t>
            </a:r>
            <a:r>
              <a:rPr lang="zh-CN" altLang="en-US" sz="2800" dirty="0"/>
              <a:t>次</a:t>
            </a:r>
            <a:r>
              <a:rPr lang="en-US" altLang="zh-CN" sz="2800" dirty="0" err="1"/>
              <a:t>dfs</a:t>
            </a:r>
            <a:r>
              <a:rPr lang="zh-CN" altLang="en-US" sz="2800" dirty="0"/>
              <a:t>才可以完成</a:t>
            </a:r>
          </a:p>
        </p:txBody>
      </p:sp>
    </p:spTree>
    <p:extLst>
      <p:ext uri="{BB962C8B-B14F-4D97-AF65-F5344CB8AC3E}">
        <p14:creationId xmlns:p14="http://schemas.microsoft.com/office/powerpoint/2010/main" val="30559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0161" y="1672046"/>
            <a:ext cx="5564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如何避免呢？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93362" y="3278777"/>
            <a:ext cx="7171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进行增广的时候，选择从源到汇的具有最少边数的增广路径。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4006" y="4950823"/>
            <a:ext cx="895100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即使用</a:t>
            </a:r>
            <a:r>
              <a:rPr lang="en-US" altLang="zh-CN" sz="2400" dirty="0"/>
              <a:t>BFS</a:t>
            </a:r>
            <a:r>
              <a:rPr lang="zh-CN" altLang="en-US" sz="2400" dirty="0"/>
              <a:t>进行增广，这就是</a:t>
            </a:r>
            <a:r>
              <a:rPr lang="en-US" altLang="zh-CN" sz="2400" dirty="0"/>
              <a:t>Edmonds-Karp </a:t>
            </a:r>
            <a:r>
              <a:rPr lang="zh-CN" altLang="en-US" sz="2400" dirty="0"/>
              <a:t>最短增广路算法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已经证明这种算法的复杂度上限为</a:t>
            </a:r>
            <a:r>
              <a:rPr lang="en-US" altLang="zh-CN" sz="2400" dirty="0"/>
              <a:t>O(nm 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 (n</a:t>
            </a:r>
            <a:r>
              <a:rPr lang="zh-CN" altLang="en-US" sz="2400" dirty="0"/>
              <a:t>是点数，</a:t>
            </a:r>
            <a:r>
              <a:rPr lang="en-US" altLang="zh-CN" sz="2400" dirty="0"/>
              <a:t>m</a:t>
            </a:r>
            <a:r>
              <a:rPr lang="zh-CN" altLang="en-US" sz="2400" dirty="0"/>
              <a:t>是边数）</a:t>
            </a:r>
          </a:p>
        </p:txBody>
      </p:sp>
    </p:spTree>
    <p:extLst>
      <p:ext uri="{BB962C8B-B14F-4D97-AF65-F5344CB8AC3E}">
        <p14:creationId xmlns:p14="http://schemas.microsoft.com/office/powerpoint/2010/main" val="37824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更高效的网络流算法</a:t>
            </a:r>
          </a:p>
        </p:txBody>
      </p:sp>
      <p:sp>
        <p:nvSpPr>
          <p:cNvPr id="7" name="矩形 6"/>
          <p:cNvSpPr/>
          <p:nvPr/>
        </p:nvSpPr>
        <p:spPr>
          <a:xfrm>
            <a:off x="1923387" y="2042551"/>
            <a:ext cx="9143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Edmonds-Karp</a:t>
            </a:r>
            <a:r>
              <a:rPr lang="zh-CN" altLang="en-US" sz="3600" dirty="0"/>
              <a:t>算法中，需要用</a:t>
            </a:r>
            <a:r>
              <a:rPr lang="en-US" altLang="zh-CN" sz="3600" dirty="0"/>
              <a:t>BFS</a:t>
            </a:r>
            <a:r>
              <a:rPr lang="zh-CN" altLang="en-US" sz="3600" dirty="0"/>
              <a:t>来确定层次，每找一次增广路，都需要一遍</a:t>
            </a:r>
            <a:r>
              <a:rPr lang="en-US" altLang="zh-CN" sz="3600" dirty="0"/>
              <a:t>BFS .</a:t>
            </a:r>
          </a:p>
          <a:p>
            <a:r>
              <a:rPr lang="zh-CN" altLang="en-US" sz="3600" dirty="0"/>
              <a:t>能否一遍</a:t>
            </a:r>
            <a:r>
              <a:rPr lang="en-US" altLang="zh-CN" sz="3600" dirty="0"/>
              <a:t>BFS</a:t>
            </a:r>
            <a:r>
              <a:rPr lang="zh-CN" altLang="en-US" sz="3600" dirty="0"/>
              <a:t>，多几条增广路呢？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39988" y="4262718"/>
            <a:ext cx="59032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err="1"/>
              <a:t>Dinic</a:t>
            </a:r>
            <a:r>
              <a:rPr lang="zh-CN" altLang="en-US" sz="6600" b="1" dirty="0"/>
              <a:t>算法</a:t>
            </a:r>
            <a:r>
              <a:rPr lang="zh-CN" altLang="en-US" sz="3600" dirty="0"/>
              <a:t>思想来源</a:t>
            </a:r>
          </a:p>
        </p:txBody>
      </p:sp>
    </p:spTree>
    <p:extLst>
      <p:ext uri="{BB962C8B-B14F-4D97-AF65-F5344CB8AC3E}">
        <p14:creationId xmlns:p14="http://schemas.microsoft.com/office/powerpoint/2010/main" val="6940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zh-CN" altLang="en-US" dirty="0"/>
              <a:t>算法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9929" y="1734671"/>
            <a:ext cx="10932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BFS</a:t>
            </a:r>
            <a:r>
              <a:rPr lang="zh-CN" altLang="en-US" sz="2400" dirty="0"/>
              <a:t>对点进行分层；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、从源点开始，用</a:t>
            </a:r>
            <a:r>
              <a:rPr lang="en-US" altLang="zh-CN" sz="2400" dirty="0"/>
              <a:t>DFS</a:t>
            </a:r>
            <a:r>
              <a:rPr lang="zh-CN" altLang="en-US" sz="2400" dirty="0"/>
              <a:t>从前一层向后一层反复寻找增广路</a:t>
            </a:r>
            <a:r>
              <a:rPr lang="en-US" altLang="zh-CN" sz="2400" dirty="0"/>
              <a:t>(</a:t>
            </a:r>
            <a:r>
              <a:rPr lang="zh-CN" altLang="en-US" sz="2400" dirty="0"/>
              <a:t>即要求</a:t>
            </a:r>
            <a:r>
              <a:rPr lang="en-US" altLang="zh-CN" sz="2400" dirty="0"/>
              <a:t>DFS</a:t>
            </a:r>
            <a:r>
              <a:rPr lang="zh-CN" altLang="en-US" sz="2400" dirty="0"/>
              <a:t>的每一步都必须要走到下一层的节点）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、当找到汇点后，说明找到一条增广路，更新，进行增广；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、增广后，不结束，回溯，继续找新的增广路；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、当找不到增广路后，跳到第一步进行</a:t>
            </a:r>
            <a:r>
              <a:rPr lang="en-US" altLang="zh-CN" sz="2400" dirty="0"/>
              <a:t>BFS</a:t>
            </a:r>
            <a:r>
              <a:rPr lang="zh-CN" altLang="en-US" sz="2400" dirty="0"/>
              <a:t>，如果</a:t>
            </a:r>
            <a:r>
              <a:rPr lang="en-US" altLang="zh-CN" sz="2400" dirty="0"/>
              <a:t>BFS</a:t>
            </a:r>
            <a:r>
              <a:rPr lang="zh-CN" altLang="en-US" sz="2400" dirty="0"/>
              <a:t>无法找到汇点，则结束；</a:t>
            </a:r>
          </a:p>
        </p:txBody>
      </p:sp>
    </p:spTree>
    <p:extLst>
      <p:ext uri="{BB962C8B-B14F-4D97-AF65-F5344CB8AC3E}">
        <p14:creationId xmlns:p14="http://schemas.microsoft.com/office/powerpoint/2010/main" val="39660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zh-CN" altLang="en-US" dirty="0"/>
              <a:t>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1712900" y="1447541"/>
            <a:ext cx="81626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int DINIC()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ans = 0;</a:t>
            </a:r>
          </a:p>
          <a:p>
            <a:endParaRPr lang="zh-CN" altLang="en-US" dirty="0"/>
          </a:p>
          <a:p>
            <a:r>
              <a:rPr lang="zh-CN" altLang="en-US" dirty="0"/>
              <a:t>    while (BFS()) // 建立分层图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flow;</a:t>
            </a:r>
          </a:p>
          <a:p>
            <a:r>
              <a:rPr lang="zh-CN" altLang="en-US" dirty="0"/>
              <a:t>        memset(current, 0, sizeof(current)); // BFS后应当清空当前弧数组</a:t>
            </a:r>
          </a:p>
          <a:p>
            <a:r>
              <a:rPr lang="zh-CN" altLang="en-US" dirty="0"/>
              <a:t>        while (flow = dinic(S, 0x3f3f3f3f)) // 一次BFS可以进行多次增广</a:t>
            </a:r>
          </a:p>
          <a:p>
            <a:r>
              <a:rPr lang="zh-CN" altLang="en-US" dirty="0"/>
              <a:t>            ans += flow;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ans;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61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444595" y="2819116"/>
            <a:ext cx="118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10mbps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6mbps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6mbps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3mbps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8mbps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5mbps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2mbps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922137" y="1235419"/>
            <a:ext cx="471331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问题抽象：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可转换为有向图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对于每条边</a:t>
            </a:r>
            <a:r>
              <a:rPr lang="en-US" altLang="zh-CN" dirty="0"/>
              <a:t>e</a:t>
            </a:r>
            <a:r>
              <a:rPr lang="zh-CN" altLang="en-US" dirty="0"/>
              <a:t>∈</a:t>
            </a:r>
            <a:r>
              <a:rPr lang="en-US" altLang="zh-CN" dirty="0"/>
              <a:t>E</a:t>
            </a:r>
            <a:r>
              <a:rPr lang="zh-CN" altLang="en-US" dirty="0"/>
              <a:t>都有对应的最大可能的数据传输量</a:t>
            </a:r>
            <a:r>
              <a:rPr lang="en-US" altLang="zh-CN" dirty="0"/>
              <a:t>c(e);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实际传输量为</a:t>
            </a:r>
            <a:r>
              <a:rPr lang="en-US" altLang="zh-CN" dirty="0"/>
              <a:t>f(e)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007629" y="3929457"/>
                <a:ext cx="5064415" cy="308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性质推导：</a:t>
                </a:r>
                <a:endParaRPr lang="en-US" altLang="zh-CN" sz="3200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0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f(e)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c(e)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数据在输出的过程中不会增加也不会减少：收到的数据量和发出量应该相等。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/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目标：最大化从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发出的数据量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29" y="3929457"/>
                <a:ext cx="5064415" cy="3089948"/>
              </a:xfrm>
              <a:prstGeom prst="rect">
                <a:avLst/>
              </a:prstGeom>
              <a:blipFill>
                <a:blip r:embed="rId3"/>
                <a:stretch>
                  <a:fillRect l="-3133" t="-2569" r="-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zh-CN" altLang="en-US" dirty="0"/>
              <a:t>代码</a:t>
            </a:r>
          </a:p>
        </p:txBody>
      </p:sp>
      <p:sp>
        <p:nvSpPr>
          <p:cNvPr id="5" name="矩形 4"/>
          <p:cNvSpPr/>
          <p:nvPr/>
        </p:nvSpPr>
        <p:spPr>
          <a:xfrm>
            <a:off x="5220490" y="604434"/>
            <a:ext cx="584375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int BFS()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queue&lt;int&gt; q;</a:t>
            </a:r>
          </a:p>
          <a:p>
            <a:r>
              <a:rPr lang="zh-CN" altLang="en-US" dirty="0"/>
              <a:t>    q.push(S);</a:t>
            </a:r>
          </a:p>
          <a:p>
            <a:r>
              <a:rPr lang="zh-CN" altLang="en-US" dirty="0"/>
              <a:t>    memset(dis, 0x3f, sizeof(dis));</a:t>
            </a:r>
          </a:p>
          <a:p>
            <a:r>
              <a:rPr lang="zh-CN" altLang="en-US" dirty="0"/>
              <a:t>    dis[S] = 0;</a:t>
            </a:r>
          </a:p>
          <a:p>
            <a:r>
              <a:rPr lang="zh-CN" altLang="en-US" dirty="0"/>
              <a:t>    while (!q.empty())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int h = q.front();</a:t>
            </a:r>
          </a:p>
          <a:p>
            <a:r>
              <a:rPr lang="zh-CN" altLang="en-US" dirty="0"/>
              <a:t>        q.pop();</a:t>
            </a:r>
          </a:p>
          <a:p>
            <a:r>
              <a:rPr lang="zh-CN" altLang="en-US" dirty="0"/>
              <a:t>        for (int i = 0; i &lt; tab[h].size(); i++)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Edge &amp;e = es[tab[h][i]];</a:t>
            </a:r>
          </a:p>
          <a:p>
            <a:r>
              <a:rPr lang="zh-CN" altLang="en-US" dirty="0"/>
              <a:t>            if (e.cap &gt; 0 &amp;&amp; dis[e.v] == 0x3f3f3f3f)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dis[e.v] = dis[h] + 1;</a:t>
            </a:r>
          </a:p>
          <a:p>
            <a:r>
              <a:rPr lang="zh-CN" altLang="en-US" dirty="0"/>
              <a:t>                q.push(e.v);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dis[T] &lt; 0x3f3f3f3f; // 返回是否能够到达汇点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725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zh-CN" altLang="en-US" dirty="0"/>
              <a:t>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5096575" y="174567"/>
            <a:ext cx="6096000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int dinic(int x, int maxflow)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if (x == T)</a:t>
            </a:r>
          </a:p>
          <a:p>
            <a:r>
              <a:rPr lang="zh-CN" altLang="en-US" dirty="0"/>
              <a:t>        return maxflow;</a:t>
            </a:r>
          </a:p>
          <a:p>
            <a:r>
              <a:rPr lang="zh-CN" altLang="en-US" dirty="0"/>
              <a:t>    // i = current[x] 当前弧优化</a:t>
            </a:r>
          </a:p>
          <a:p>
            <a:r>
              <a:rPr lang="zh-CN" altLang="en-US" dirty="0"/>
              <a:t>    for (int i = current[x]; i &lt; tab[x].size(); 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current[x] = i;</a:t>
            </a:r>
          </a:p>
          <a:p>
            <a:r>
              <a:rPr lang="zh-CN" altLang="en-US" dirty="0"/>
              <a:t>        Edge &amp;e = es[tab[x][i]];</a:t>
            </a:r>
          </a:p>
          <a:p>
            <a:r>
              <a:rPr lang="zh-CN" altLang="en-US" dirty="0"/>
              <a:t>        if (dis[e.v] == dis[x] + 1 &amp;&amp; e.cap &gt; 0)</a:t>
            </a:r>
          </a:p>
          <a:p>
            <a:r>
              <a:rPr lang="zh-CN" altLang="en-US" dirty="0"/>
              <a:t>        {</a:t>
            </a:r>
          </a:p>
          <a:p>
            <a:r>
              <a:rPr lang="zh-CN" altLang="en-US" dirty="0"/>
              <a:t>            int flow = dinic(e.v, min(maxflow, e.cap));</a:t>
            </a:r>
          </a:p>
          <a:p>
            <a:r>
              <a:rPr lang="zh-CN" altLang="en-US" dirty="0"/>
              <a:t>            if (flow)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    e.cap -= flow; // 正向边流量降低</a:t>
            </a:r>
          </a:p>
          <a:p>
            <a:r>
              <a:rPr lang="zh-CN" altLang="en-US" dirty="0"/>
              <a:t>                es[tab[x][i] ^ 1].cap += flow; // 反向边流量增加</a:t>
            </a:r>
          </a:p>
          <a:p>
            <a:r>
              <a:rPr lang="zh-CN" altLang="en-US" dirty="0"/>
              <a:t>                return flow;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 // 找不到增广路 退出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5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65691-E0D9-43F5-99BC-CD9043E5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EA41C-C3AC-4BEF-9629-A37A528B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1125199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在普通情况下， </a:t>
            </a:r>
            <a:r>
              <a:rPr lang="en-US" altLang="zh-CN" sz="2400" dirty="0">
                <a:solidFill>
                  <a:schemeClr val="tx1"/>
                </a:solidFill>
              </a:rPr>
              <a:t>DINIC</a:t>
            </a:r>
            <a:r>
              <a:rPr lang="zh-CN" altLang="en-US" sz="2400" dirty="0">
                <a:solidFill>
                  <a:schemeClr val="tx1"/>
                </a:solidFill>
              </a:rPr>
              <a:t>算法时间复杂度为</a:t>
            </a:r>
            <a:r>
              <a:rPr lang="en-US" altLang="zh-CN" sz="2400" dirty="0">
                <a:solidFill>
                  <a:schemeClr val="tx1"/>
                </a:solidFill>
              </a:rPr>
              <a:t>O(n</a:t>
            </a:r>
            <a:r>
              <a:rPr lang="en-US" altLang="zh-CN" sz="2400" baseline="30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m)</a:t>
            </a:r>
            <a:r>
              <a:rPr lang="zh-CN" altLang="en-US" sz="2400" dirty="0">
                <a:solidFill>
                  <a:schemeClr val="tx1"/>
                </a:solidFill>
              </a:rPr>
              <a:t>，但一般情况下原达不到该上限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在二分图中，单位流量下， </a:t>
            </a:r>
            <a:r>
              <a:rPr lang="en-US" altLang="zh-CN" sz="2400" dirty="0">
                <a:solidFill>
                  <a:schemeClr val="tx1"/>
                </a:solidFill>
              </a:rPr>
              <a:t>DINIC</a:t>
            </a:r>
            <a:r>
              <a:rPr lang="zh-CN" altLang="en-US" sz="2400" dirty="0">
                <a:solidFill>
                  <a:schemeClr val="tx1"/>
                </a:solidFill>
              </a:rPr>
              <a:t>算法时间复杂度为</a:t>
            </a:r>
            <a:r>
              <a:rPr lang="en-US" altLang="zh-CN" sz="2400" dirty="0">
                <a:solidFill>
                  <a:schemeClr val="tx1"/>
                </a:solidFill>
              </a:rPr>
              <a:t>O(sqrt(n)m)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36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8A74A-CF4D-44D0-AEC9-7E095F7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网络流更多算法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323707-C762-43AA-98C0-3145E2ACFEE5}"/>
              </a:ext>
            </a:extLst>
          </p:cNvPr>
          <p:cNvSpPr txBox="1"/>
          <p:nvPr/>
        </p:nvSpPr>
        <p:spPr>
          <a:xfrm>
            <a:off x="1166005" y="2372862"/>
            <a:ext cx="8927184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ISAP</a:t>
            </a:r>
            <a:r>
              <a:rPr lang="zh-CN" altLang="en-US" sz="2800" dirty="0"/>
              <a:t>算法</a:t>
            </a:r>
            <a:r>
              <a:rPr lang="en-US" altLang="zh-CN" sz="2800" dirty="0"/>
              <a:t>(O(n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*m)</a:t>
            </a:r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预流推进算法</a:t>
            </a:r>
            <a:r>
              <a:rPr lang="en-US" altLang="zh-CN" sz="2800" dirty="0"/>
              <a:t>HLPP(O(n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sqrt(m)))</a:t>
            </a:r>
          </a:p>
        </p:txBody>
      </p:sp>
    </p:spTree>
    <p:extLst>
      <p:ext uri="{BB962C8B-B14F-4D97-AF65-F5344CB8AC3E}">
        <p14:creationId xmlns:p14="http://schemas.microsoft.com/office/powerpoint/2010/main" val="179850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F31E-10E5-4ECB-9AA4-0AA3D98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6CC84B-5F6A-4C94-A76A-929F09D3C3B1}"/>
              </a:ext>
            </a:extLst>
          </p:cNvPr>
          <p:cNvSpPr/>
          <p:nvPr/>
        </p:nvSpPr>
        <p:spPr>
          <a:xfrm>
            <a:off x="479611" y="1423030"/>
            <a:ext cx="112327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3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算法流程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定义节点的标号为到汇点的最短距离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每次沿可行边进行增广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可行边即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假设有两个点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j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d[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3, d[j] = 4,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d[j] = d[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+ 1,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也就是从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有一条边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找到增广路后，将路径上所有边的流量更新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遍历完当前结点的可行边后更新当前结点的标号为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d[now] = min( d[next] , </a:t>
            </a:r>
            <a:r>
              <a:rPr lang="en-US" altLang="zh-CN" sz="2400" kern="100" dirty="0" err="1"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add_flow</a:t>
            </a:r>
            <a:r>
              <a:rPr lang="en-US" altLang="zh-CN" sz="2400" kern="100" dirty="0"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now,next</a:t>
            </a:r>
            <a:r>
              <a:rPr lang="en-US" altLang="zh-CN" sz="2400" kern="100" dirty="0"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&gt; 0)+1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，使下次再搜的时候有路可走。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图中不存在增广路后即退出程序，此时得到的流量值就是最大流。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需要注意的是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标号的更新过程首先我们要理解更新标号的目的。标号如果需要更新，说明在当前的标号下已经没有增广路可以继续走，这时更新标号就可以使得我们有继续向下走的可能，并且每次找的都是能走到的点中标号最小的那个点，这样也使得每次搜索长度最小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3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BF31E-10E5-4ECB-9AA4-0AA3D98E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GAP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6CC84B-5F6A-4C94-A76A-929F09D3C3B1}"/>
              </a:ext>
            </a:extLst>
          </p:cNvPr>
          <p:cNvSpPr/>
          <p:nvPr/>
        </p:nvSpPr>
        <p:spPr>
          <a:xfrm>
            <a:off x="1336701" y="2274677"/>
            <a:ext cx="94926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由于可行边定义为：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now,next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| h[now] = h[next]+1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所以若标号出现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断层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即有的标号对应的顶点个数为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，则说明剩余图中不存在增广路，此时便可以直接退出，降低了无效搜索。举个栗子：若结点标号为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的结点个数为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，而标号为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的结点和标号为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的结点都大于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0,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那么在搜索至任意一个标号为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的结点时，便无法再继续往下搜索，说明图中就不存在增广路。此时我们可以以将</a:t>
            </a:r>
            <a:r>
              <a:rPr lang="en-US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h[1]=n </a:t>
            </a:r>
            <a:r>
              <a:rPr lang="zh-CN" altLang="zh-CN" sz="2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形式来变相地直接结束搜索</a:t>
            </a:r>
          </a:p>
        </p:txBody>
      </p:sp>
    </p:spTree>
    <p:extLst>
      <p:ext uri="{BB962C8B-B14F-4D97-AF65-F5344CB8AC3E}">
        <p14:creationId xmlns:p14="http://schemas.microsoft.com/office/powerpoint/2010/main" val="503069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31F7BA-5D03-43B4-8586-EBD99CC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2771: </a:t>
            </a:r>
            <a:r>
              <a:rPr lang="zh-CN" altLang="en-US" dirty="0"/>
              <a:t>「</a:t>
            </a:r>
            <a:r>
              <a:rPr lang="en-US" altLang="zh-CN" dirty="0"/>
              <a:t>POJ1273</a:t>
            </a:r>
            <a:r>
              <a:rPr lang="zh-CN" altLang="en-US" dirty="0"/>
              <a:t>」</a:t>
            </a:r>
            <a:r>
              <a:rPr lang="en-US" altLang="zh-CN" dirty="0"/>
              <a:t>Drainage Ditches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E54C3-FE36-45B3-9280-B9A13304504C}"/>
              </a:ext>
            </a:extLst>
          </p:cNvPr>
          <p:cNvSpPr txBox="1"/>
          <p:nvPr/>
        </p:nvSpPr>
        <p:spPr>
          <a:xfrm>
            <a:off x="1423147" y="2200564"/>
            <a:ext cx="9117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现在有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个池塘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m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开始编号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,1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为源点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,m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为汇点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及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条水渠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给出这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n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条水渠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的起点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，终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点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和所能流过的最大流量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56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31F7BA-5D03-43B4-8586-EBD99CC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2772: </a:t>
            </a:r>
            <a:r>
              <a:rPr lang="zh-CN" altLang="en-US" dirty="0"/>
              <a:t>「</a:t>
            </a:r>
            <a:r>
              <a:rPr lang="en-US" altLang="zh-CN" dirty="0"/>
              <a:t>POJ1459</a:t>
            </a:r>
            <a:r>
              <a:rPr lang="zh-CN" altLang="en-US" dirty="0"/>
              <a:t>」</a:t>
            </a:r>
            <a:r>
              <a:rPr lang="en-US" altLang="zh-CN" dirty="0"/>
              <a:t>Power Network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E54C3-FE36-45B3-9280-B9A13304504C}"/>
              </a:ext>
            </a:extLst>
          </p:cNvPr>
          <p:cNvSpPr txBox="1"/>
          <p:nvPr/>
        </p:nvSpPr>
        <p:spPr>
          <a:xfrm>
            <a:off x="1181100" y="1626823"/>
            <a:ext cx="1017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给你</a:t>
            </a:r>
            <a:r>
              <a:rPr lang="en-US" altLang="zh-CN" sz="2400" dirty="0"/>
              <a:t>n</a:t>
            </a:r>
            <a:r>
              <a:rPr lang="zh-CN" altLang="en-US" sz="2400" dirty="0"/>
              <a:t>个点</a:t>
            </a:r>
            <a:r>
              <a:rPr lang="en-US" altLang="zh-CN" sz="2400" dirty="0"/>
              <a:t>:</a:t>
            </a:r>
          </a:p>
          <a:p>
            <a:r>
              <a:rPr lang="zh-CN" altLang="en-US" sz="2400" dirty="0"/>
              <a:t>其中有</a:t>
            </a:r>
            <a:r>
              <a:rPr lang="en-US" altLang="zh-CN" sz="2400" dirty="0"/>
              <a:t>np</a:t>
            </a:r>
            <a:r>
              <a:rPr lang="zh-CN" altLang="en-US" sz="2400" dirty="0"/>
              <a:t>个是能提供最多</a:t>
            </a:r>
            <a:r>
              <a:rPr lang="en-US" altLang="zh-CN" sz="2400" dirty="0"/>
              <a:t>p(u)</a:t>
            </a:r>
            <a:r>
              <a:rPr lang="zh-CN" altLang="en-US" sz="2400" dirty="0"/>
              <a:t>电力的点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 err="1"/>
              <a:t>nc</a:t>
            </a:r>
            <a:r>
              <a:rPr lang="zh-CN" altLang="en-US" sz="2400" dirty="0"/>
              <a:t>个是能消费电力的点，消耗最多</a:t>
            </a:r>
            <a:r>
              <a:rPr lang="en-US" altLang="zh-CN" sz="2400" dirty="0"/>
              <a:t>c(u);</a:t>
            </a:r>
          </a:p>
          <a:p>
            <a:r>
              <a:rPr lang="zh-CN" altLang="en-US" sz="2400" dirty="0"/>
              <a:t>剩下的点</a:t>
            </a:r>
            <a:r>
              <a:rPr lang="en-US" altLang="zh-CN" sz="2400" dirty="0"/>
              <a:t>(n-np-</a:t>
            </a:r>
            <a:r>
              <a:rPr lang="en-US" altLang="zh-CN" sz="2400" dirty="0" err="1"/>
              <a:t>nc</a:t>
            </a:r>
            <a:r>
              <a:rPr lang="en-US" altLang="zh-CN" sz="2400" dirty="0"/>
              <a:t>)</a:t>
            </a:r>
            <a:r>
              <a:rPr lang="zh-CN" altLang="en-US" sz="2400" dirty="0"/>
              <a:t>是中转战即不提供电力也不消费电力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点与点之间是有线路存在的，有</a:t>
            </a:r>
            <a:r>
              <a:rPr lang="en-US" altLang="zh-CN" sz="2400" dirty="0"/>
              <a:t>m</a:t>
            </a:r>
            <a:r>
              <a:rPr lang="zh-CN" altLang="en-US" sz="2400" dirty="0"/>
              <a:t>条线路，每条线路有最多运载限定。前</a:t>
            </a:r>
            <a:r>
              <a:rPr lang="en-US" altLang="zh-CN" sz="2400" dirty="0"/>
              <a:t>4</a:t>
            </a:r>
            <a:r>
              <a:rPr lang="zh-CN" altLang="en-US" sz="2400" dirty="0"/>
              <a:t>个数据就是有</a:t>
            </a:r>
            <a:r>
              <a:rPr lang="en-US" altLang="zh-CN" sz="2400" dirty="0"/>
              <a:t>n</a:t>
            </a:r>
            <a:r>
              <a:rPr lang="zh-CN" altLang="en-US" sz="2400" dirty="0"/>
              <a:t>个点，</a:t>
            </a:r>
            <a:r>
              <a:rPr lang="en-US" altLang="zh-CN" sz="2400" dirty="0"/>
              <a:t>np</a:t>
            </a:r>
            <a:r>
              <a:rPr lang="zh-CN" altLang="en-US" sz="2400" dirty="0"/>
              <a:t>个供电点</a:t>
            </a:r>
            <a:r>
              <a:rPr lang="en-US" altLang="zh-CN" sz="2400" dirty="0"/>
              <a:t>,</a:t>
            </a:r>
            <a:r>
              <a:rPr lang="en-US" altLang="zh-CN" sz="2400" dirty="0" err="1"/>
              <a:t>nc</a:t>
            </a:r>
            <a:r>
              <a:rPr lang="zh-CN" altLang="en-US" sz="2400" dirty="0"/>
              <a:t>个消费点</a:t>
            </a:r>
            <a:r>
              <a:rPr lang="en-US" altLang="zh-CN" sz="2400" dirty="0"/>
              <a:t>,m</a:t>
            </a:r>
            <a:r>
              <a:rPr lang="zh-CN" altLang="en-US" sz="2400" dirty="0"/>
              <a:t>条线路，接来题目先给出的是</a:t>
            </a:r>
            <a:r>
              <a:rPr lang="en-US" altLang="zh-CN" sz="2400" dirty="0"/>
              <a:t>m</a:t>
            </a:r>
            <a:r>
              <a:rPr lang="zh-CN" altLang="en-US" sz="2400" dirty="0"/>
              <a:t>条线路的数据，</a:t>
            </a:r>
            <a:r>
              <a:rPr lang="en-US" altLang="zh-CN" sz="2400" dirty="0"/>
              <a:t>(</a:t>
            </a:r>
            <a:r>
              <a:rPr lang="zh-CN" altLang="en-US" sz="2400" dirty="0"/>
              <a:t>起点</a:t>
            </a:r>
            <a:r>
              <a:rPr lang="en-US" altLang="zh-CN" sz="2400" dirty="0"/>
              <a:t>,</a:t>
            </a:r>
            <a:r>
              <a:rPr lang="zh-CN" altLang="en-US" sz="2400" dirty="0"/>
              <a:t>终点</a:t>
            </a:r>
            <a:r>
              <a:rPr lang="en-US" altLang="zh-CN" sz="2400" dirty="0"/>
              <a:t>)</a:t>
            </a:r>
            <a:r>
              <a:rPr lang="zh-CN" altLang="en-US" sz="2400" dirty="0"/>
              <a:t>最多运载量</a:t>
            </a:r>
            <a:r>
              <a:rPr lang="en-US" altLang="zh-CN" sz="2400" dirty="0"/>
              <a:t>,</a:t>
            </a:r>
            <a:r>
              <a:rPr lang="zh-CN" altLang="en-US" sz="2400" dirty="0"/>
              <a:t>然后是</a:t>
            </a:r>
            <a:r>
              <a:rPr lang="en-US" altLang="zh-CN" sz="2400" dirty="0"/>
              <a:t>np</a:t>
            </a:r>
            <a:r>
              <a:rPr lang="zh-CN" altLang="en-US" sz="2400" dirty="0"/>
              <a:t>个供电点的数据</a:t>
            </a:r>
            <a:r>
              <a:rPr lang="en-US" altLang="zh-CN" sz="2400" dirty="0"/>
              <a:t>(</a:t>
            </a:r>
            <a:r>
              <a:rPr lang="zh-CN" altLang="en-US" sz="2400" dirty="0"/>
              <a:t>供电点</a:t>
            </a:r>
            <a:r>
              <a:rPr lang="en-US" altLang="zh-CN" sz="2400" dirty="0"/>
              <a:t>)</a:t>
            </a:r>
            <a:r>
              <a:rPr lang="zh-CN" altLang="en-US" sz="2400" dirty="0"/>
              <a:t>最多供电量，接着就是</a:t>
            </a:r>
            <a:r>
              <a:rPr lang="en-US" altLang="zh-CN" sz="2400" dirty="0" err="1"/>
              <a:t>nc</a:t>
            </a:r>
            <a:r>
              <a:rPr lang="zh-CN" altLang="en-US" sz="2400" dirty="0"/>
              <a:t>个消费点的数据</a:t>
            </a:r>
            <a:r>
              <a:rPr lang="en-US" altLang="zh-CN" sz="2400" dirty="0"/>
              <a:t>(</a:t>
            </a:r>
            <a:r>
              <a:rPr lang="zh-CN" altLang="en-US" sz="2400" dirty="0"/>
              <a:t>消费点</a:t>
            </a:r>
            <a:r>
              <a:rPr lang="en-US" altLang="zh-CN" sz="2400" dirty="0"/>
              <a:t>)</a:t>
            </a:r>
            <a:r>
              <a:rPr lang="zh-CN" altLang="en-US" sz="2400" dirty="0"/>
              <a:t>最多消费电量。题目要我们求出给定的图最大能消费的总电量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5961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31F7BA-5D03-43B4-8586-EBD99CC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FZOJ 2772: </a:t>
            </a:r>
            <a:r>
              <a:rPr lang="zh-CN" altLang="en-US" dirty="0"/>
              <a:t>「</a:t>
            </a:r>
            <a:r>
              <a:rPr lang="en-US" altLang="zh-CN" dirty="0"/>
              <a:t>POJ1459</a:t>
            </a:r>
            <a:r>
              <a:rPr lang="zh-CN" altLang="en-US" dirty="0"/>
              <a:t>」</a:t>
            </a:r>
            <a:r>
              <a:rPr lang="en-US" altLang="zh-CN" dirty="0"/>
              <a:t>Power Network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E54C3-FE36-45B3-9280-B9A13304504C}"/>
              </a:ext>
            </a:extLst>
          </p:cNvPr>
          <p:cNvSpPr txBox="1"/>
          <p:nvPr/>
        </p:nvSpPr>
        <p:spPr>
          <a:xfrm>
            <a:off x="1181100" y="1626823"/>
            <a:ext cx="1017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明显是求一个最大流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不同之处：</a:t>
            </a:r>
            <a:endParaRPr lang="en-US" altLang="zh-CN" sz="2400" dirty="0"/>
          </a:p>
          <a:p>
            <a:r>
              <a:rPr lang="zh-CN" altLang="en-US" sz="2400" dirty="0"/>
              <a:t>多源点，多汇点；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解决方案：</a:t>
            </a:r>
            <a:endParaRPr lang="en-US" altLang="zh-CN" sz="2400" dirty="0"/>
          </a:p>
          <a:p>
            <a:r>
              <a:rPr lang="zh-CN" altLang="en-US" sz="2400" dirty="0"/>
              <a:t>增加一个超级源点，与原源点相连接，流量为</a:t>
            </a:r>
            <a:r>
              <a:rPr lang="en-US" altLang="zh-CN" sz="2400" dirty="0"/>
              <a:t>p(u)</a:t>
            </a:r>
          </a:p>
          <a:p>
            <a:r>
              <a:rPr lang="zh-CN" altLang="en-US" sz="2400" dirty="0"/>
              <a:t>增加一个超级汇点，与原汇点相连接，流量为</a:t>
            </a:r>
            <a:r>
              <a:rPr lang="en-US" altLang="zh-CN" sz="2400" dirty="0"/>
              <a:t>c(u)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391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8C51-BD79-4918-9127-7ABD3F46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E9500D-B238-402B-8960-365E26BC8665}"/>
              </a:ext>
            </a:extLst>
          </p:cNvPr>
          <p:cNvSpPr txBox="1"/>
          <p:nvPr/>
        </p:nvSpPr>
        <p:spPr>
          <a:xfrm>
            <a:off x="3404347" y="1864659"/>
            <a:ext cx="515470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网络流的最大难点在于：</a:t>
            </a:r>
            <a:endParaRPr lang="en-US" altLang="zh-CN" sz="3600" dirty="0"/>
          </a:p>
          <a:p>
            <a:endParaRPr lang="en-US" altLang="zh-CN" sz="3600" dirty="0"/>
          </a:p>
          <a:p>
            <a:pPr algn="ctr"/>
            <a:r>
              <a:rPr lang="zh-CN" altLang="en-US" sz="11500" dirty="0"/>
              <a:t>建图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28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38967" y="4525610"/>
            <a:ext cx="26930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名词定义：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为边的容量；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</a:t>
            </a:r>
            <a:r>
              <a:rPr lang="zh-CN" altLang="en-US" dirty="0"/>
              <a:t>为边的流量；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</a:t>
            </a:r>
            <a:r>
              <a:rPr lang="zh-CN" altLang="en-US" dirty="0"/>
              <a:t>为原点；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zh-CN" altLang="en-US" dirty="0"/>
              <a:t>为汇点；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813816" y="1435662"/>
                <a:ext cx="5064415" cy="308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性质推导：</a:t>
                </a:r>
                <a:endParaRPr lang="en-US" altLang="zh-CN" sz="3200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0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f(e)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c(e)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数据在输出的过程中不会增加也不会减少：收到的数据量和发出量应该相等。</a:t>
                </a: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2000" i="0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/>
                  <a:t>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目标：最大化从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发出的数据量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816" y="1435662"/>
                <a:ext cx="5064415" cy="3089948"/>
              </a:xfrm>
              <a:prstGeom prst="rect">
                <a:avLst/>
              </a:prstGeom>
              <a:blipFill>
                <a:blip r:embed="rId3"/>
                <a:stretch>
                  <a:fillRect l="-3129" t="-2569" r="-5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9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割是网络中定点的一个</a:t>
            </a:r>
            <a:r>
              <a:rPr lang="zh-CN" altLang="en-US" sz="2800" b="1" dirty="0">
                <a:solidFill>
                  <a:schemeClr val="accent1"/>
                </a:solidFill>
              </a:rPr>
              <a:t>划分</a:t>
            </a:r>
            <a:r>
              <a:rPr lang="zh-CN" altLang="en-US" sz="2800" dirty="0"/>
              <a:t>，它把网络中的所有顶点划分成两个顶点集合</a:t>
            </a:r>
            <a:r>
              <a:rPr lang="en-US" altLang="zh-CN" sz="2800" dirty="0"/>
              <a:t>S</a:t>
            </a:r>
            <a:r>
              <a:rPr lang="zh-CN" altLang="en-US" sz="2800" dirty="0"/>
              <a:t>和</a:t>
            </a:r>
            <a:r>
              <a:rPr lang="en-US" altLang="zh-CN" sz="2800" dirty="0"/>
              <a:t>T</a:t>
            </a:r>
            <a:r>
              <a:rPr lang="zh-CN" altLang="en-US" sz="2800" dirty="0"/>
              <a:t>，其中源点</a:t>
            </a:r>
            <a:r>
              <a:rPr lang="en-US" altLang="zh-CN" sz="2800" dirty="0"/>
              <a:t>s</a:t>
            </a:r>
            <a:r>
              <a:rPr lang="zh-CN" altLang="en-US" sz="2800" dirty="0"/>
              <a:t>∈</a:t>
            </a:r>
            <a:r>
              <a:rPr lang="en-US" altLang="zh-CN" sz="2800" dirty="0"/>
              <a:t>S,</a:t>
            </a:r>
            <a:r>
              <a:rPr lang="zh-CN" altLang="en-US" sz="2800" dirty="0"/>
              <a:t>汇点</a:t>
            </a:r>
            <a:r>
              <a:rPr lang="en-US" altLang="zh-CN" sz="2800" dirty="0"/>
              <a:t>t</a:t>
            </a:r>
            <a:r>
              <a:rPr lang="zh-CN" altLang="en-US" sz="2800" dirty="0"/>
              <a:t>∈</a:t>
            </a:r>
            <a:r>
              <a:rPr lang="en-US" altLang="zh-CN" sz="2800" dirty="0"/>
              <a:t>T</a:t>
            </a:r>
            <a:r>
              <a:rPr lang="zh-CN" altLang="en-US" sz="2800" dirty="0"/>
              <a:t>。记为割</a:t>
            </a:r>
            <a:r>
              <a:rPr lang="en-US" altLang="zh-CN" sz="2800" dirty="0"/>
              <a:t>(S,T).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右图中：</a:t>
            </a:r>
          </a:p>
          <a:p>
            <a:pPr marL="0" indent="0">
              <a:buNone/>
            </a:pPr>
            <a:r>
              <a:rPr lang="zh-CN" altLang="en-US" sz="2800" dirty="0"/>
              <a:t>顶点集</a:t>
            </a:r>
            <a:r>
              <a:rPr lang="en-US" altLang="zh-CN" sz="2800" dirty="0"/>
              <a:t>S={1,2,3},T={4,5}                                                                      </a:t>
            </a:r>
            <a:r>
              <a:rPr lang="zh-CN" altLang="en-US" sz="2800" dirty="0"/>
              <a:t>构成一个割。</a:t>
            </a:r>
          </a:p>
          <a:p>
            <a:pPr marL="0" indent="0">
              <a:buNone/>
            </a:pPr>
            <a:r>
              <a:rPr lang="zh-CN" altLang="en-US" sz="2800" dirty="0"/>
              <a:t>框外是容量，框内是流量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20" y="3092776"/>
            <a:ext cx="4123972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割的容量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6467572" cy="4351338"/>
          </a:xfrm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zh-CN" altLang="en-US" dirty="0"/>
              <a:t>如果一条弧的两个顶点分别属于顶点集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（一个顶点在</a:t>
            </a:r>
            <a:r>
              <a:rPr lang="en-US" altLang="zh-CN" dirty="0"/>
              <a:t>S,</a:t>
            </a:r>
            <a:r>
              <a:rPr lang="zh-CN" altLang="en-US" dirty="0"/>
              <a:t>另一个在</a:t>
            </a:r>
            <a:r>
              <a:rPr lang="en-US" altLang="zh-CN" dirty="0"/>
              <a:t>T</a:t>
            </a:r>
            <a:r>
              <a:rPr lang="zh-CN" altLang="en-US" dirty="0"/>
              <a:t>），这条弧称为割</a:t>
            </a:r>
            <a:r>
              <a:rPr lang="en-US" altLang="zh-CN" dirty="0"/>
              <a:t>(S,T)</a:t>
            </a:r>
            <a:r>
              <a:rPr lang="zh-CN" altLang="en-US" dirty="0"/>
              <a:t>的一条</a:t>
            </a:r>
            <a:r>
              <a:rPr lang="zh-CN" altLang="en-US" dirty="0">
                <a:solidFill>
                  <a:schemeClr val="accent1"/>
                </a:solidFill>
              </a:rPr>
              <a:t>割边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S</a:t>
            </a:r>
            <a:r>
              <a:rPr lang="zh-CN" altLang="en-US" dirty="0"/>
              <a:t>指向</a:t>
            </a:r>
            <a:r>
              <a:rPr lang="en-US" altLang="zh-CN" dirty="0"/>
              <a:t>T</a:t>
            </a:r>
            <a:r>
              <a:rPr lang="zh-CN" altLang="en-US" dirty="0"/>
              <a:t>的割边是</a:t>
            </a:r>
            <a:r>
              <a:rPr lang="zh-CN" altLang="en-US" dirty="0">
                <a:solidFill>
                  <a:schemeClr val="accent1"/>
                </a:solidFill>
              </a:rPr>
              <a:t>正向割边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从</a:t>
            </a:r>
            <a:r>
              <a:rPr lang="en-US" altLang="zh-CN" dirty="0"/>
              <a:t>T</a:t>
            </a:r>
            <a:r>
              <a:rPr lang="zh-CN" altLang="en-US" dirty="0"/>
              <a:t>指向</a:t>
            </a:r>
            <a:r>
              <a:rPr lang="en-US" altLang="zh-CN" dirty="0"/>
              <a:t>S</a:t>
            </a:r>
            <a:r>
              <a:rPr lang="zh-CN" altLang="en-US" dirty="0"/>
              <a:t>的割边是</a:t>
            </a:r>
            <a:r>
              <a:rPr lang="zh-CN" altLang="en-US" dirty="0">
                <a:solidFill>
                  <a:schemeClr val="accent1"/>
                </a:solidFill>
              </a:rPr>
              <a:t>逆向割边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割（</a:t>
            </a:r>
            <a:r>
              <a:rPr lang="en-US" altLang="zh-CN" dirty="0"/>
              <a:t>S,T</a:t>
            </a:r>
            <a:r>
              <a:rPr lang="zh-CN" altLang="en-US" dirty="0"/>
              <a:t>）中所有</a:t>
            </a:r>
            <a:r>
              <a:rPr lang="zh-CN" altLang="en-US" dirty="0">
                <a:solidFill>
                  <a:schemeClr val="accent1"/>
                </a:solidFill>
              </a:rPr>
              <a:t>正向割边的容量和</a:t>
            </a:r>
            <a:r>
              <a:rPr lang="zh-CN" altLang="en-US" dirty="0"/>
              <a:t>，称为割（</a:t>
            </a:r>
            <a:r>
              <a:rPr lang="en-US" altLang="zh-CN" dirty="0"/>
              <a:t>S,T</a:t>
            </a:r>
            <a:r>
              <a:rPr lang="zh-CN" altLang="en-US" dirty="0"/>
              <a:t>）的</a:t>
            </a:r>
            <a:r>
              <a:rPr lang="zh-CN" altLang="en-US" dirty="0">
                <a:solidFill>
                  <a:schemeClr val="accent1"/>
                </a:solidFill>
              </a:rPr>
              <a:t>容量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不同割的容量不同。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最小割</a:t>
            </a:r>
            <a:r>
              <a:rPr lang="zh-CN" altLang="en-US" dirty="0"/>
              <a:t>，就是指所有割中权重之和最小的一个割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图片 3" descr="未命名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602" y="3101089"/>
            <a:ext cx="4123972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54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割的容量</a:t>
            </a:r>
          </a:p>
        </p:txBody>
      </p:sp>
      <p:pic>
        <p:nvPicPr>
          <p:cNvPr id="6" name="内容占位符 5" descr="未命名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244" y="1797683"/>
            <a:ext cx="7075746" cy="45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50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网络流与割的关系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1202574" y="1679139"/>
            <a:ext cx="94210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是网络中的一个流，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是任意一个割，那么</a:t>
            </a:r>
            <a:r>
              <a:rPr lang="en-US" altLang="zh-CN" sz="2800" dirty="0"/>
              <a:t>f</a:t>
            </a:r>
            <a:r>
              <a:rPr lang="zh-CN" altLang="en-US" sz="2800" dirty="0"/>
              <a:t>的值等于正向割边的流量与负向割边的流量之差。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推论一：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是网络中的一个流，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是一个割，那么</a:t>
            </a:r>
            <a:endParaRPr lang="en-US" altLang="zh-CN" sz="2800" dirty="0"/>
          </a:p>
          <a:p>
            <a:r>
              <a:rPr lang="en-US" altLang="zh-CN" sz="2800" dirty="0"/>
              <a:t>(f</a:t>
            </a:r>
            <a:r>
              <a:rPr lang="zh-CN" altLang="en-US" sz="2800" dirty="0"/>
              <a:t>的流量</a:t>
            </a:r>
            <a:r>
              <a:rPr lang="en-US" altLang="zh-CN" sz="2800" dirty="0"/>
              <a:t>)</a:t>
            </a:r>
            <a:r>
              <a:rPr lang="zh-CN" altLang="en-US" sz="2800" dirty="0"/>
              <a:t>≤</a:t>
            </a:r>
            <a:r>
              <a:rPr lang="en-US" altLang="zh-CN" sz="2800" dirty="0"/>
              <a:t>(</a:t>
            </a:r>
            <a:r>
              <a:rPr lang="zh-CN" altLang="en-US" sz="2800" dirty="0"/>
              <a:t>割的容量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推论二：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/>
              <a:t>网络中的最大流不超过任何割的容量。</a:t>
            </a:r>
          </a:p>
        </p:txBody>
      </p:sp>
    </p:spTree>
    <p:extLst>
      <p:ext uri="{BB962C8B-B14F-4D97-AF65-F5344CB8AC3E}">
        <p14:creationId xmlns:p14="http://schemas.microsoft.com/office/powerpoint/2010/main" val="204536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网络流与割的关系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1202574" y="1679139"/>
            <a:ext cx="94210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定理二：</a:t>
            </a:r>
            <a:endParaRPr lang="zh-CN" altLang="en-US" sz="2800" dirty="0"/>
          </a:p>
          <a:p>
            <a:r>
              <a:rPr lang="zh-CN" altLang="en-US" sz="2800" dirty="0"/>
              <a:t>在网络中，如果</a:t>
            </a:r>
            <a:r>
              <a:rPr lang="en-US" altLang="zh-CN" sz="2800" dirty="0"/>
              <a:t>f</a:t>
            </a:r>
            <a:r>
              <a:rPr lang="zh-CN" altLang="en-US" sz="2800" dirty="0"/>
              <a:t>是一个流，</a:t>
            </a:r>
            <a:r>
              <a:rPr lang="en-US" altLang="zh-CN" sz="2800" dirty="0"/>
              <a:t>CUT (S,T)</a:t>
            </a:r>
            <a:r>
              <a:rPr lang="zh-CN" altLang="en-US" sz="2800" dirty="0"/>
              <a:t>是一个割，且</a:t>
            </a:r>
            <a:r>
              <a:rPr lang="en-US" altLang="zh-CN" sz="2800" dirty="0"/>
              <a:t>f</a:t>
            </a:r>
            <a:r>
              <a:rPr lang="zh-CN" altLang="en-US" sz="2800" dirty="0"/>
              <a:t>的值等于割</a:t>
            </a:r>
            <a:r>
              <a:rPr lang="en-US" altLang="zh-CN" sz="2800" dirty="0"/>
              <a:t>CUT(S,T)</a:t>
            </a:r>
            <a:r>
              <a:rPr lang="zh-CN" altLang="en-US" sz="2800" dirty="0"/>
              <a:t>的容量，那么</a:t>
            </a:r>
            <a:r>
              <a:rPr lang="en-US" altLang="zh-CN" sz="2800" dirty="0"/>
              <a:t>f</a:t>
            </a:r>
            <a:r>
              <a:rPr lang="zh-CN" altLang="en-US" sz="2800" dirty="0"/>
              <a:t>是一个最大流， </a:t>
            </a:r>
            <a:r>
              <a:rPr lang="en-US" altLang="zh-CN" sz="2800" dirty="0"/>
              <a:t>CUT(S,T)</a:t>
            </a:r>
            <a:r>
              <a:rPr lang="zh-CN" altLang="en-US" sz="2800" dirty="0"/>
              <a:t>是一个最小割。</a:t>
            </a:r>
          </a:p>
        </p:txBody>
      </p:sp>
    </p:spTree>
    <p:extLst>
      <p:ext uri="{BB962C8B-B14F-4D97-AF65-F5344CB8AC3E}">
        <p14:creationId xmlns:p14="http://schemas.microsoft.com/office/powerpoint/2010/main" val="1053210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网络流与割的关系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840596" y="1620950"/>
            <a:ext cx="1224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568828" y="2235358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最大流对应的残留网络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3491" y="2136693"/>
            <a:ext cx="5412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S-T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的构造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点在残留网络中能到达的点</a:t>
            </a:r>
            <a:endParaRPr lang="en-US" altLang="zh-CN" dirty="0"/>
          </a:p>
          <a:p>
            <a:r>
              <a:rPr lang="en-US" altLang="zh-CN" dirty="0"/>
              <a:t>(S={s,2,1})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/>
              <a:t>s</a:t>
            </a:r>
            <a:r>
              <a:rPr lang="zh-CN" altLang="en-US" dirty="0"/>
              <a:t>点在残留网络中不能到达的点</a:t>
            </a:r>
            <a:endParaRPr lang="en-US" altLang="zh-CN" dirty="0"/>
          </a:p>
          <a:p>
            <a:r>
              <a:rPr lang="en-US" altLang="zh-CN" dirty="0"/>
              <a:t>(T={3,t})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84515" y="4417145"/>
            <a:ext cx="469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割中的边</a:t>
            </a:r>
            <a:r>
              <a:rPr lang="en-US" altLang="zh-CN" dirty="0"/>
              <a:t>e</a:t>
            </a:r>
            <a:r>
              <a:rPr lang="zh-CN" altLang="en-US" dirty="0"/>
              <a:t>一定有：</a:t>
            </a:r>
            <a:endParaRPr lang="en-US" altLang="zh-CN" dirty="0"/>
          </a:p>
          <a:p>
            <a:r>
              <a:rPr lang="zh-CN" altLang="en-US" dirty="0"/>
              <a:t>正向割边：</a:t>
            </a:r>
            <a:r>
              <a:rPr lang="en-US" altLang="zh-CN" dirty="0"/>
              <a:t>f’(e)=c(e)</a:t>
            </a:r>
          </a:p>
          <a:p>
            <a:r>
              <a:rPr lang="zh-CN" altLang="en-US" dirty="0"/>
              <a:t>逆向割边：</a:t>
            </a:r>
            <a:r>
              <a:rPr lang="en-US" altLang="zh-CN" dirty="0"/>
              <a:t>f’(e)=0</a:t>
            </a:r>
          </a:p>
          <a:p>
            <a:r>
              <a:rPr lang="zh-CN" altLang="en-US" dirty="0"/>
              <a:t>如果不满足以上条件，则会出现增广路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f’</a:t>
            </a:r>
            <a:r>
              <a:rPr lang="zh-CN" altLang="en-US" dirty="0"/>
              <a:t>的流量</a:t>
            </a:r>
            <a:r>
              <a:rPr lang="en-US" altLang="zh-CN" dirty="0"/>
              <a:t>=s</a:t>
            </a:r>
            <a:r>
              <a:rPr lang="zh-CN" altLang="en-US" dirty="0"/>
              <a:t>的出边的总流量</a:t>
            </a:r>
            <a:r>
              <a:rPr lang="en-US" altLang="zh-CN" dirty="0"/>
              <a:t>-s</a:t>
            </a:r>
            <a:r>
              <a:rPr lang="zh-CN" altLang="en-US" dirty="0"/>
              <a:t>的入边的总流量</a:t>
            </a:r>
          </a:p>
        </p:txBody>
      </p:sp>
      <p:sp>
        <p:nvSpPr>
          <p:cNvPr id="51" name="椭圆 50"/>
          <p:cNvSpPr/>
          <p:nvPr/>
        </p:nvSpPr>
        <p:spPr>
          <a:xfrm>
            <a:off x="5874671" y="459732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8784215" y="3536416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6788487" y="6176407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11339106" y="5935951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1063436" y="3923772"/>
            <a:ext cx="240456" cy="24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1" idx="6"/>
            <a:endCxn id="52" idx="2"/>
          </p:cNvCxnSpPr>
          <p:nvPr/>
        </p:nvCxnSpPr>
        <p:spPr>
          <a:xfrm flipV="1">
            <a:off x="6115127" y="3656644"/>
            <a:ext cx="2669088" cy="106090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5"/>
            <a:endCxn id="53" idx="1"/>
          </p:cNvCxnSpPr>
          <p:nvPr/>
        </p:nvCxnSpPr>
        <p:spPr>
          <a:xfrm>
            <a:off x="6079913" y="4802563"/>
            <a:ext cx="743788" cy="140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5"/>
            <a:endCxn id="54" idx="2"/>
          </p:cNvCxnSpPr>
          <p:nvPr/>
        </p:nvCxnSpPr>
        <p:spPr>
          <a:xfrm flipV="1">
            <a:off x="6993729" y="6056179"/>
            <a:ext cx="4345377" cy="3254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6"/>
            <a:endCxn id="55" idx="2"/>
          </p:cNvCxnSpPr>
          <p:nvPr/>
        </p:nvCxnSpPr>
        <p:spPr>
          <a:xfrm>
            <a:off x="9024671" y="3656644"/>
            <a:ext cx="2038765" cy="3873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4"/>
            <a:endCxn id="54" idx="0"/>
          </p:cNvCxnSpPr>
          <p:nvPr/>
        </p:nvCxnSpPr>
        <p:spPr>
          <a:xfrm>
            <a:off x="11183664" y="4164228"/>
            <a:ext cx="275670" cy="17717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3"/>
            <a:endCxn id="53" idx="7"/>
          </p:cNvCxnSpPr>
          <p:nvPr/>
        </p:nvCxnSpPr>
        <p:spPr>
          <a:xfrm flipH="1">
            <a:off x="6993729" y="3741658"/>
            <a:ext cx="1825700" cy="2469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5" idx="3"/>
            <a:endCxn id="53" idx="6"/>
          </p:cNvCxnSpPr>
          <p:nvPr/>
        </p:nvCxnSpPr>
        <p:spPr>
          <a:xfrm flipH="1">
            <a:off x="7028943" y="4129014"/>
            <a:ext cx="4069707" cy="216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451807" y="3699689"/>
            <a:ext cx="125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9552046" y="329590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c=6,f=6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203664" y="45973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c=6,f=4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100970" y="525541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237390" y="4601521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c=8,f=6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9334229" y="6125263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5377122" y="5452797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c=2,f=1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6252755" y="3756062"/>
            <a:ext cx="2428214" cy="102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6993729" y="3826889"/>
            <a:ext cx="1687240" cy="222929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022468" y="4869500"/>
            <a:ext cx="700309" cy="12773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1266334" y="4136131"/>
            <a:ext cx="243360" cy="174178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17649" y="3590230"/>
            <a:ext cx="2081001" cy="39369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7115348" y="5995861"/>
            <a:ext cx="4150986" cy="31600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4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70811" y="2468880"/>
            <a:ext cx="545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最大流 </a:t>
            </a:r>
            <a:r>
              <a:rPr lang="en-US" altLang="zh-CN" sz="5400" dirty="0"/>
              <a:t>= </a:t>
            </a:r>
            <a:r>
              <a:rPr lang="zh-CN" altLang="en-US" sz="5400" dirty="0"/>
              <a:t>最小割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9138" y="3890356"/>
            <a:ext cx="5893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两者问题常常相互转化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C107399-CF7C-457C-BCB5-C4E703BA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73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41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文本框 41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44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本框 44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47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文本框 47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50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文本框 50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53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文本框 5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55" name="直接箭头连接符 54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7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c=5,f=0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9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c=5,f=0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S-&gt;1-&gt;2-&gt;t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6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S-&gt;1-&gt;2-&gt;t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7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S-&gt;1-&gt;2-&gt;t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52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最大传输量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1907" y="2821623"/>
            <a:ext cx="1219200" cy="1219201"/>
            <a:chOff x="2175568" y="3650125"/>
            <a:chExt cx="1219200" cy="1219201"/>
          </a:xfrm>
        </p:grpSpPr>
        <p:pic>
          <p:nvPicPr>
            <p:cNvPr id="1026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s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89956" y="2212023"/>
            <a:ext cx="1219200" cy="1219201"/>
            <a:chOff x="2175568" y="3650125"/>
            <a:chExt cx="1219200" cy="1219201"/>
          </a:xfrm>
        </p:grpSpPr>
        <p:pic>
          <p:nvPicPr>
            <p:cNvPr id="9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41963" y="2436467"/>
            <a:ext cx="1219200" cy="1219201"/>
            <a:chOff x="2175568" y="3650125"/>
            <a:chExt cx="1219200" cy="1219201"/>
          </a:xfrm>
        </p:grpSpPr>
        <p:pic>
          <p:nvPicPr>
            <p:cNvPr id="12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181486" y="4423208"/>
            <a:ext cx="1219200" cy="1219201"/>
            <a:chOff x="2175568" y="3650125"/>
            <a:chExt cx="1219200" cy="1219201"/>
          </a:xfrm>
        </p:grpSpPr>
        <p:pic>
          <p:nvPicPr>
            <p:cNvPr id="15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文本框 15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41963" y="4423208"/>
            <a:ext cx="1219200" cy="1219201"/>
            <a:chOff x="2175568" y="3650125"/>
            <a:chExt cx="1219200" cy="1219201"/>
          </a:xfrm>
        </p:grpSpPr>
        <p:pic>
          <p:nvPicPr>
            <p:cNvPr id="18" name="Picture 2" descr="http://www.icosky.com/icon/png/Hardware/Servers%20Icons/Black%20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568" y="3650125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本框 18"/>
            <p:cNvSpPr txBox="1"/>
            <p:nvPr/>
          </p:nvSpPr>
          <p:spPr>
            <a:xfrm>
              <a:off x="2394066" y="3789998"/>
              <a:ext cx="282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t</a:t>
              </a:r>
              <a:endParaRPr lang="zh-CN" altLang="en-US" sz="3200" dirty="0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1402862" y="4040824"/>
            <a:ext cx="778624" cy="52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671851" y="3655668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87491" y="3534412"/>
            <a:ext cx="0" cy="767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1"/>
          </p:cNvCxnSpPr>
          <p:nvPr/>
        </p:nvCxnSpPr>
        <p:spPr>
          <a:xfrm>
            <a:off x="3441832" y="2961496"/>
            <a:ext cx="1400131" cy="8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81716" y="4914325"/>
            <a:ext cx="1400131" cy="8457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537445" y="3141661"/>
            <a:ext cx="969024" cy="216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358369" y="3515540"/>
            <a:ext cx="1702092" cy="9076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376310" y="2816919"/>
            <a:ext cx="10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c=10,f=5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4476" y="250394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c=6,f=0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23951" y="356831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c=6,f=5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128897" y="3911948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c=3,f=0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719818" y="3811525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c=8,f=0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519297" y="5037104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c=5,f=5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21181" y="4301952"/>
            <a:ext cx="95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c=2,f=0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42384" y="5876435"/>
            <a:ext cx="206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S-&gt;1-&gt;3-&gt;t</a:t>
            </a:r>
          </a:p>
          <a:p>
            <a:r>
              <a:rPr lang="zh-CN" altLang="en-US" sz="2400" dirty="0"/>
              <a:t>传输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4006" y="1530179"/>
            <a:ext cx="412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如何求解这个问题呢？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502440" y="2593803"/>
            <a:ext cx="35744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贪心算法：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）找到一条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t</a:t>
            </a:r>
            <a:r>
              <a:rPr lang="zh-CN" altLang="en-US" dirty="0"/>
              <a:t>值经过</a:t>
            </a:r>
            <a:r>
              <a:rPr lang="en-US" altLang="zh-CN" dirty="0"/>
              <a:t>f(e)&lt;c(e)</a:t>
            </a:r>
            <a:r>
              <a:rPr lang="zh-CN" altLang="en-US" dirty="0"/>
              <a:t>的边的路径；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）如果不存在满足条件的路径，则算法结束。否则重复</a:t>
            </a:r>
            <a:r>
              <a:rPr lang="en-US" altLang="zh-CN" dirty="0"/>
              <a:t>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5160</Words>
  <Application>Microsoft Office PowerPoint</Application>
  <PresentationFormat>宽屏</PresentationFormat>
  <Paragraphs>712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Microsoft YaHei UI</vt:lpstr>
      <vt:lpstr>等线</vt:lpstr>
      <vt:lpstr>黑体</vt:lpstr>
      <vt:lpstr>宋体</vt:lpstr>
      <vt:lpstr>Arial</vt:lpstr>
      <vt:lpstr>Calibri</vt:lpstr>
      <vt:lpstr>Cambria Math</vt:lpstr>
      <vt:lpstr>Times New Roman</vt:lpstr>
      <vt:lpstr>WelcomeDoc</vt:lpstr>
      <vt:lpstr>网络流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最大传输量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两者对比（做减法）</vt:lpstr>
      <vt:lpstr>FF算法操作步骤</vt:lpstr>
      <vt:lpstr>POJ 1273</vt:lpstr>
      <vt:lpstr>代码</vt:lpstr>
      <vt:lpstr>代码</vt:lpstr>
      <vt:lpstr>Ford-fulkerson算法 效率问题</vt:lpstr>
      <vt:lpstr>Ford-fulkerson算法 效率问题</vt:lpstr>
      <vt:lpstr>PowerPoint 演示文稿</vt:lpstr>
      <vt:lpstr>更高效的网络流算法</vt:lpstr>
      <vt:lpstr>Dinic算法</vt:lpstr>
      <vt:lpstr>Dinic代码</vt:lpstr>
      <vt:lpstr>Dinic代码</vt:lpstr>
      <vt:lpstr>Dinic代码</vt:lpstr>
      <vt:lpstr>Dinic 时间复杂度</vt:lpstr>
      <vt:lpstr>网络流更多算法</vt:lpstr>
      <vt:lpstr>ISAP</vt:lpstr>
      <vt:lpstr>GAP 优化</vt:lpstr>
      <vt:lpstr>FZOJ 2771: 「POJ1273」Drainage Ditches</vt:lpstr>
      <vt:lpstr>FZOJ 2772: 「POJ1459」Power Network</vt:lpstr>
      <vt:lpstr>FZOJ 2772: 「POJ1459」Power Network</vt:lpstr>
      <vt:lpstr>PowerPoint 演示文稿</vt:lpstr>
      <vt:lpstr>割</vt:lpstr>
      <vt:lpstr>割的容量</vt:lpstr>
      <vt:lpstr>割的容量</vt:lpstr>
      <vt:lpstr>网络流与割的关系</vt:lpstr>
      <vt:lpstr>网络流与割的关系</vt:lpstr>
      <vt:lpstr>网络流与割的关系</vt:lpstr>
      <vt:lpstr>PowerPoint 演示文稿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2022-10-10T10:53:01Z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