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3" r:id="rId10"/>
    <p:sldId id="271" r:id="rId11"/>
    <p:sldId id="265" r:id="rId12"/>
    <p:sldId id="269" r:id="rId13"/>
    <p:sldId id="270" r:id="rId14"/>
    <p:sldId id="267" r:id="rId15"/>
    <p:sldId id="268"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610" autoAdjust="0"/>
  </p:normalViewPr>
  <p:slideViewPr>
    <p:cSldViewPr snapToGrid="0">
      <p:cViewPr varScale="1">
        <p:scale>
          <a:sx n="102" d="100"/>
          <a:sy n="102"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81CB3-EDDD-4883-B667-4E9365194976}" type="datetimeFigureOut">
              <a:rPr lang="zh-CN" altLang="en-US" smtClean="0"/>
              <a:t>2022/10/10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03908-FCF1-4D7D-BE69-D671AC5501D6}" type="slidenum">
              <a:rPr lang="zh-CN" altLang="en-US" smtClean="0"/>
              <a:t>‹#›</a:t>
            </a:fld>
            <a:endParaRPr lang="zh-CN" altLang="en-US"/>
          </a:p>
        </p:txBody>
      </p:sp>
    </p:spTree>
    <p:extLst>
      <p:ext uri="{BB962C8B-B14F-4D97-AF65-F5344CB8AC3E}">
        <p14:creationId xmlns:p14="http://schemas.microsoft.com/office/powerpoint/2010/main" val="336509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uogu.com.cn/blog/Mogician/Network-Flow-Gui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uogu.com.cn/blog/Mogician/Network-Flow-Guid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https://www.luogu.com.cn/blog/Mogician/Network-Flow-Guide</a:t>
            </a:r>
            <a:r>
              <a:rPr lang="en-US" altLang="zh-CN" dirty="0"/>
              <a:t> </a:t>
            </a:r>
            <a:r>
              <a:rPr lang="zh-CN" altLang="en-US" dirty="0"/>
              <a:t>来源</a:t>
            </a:r>
          </a:p>
        </p:txBody>
      </p:sp>
      <p:sp>
        <p:nvSpPr>
          <p:cNvPr id="4" name="灯片编号占位符 3"/>
          <p:cNvSpPr>
            <a:spLocks noGrp="1"/>
          </p:cNvSpPr>
          <p:nvPr>
            <p:ph type="sldNum" sz="quarter" idx="5"/>
          </p:nvPr>
        </p:nvSpPr>
        <p:spPr/>
        <p:txBody>
          <a:bodyPr/>
          <a:lstStyle/>
          <a:p>
            <a:fld id="{89303908-FCF1-4D7D-BE69-D671AC5501D6}" type="slidenum">
              <a:rPr lang="zh-CN" altLang="en-US" smtClean="0"/>
              <a:t>9</a:t>
            </a:fld>
            <a:endParaRPr lang="zh-CN" altLang="en-US"/>
          </a:p>
        </p:txBody>
      </p:sp>
    </p:spTree>
    <p:extLst>
      <p:ext uri="{BB962C8B-B14F-4D97-AF65-F5344CB8AC3E}">
        <p14:creationId xmlns:p14="http://schemas.microsoft.com/office/powerpoint/2010/main" val="262502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https://www.luogu.com.cn/blog/Mogician/Network-Flow-Guide</a:t>
            </a:r>
            <a:r>
              <a:rPr lang="en-US" altLang="zh-CN" dirty="0"/>
              <a:t> </a:t>
            </a:r>
            <a:r>
              <a:rPr lang="zh-CN" altLang="en-US" dirty="0"/>
              <a:t>来源</a:t>
            </a:r>
          </a:p>
        </p:txBody>
      </p:sp>
      <p:sp>
        <p:nvSpPr>
          <p:cNvPr id="4" name="灯片编号占位符 3"/>
          <p:cNvSpPr>
            <a:spLocks noGrp="1"/>
          </p:cNvSpPr>
          <p:nvPr>
            <p:ph type="sldNum" sz="quarter" idx="5"/>
          </p:nvPr>
        </p:nvSpPr>
        <p:spPr/>
        <p:txBody>
          <a:bodyPr/>
          <a:lstStyle/>
          <a:p>
            <a:fld id="{89303908-FCF1-4D7D-BE69-D671AC5501D6}" type="slidenum">
              <a:rPr lang="zh-CN" altLang="en-US" smtClean="0"/>
              <a:t>10</a:t>
            </a:fld>
            <a:endParaRPr lang="zh-CN" altLang="en-US"/>
          </a:p>
        </p:txBody>
      </p:sp>
    </p:spTree>
    <p:extLst>
      <p:ext uri="{BB962C8B-B14F-4D97-AF65-F5344CB8AC3E}">
        <p14:creationId xmlns:p14="http://schemas.microsoft.com/office/powerpoint/2010/main" val="152617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893C9-6398-4546-ADAC-359CA07A3B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2E69F8-28C7-4A5F-AC8A-CBA5A7E3A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3D2FFF-2F04-4692-9D71-1C8EF210763F}"/>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970F34E0-EEC4-4785-A4DF-3908220A50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F72844-5C08-4238-82D7-B2C1C44B03B6}"/>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610532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6D771-382A-44BD-877D-8DE2A61F34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5F4DAF-EE09-4FCF-91AA-B0E021F1BC0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081721-CEDE-451B-BA56-83EF245C8B24}"/>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DB7C9A73-C211-41C9-BD0B-E4E75F3A03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2AE2B8-C26A-4570-AE1F-EEF688AA475D}"/>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1271885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0D8DF3-BFBF-4B2B-A553-D369791B26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AEA45E-417C-4F93-BC99-F4FD38CBAEA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A3BDCB-574E-41E2-82B1-0B18C7963787}"/>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A096139B-D6DF-4964-83AE-055DAA2792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5ABF6F-A3DC-4A63-AD0C-6B3BB3AB5066}"/>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2259099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C818-B11A-4528-854B-6FE5B293CE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696158-B178-4A3E-9306-3AB1E27DA8C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4D8000-59FA-4C89-872F-0698DD1C884C}"/>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DFC3666B-B895-40BF-9287-EE34DD27D7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99C438-4E10-4998-8A4D-1929FFCA6350}"/>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196674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89379-D1F4-472E-BCAB-0B074CF4D4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8C5079-C5F7-4F19-A458-A1874A2FF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5288D5-FDC5-4614-A1E9-EF33B67BCC00}"/>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5D38EEC9-D08E-4996-AB44-791DE69E6A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46EEB-C745-4B57-A89A-C7B7AC8AC172}"/>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2271449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27818-440E-4C90-9036-F6295DA230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451ECA-E115-4766-8BB6-DD101FE698A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42427B0-F630-4D35-90A7-97CB059F5E1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9ECB897-D607-4AA9-8FDD-3D646A4EE4E6}"/>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D24F7B48-91BD-4285-B627-41B1DF7CD5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D724A5-C96C-435D-B147-C887A261F821}"/>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3250059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13D3B-19BF-4FDB-A1F4-E6DF82A3F0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6EA2D1-4DD1-4937-B2CA-B2E27688D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378F5F-2E61-4E78-BCAA-69CA341B713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7F11752-3909-446F-92AA-55D2CA236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2B24093-CBEA-449F-875D-2C35CECDD9F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DB2680C-13D2-449B-A36E-2EC3DA50B5BA}"/>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8" name="页脚占位符 7">
            <a:extLst>
              <a:ext uri="{FF2B5EF4-FFF2-40B4-BE49-F238E27FC236}">
                <a16:creationId xmlns:a16="http://schemas.microsoft.com/office/drawing/2014/main" id="{CE76AFA6-8547-4419-A321-B49EB03D13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15139BC-D407-45FD-9C6F-0458C1CC45E4}"/>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2566129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40385-886F-45D6-9EF7-80BF861583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36F721-1272-4A86-A8E0-1E46CD22DDD1}"/>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4" name="页脚占位符 3">
            <a:extLst>
              <a:ext uri="{FF2B5EF4-FFF2-40B4-BE49-F238E27FC236}">
                <a16:creationId xmlns:a16="http://schemas.microsoft.com/office/drawing/2014/main" id="{61A9AF77-9C53-4588-98B5-3583125F2E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DBC3FE-F446-458E-93CC-0C080EE96089}"/>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1194851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779FC6-1DFA-4C97-B9E4-9970AE1EB259}"/>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3" name="页脚占位符 2">
            <a:extLst>
              <a:ext uri="{FF2B5EF4-FFF2-40B4-BE49-F238E27FC236}">
                <a16:creationId xmlns:a16="http://schemas.microsoft.com/office/drawing/2014/main" id="{ABE7AA8F-2059-43F6-959C-E12C366892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68017E-98A8-48DC-9B39-407911BEC33B}"/>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133113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1F716-A06F-4768-934B-99EF8AE3D5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DB4767-21BE-4C2A-A27D-0FAFE1B7D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18023CE-A751-43F2-A730-BACCC1E81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2149F4D-EB36-4D31-95F8-EC89AA46628B}"/>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764ACA75-B3ED-4ABD-BA90-868092D2B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B5BA4E-EF42-4C6B-BB9F-DE70BE2414CF}"/>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41459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DE94B-6493-40CC-83FF-E7209CB1B7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115D6F-7987-45E2-B60C-B42B2D8CE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93CB6E-B5AE-43A8-A835-6354B629A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D749C3-86C8-45DB-A35D-D44E43546174}"/>
              </a:ext>
            </a:extLst>
          </p:cNvPr>
          <p:cNvSpPr>
            <a:spLocks noGrp="1"/>
          </p:cNvSpPr>
          <p:nvPr>
            <p:ph type="dt" sz="half" idx="10"/>
          </p:nvPr>
        </p:nvSpPr>
        <p:spPr/>
        <p:txBody>
          <a:bodyPr/>
          <a:lstStyle/>
          <a:p>
            <a:fld id="{97C7386A-7589-4BEB-BEA9-95812AC6980F}"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355A4375-586B-4E35-BA65-CF72A1B276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CA9D7B-F5E0-4F35-9891-14B95EF18E19}"/>
              </a:ext>
            </a:extLst>
          </p:cNvPr>
          <p:cNvSpPr>
            <a:spLocks noGrp="1"/>
          </p:cNvSpPr>
          <p:nvPr>
            <p:ph type="sldNum" sz="quarter" idx="12"/>
          </p:nvPr>
        </p:nvSpPr>
        <p:spPr/>
        <p:txBody>
          <a:body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3197252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AF1EC2-EE7C-4909-8EA6-428FBB899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837EFE-9CB2-428F-8B2A-9DCB79642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ABF4C6-5E6E-4539-85D3-DAFD8A1F3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386A-7589-4BEB-BEA9-95812AC6980F}"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DEFC5BCA-89E8-446D-A144-FC1A958FB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CB1C77-A418-4DCD-AD5D-333A7BCDB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300F9-C748-4504-8F2E-F8CA0B7A3336}" type="slidenum">
              <a:rPr lang="zh-CN" altLang="en-US" smtClean="0"/>
              <a:t>‹#›</a:t>
            </a:fld>
            <a:endParaRPr lang="zh-CN" altLang="en-US"/>
          </a:p>
        </p:txBody>
      </p:sp>
    </p:spTree>
    <p:extLst>
      <p:ext uri="{BB962C8B-B14F-4D97-AF65-F5344CB8AC3E}">
        <p14:creationId xmlns:p14="http://schemas.microsoft.com/office/powerpoint/2010/main" val="275238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rtofproblemsolving.com/community/h102043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F4929-4275-46FD-A9B4-3603521D06A4}"/>
              </a:ext>
            </a:extLst>
          </p:cNvPr>
          <p:cNvSpPr>
            <a:spLocks noGrp="1"/>
          </p:cNvSpPr>
          <p:nvPr>
            <p:ph type="ctrTitle"/>
          </p:nvPr>
        </p:nvSpPr>
        <p:spPr/>
        <p:txBody>
          <a:bodyPr/>
          <a:lstStyle/>
          <a:p>
            <a:r>
              <a:rPr lang="zh-CN" altLang="en-US" dirty="0"/>
              <a:t>费用流</a:t>
            </a:r>
          </a:p>
        </p:txBody>
      </p:sp>
      <p:sp>
        <p:nvSpPr>
          <p:cNvPr id="3" name="副标题 2">
            <a:extLst>
              <a:ext uri="{FF2B5EF4-FFF2-40B4-BE49-F238E27FC236}">
                <a16:creationId xmlns:a16="http://schemas.microsoft.com/office/drawing/2014/main" id="{B21D940E-EC00-436A-ABB8-1F64E734877B}"/>
              </a:ext>
            </a:extLst>
          </p:cNvPr>
          <p:cNvSpPr>
            <a:spLocks noGrp="1"/>
          </p:cNvSpPr>
          <p:nvPr>
            <p:ph type="subTitle" idx="1"/>
          </p:nvPr>
        </p:nvSpPr>
        <p:spPr/>
        <p:txBody>
          <a:bodyPr/>
          <a:lstStyle/>
          <a:p>
            <a:r>
              <a:rPr lang="en-US" altLang="zh-CN"/>
              <a:t>PYB</a:t>
            </a:r>
            <a:endParaRPr lang="zh-CN" altLang="en-US"/>
          </a:p>
        </p:txBody>
      </p:sp>
    </p:spTree>
    <p:extLst>
      <p:ext uri="{BB962C8B-B14F-4D97-AF65-F5344CB8AC3E}">
        <p14:creationId xmlns:p14="http://schemas.microsoft.com/office/powerpoint/2010/main" val="98839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B81F-AECA-426A-80C5-48E20BEABFFB}"/>
              </a:ext>
            </a:extLst>
          </p:cNvPr>
          <p:cNvSpPr>
            <a:spLocks noGrp="1"/>
          </p:cNvSpPr>
          <p:nvPr>
            <p:ph type="title"/>
          </p:nvPr>
        </p:nvSpPr>
        <p:spPr/>
        <p:txBody>
          <a:bodyPr/>
          <a:lstStyle/>
          <a:p>
            <a:r>
              <a:rPr lang="en-US" altLang="zh-CN" dirty="0" err="1"/>
              <a:t>dijstra</a:t>
            </a:r>
            <a:r>
              <a:rPr lang="zh-CN" altLang="en-US" dirty="0"/>
              <a:t>的实现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5F8C49-BE16-405B-80D7-A11557A003E4}"/>
                  </a:ext>
                </a:extLst>
              </p:cNvPr>
              <p:cNvSpPr>
                <a:spLocks noGrp="1"/>
              </p:cNvSpPr>
              <p:nvPr>
                <p:ph idx="1"/>
              </p:nvPr>
            </p:nvSpPr>
            <p:spPr/>
            <p:txBody>
              <a:bodyPr/>
              <a:lstStyle/>
              <a:p>
                <a:pPr marL="0" indent="0">
                  <a:buNone/>
                </a:pPr>
                <a:r>
                  <a:rPr lang="zh-CN" altLang="en-US" dirty="0"/>
                  <a:t>所以只要对么个点 </a:t>
                </a:r>
                <a14:m>
                  <m:oMath xmlns:m="http://schemas.openxmlformats.org/officeDocument/2006/math">
                    <m:r>
                      <a:rPr lang="en-US" altLang="zh-CN" i="1" dirty="0" smtClean="0">
                        <a:latin typeface="Cambria Math" panose="02040503050406030204" pitchFamily="18" charset="0"/>
                      </a:rPr>
                      <m:t>𝑖</m:t>
                    </m:r>
                  </m:oMath>
                </a14:m>
                <a:r>
                  <a:rPr lang="en-US" altLang="zh-CN" dirty="0"/>
                  <a:t> </a:t>
                </a:r>
                <a:r>
                  <a:rPr lang="zh-CN" altLang="en-US" dirty="0"/>
                  <a:t>将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加上 </a:t>
                </a:r>
                <a14:m>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即可</a:t>
                </a:r>
                <a:endParaRPr lang="en-US" altLang="zh-CN" dirty="0"/>
              </a:p>
              <a:p>
                <a:pPr marL="0" indent="0">
                  <a:buNone/>
                </a:pPr>
                <a:r>
                  <a:rPr lang="zh-CN" altLang="en-US" dirty="0"/>
                  <a:t>并且因为：</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m:t>
                      </m:r>
                      <m:r>
                        <a:rPr lang="en-US" altLang="zh-CN" i="1" dirty="0" err="1">
                          <a:latin typeface="Cambria Math" panose="02040503050406030204" pitchFamily="18" charset="0"/>
                        </a:rPr>
                        <m:t>𝑑𝑖𝑠</m:t>
                      </m:r>
                      <m:r>
                        <a:rPr lang="en-US" altLang="zh-CN" i="1" dirty="0" err="1">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𝑑𝑖𝑠</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𝑆</m:t>
                      </m:r>
                      <m:r>
                        <a:rPr lang="en-US" altLang="zh-CN" i="1" dirty="0">
                          <a:latin typeface="Cambria Math" panose="02040503050406030204" pitchFamily="18" charset="0"/>
                        </a:rPr>
                        <m:t>] – </m:t>
                      </m:r>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𝑑𝑖𝑠</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𝑆</m:t>
                      </m:r>
                      <m:r>
                        <a:rPr lang="en-US" altLang="zh-CN" i="1" dirty="0">
                          <a:latin typeface="Cambria Math" panose="02040503050406030204" pitchFamily="18" charset="0"/>
                        </a:rPr>
                        <m:t>]</m:t>
                      </m:r>
                    </m:oMath>
                  </m:oMathPara>
                </a14:m>
                <a:endParaRPr lang="en-US" altLang="zh-CN" dirty="0"/>
              </a:p>
              <a:p>
                <a:pPr marL="0" indent="0">
                  <a:buNone/>
                </a:pPr>
                <a:endParaRPr lang="en-US" altLang="zh-CN" dirty="0"/>
              </a:p>
              <a:p>
                <a:pPr marL="0" indent="0">
                  <a:buNone/>
                </a:pPr>
                <a:r>
                  <a:rPr lang="zh-CN" altLang="en-US" dirty="0"/>
                  <a:t>由于</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 = 0 </m:t>
                    </m:r>
                  </m:oMath>
                </a14:m>
                <a:r>
                  <a:rPr lang="zh-CN" altLang="en-US" dirty="0"/>
                  <a:t>，所以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还是我们最开始所希望的</a:t>
                </a:r>
                <a14:m>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885F8C49-BE16-405B-80D7-A11557A003E4}"/>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7714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0AB52-FAD7-4B9E-9C7C-658FE0A991D0}"/>
              </a:ext>
            </a:extLst>
          </p:cNvPr>
          <p:cNvSpPr>
            <a:spLocks noGrp="1"/>
          </p:cNvSpPr>
          <p:nvPr>
            <p:ph type="title"/>
          </p:nvPr>
        </p:nvSpPr>
        <p:spPr/>
        <p:txBody>
          <a:bodyPr/>
          <a:lstStyle/>
          <a:p>
            <a:r>
              <a:rPr lang="zh-CN" altLang="en-US" dirty="0"/>
              <a:t>时间复杂度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20D7C0-DE0C-4FC4-977C-4F7411D338F8}"/>
                  </a:ext>
                </a:extLst>
              </p:cNvPr>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𝑚𝑙𝑜𝑔𝑚</m:t>
                    </m:r>
                    <m:r>
                      <a:rPr lang="en-US" altLang="zh-CN" i="1" dirty="0" smtClean="0">
                        <a:latin typeface="Cambria Math" panose="02040503050406030204" pitchFamily="18" charset="0"/>
                      </a:rPr>
                      <m:t>)</m:t>
                    </m:r>
                  </m:oMath>
                </a14:m>
                <a:endParaRPr lang="en-US" altLang="zh-CN" dirty="0"/>
              </a:p>
              <a:p>
                <a:r>
                  <a:rPr lang="en-US" altLang="zh-CN" dirty="0"/>
                  <a:t>C</a:t>
                </a:r>
                <a:r>
                  <a:rPr lang="zh-CN" altLang="en-US" dirty="0"/>
                  <a:t>为最大流流量，</a:t>
                </a:r>
                <a14:m>
                  <m:oMath xmlns:m="http://schemas.openxmlformats.org/officeDocument/2006/math">
                    <m:r>
                      <a:rPr lang="en-US" altLang="zh-CN" b="0" i="1" dirty="0" smtClean="0">
                        <a:latin typeface="Cambria Math" panose="02040503050406030204" pitchFamily="18" charset="0"/>
                      </a:rPr>
                      <m:t>𝑚𝑙𝑜𝑔𝑚</m:t>
                    </m:r>
                    <m:r>
                      <a:rPr lang="en-US" altLang="zh-CN" i="1" dirty="0">
                        <a:latin typeface="Cambria Math" panose="02040503050406030204" pitchFamily="18" charset="0"/>
                      </a:rPr>
                      <m:t> </m:t>
                    </m:r>
                  </m:oMath>
                </a14:m>
                <a:r>
                  <a:rPr lang="zh-CN" altLang="en-US" dirty="0"/>
                  <a:t>为每次</a:t>
                </a:r>
                <a:r>
                  <a:rPr lang="en-US" altLang="zh-CN" dirty="0"/>
                  <a:t>DJ</a:t>
                </a:r>
                <a:r>
                  <a:rPr lang="zh-CN" altLang="en-US" dirty="0"/>
                  <a:t>的复杂度</a:t>
                </a:r>
                <a:endParaRPr lang="en-US" altLang="zh-CN" dirty="0"/>
              </a:p>
            </p:txBody>
          </p:sp>
        </mc:Choice>
        <mc:Fallback xmlns="">
          <p:sp>
            <p:nvSpPr>
              <p:cNvPr id="3" name="内容占位符 2">
                <a:extLst>
                  <a:ext uri="{FF2B5EF4-FFF2-40B4-BE49-F238E27FC236}">
                    <a16:creationId xmlns:a16="http://schemas.microsoft.com/office/drawing/2014/main" id="{6020D7C0-DE0C-4FC4-977C-4F7411D338F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9826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EC2B9-3F37-4C07-9BB7-4348850EAF48}"/>
              </a:ext>
            </a:extLst>
          </p:cNvPr>
          <p:cNvSpPr>
            <a:spLocks noGrp="1"/>
          </p:cNvSpPr>
          <p:nvPr>
            <p:ph type="title"/>
          </p:nvPr>
        </p:nvSpPr>
        <p:spPr/>
        <p:txBody>
          <a:bodyPr/>
          <a:lstStyle/>
          <a:p>
            <a:r>
              <a:rPr lang="en-US" altLang="zh-CN" dirty="0"/>
              <a:t>【POJ3068】"Shortest" pair of paths</a:t>
            </a:r>
            <a:endParaRPr lang="zh-CN" altLang="en-US" dirty="0"/>
          </a:p>
        </p:txBody>
      </p:sp>
      <p:sp>
        <p:nvSpPr>
          <p:cNvPr id="3" name="内容占位符 2">
            <a:extLst>
              <a:ext uri="{FF2B5EF4-FFF2-40B4-BE49-F238E27FC236}">
                <a16:creationId xmlns:a16="http://schemas.microsoft.com/office/drawing/2014/main" id="{55ECE688-78A1-48F7-9FE9-509E1EB3524F}"/>
              </a:ext>
            </a:extLst>
          </p:cNvPr>
          <p:cNvSpPr>
            <a:spLocks noGrp="1"/>
          </p:cNvSpPr>
          <p:nvPr>
            <p:ph idx="1"/>
          </p:nvPr>
        </p:nvSpPr>
        <p:spPr/>
        <p:txBody>
          <a:bodyPr/>
          <a:lstStyle/>
          <a:p>
            <a:r>
              <a:rPr lang="zh-CN" altLang="en-US" dirty="0"/>
              <a:t>给一个有向带权图</a:t>
            </a:r>
            <a:r>
              <a:rPr lang="en-US" altLang="zh-CN" dirty="0"/>
              <a:t>,</a:t>
            </a:r>
            <a:r>
              <a:rPr lang="zh-CN" altLang="en-US" dirty="0"/>
              <a:t>问从</a:t>
            </a:r>
            <a:r>
              <a:rPr lang="en-US" altLang="zh-CN" dirty="0"/>
              <a:t>0</a:t>
            </a:r>
            <a:r>
              <a:rPr lang="zh-CN" altLang="en-US" dirty="0"/>
              <a:t>到</a:t>
            </a:r>
            <a:r>
              <a:rPr lang="en-US" altLang="zh-CN" dirty="0"/>
              <a:t>n-1</a:t>
            </a:r>
            <a:r>
              <a:rPr lang="zh-CN" altLang="en-US" dirty="0"/>
              <a:t>存不存在两条路径保证不存在公共点</a:t>
            </a:r>
          </a:p>
          <a:p>
            <a:r>
              <a:rPr lang="zh-CN" altLang="en-US" dirty="0"/>
              <a:t>若存在输出最小权值和</a:t>
            </a:r>
          </a:p>
          <a:p>
            <a:endParaRPr lang="zh-CN" altLang="en-US" dirty="0"/>
          </a:p>
        </p:txBody>
      </p:sp>
    </p:spTree>
    <p:extLst>
      <p:ext uri="{BB962C8B-B14F-4D97-AF65-F5344CB8AC3E}">
        <p14:creationId xmlns:p14="http://schemas.microsoft.com/office/powerpoint/2010/main" val="367748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9D744-2D46-4E8A-A5A0-1878EBFE81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22DC627-275C-46FD-A60D-826395FCEAF3}"/>
              </a:ext>
            </a:extLst>
          </p:cNvPr>
          <p:cNvSpPr>
            <a:spLocks noGrp="1"/>
          </p:cNvSpPr>
          <p:nvPr>
            <p:ph idx="1"/>
          </p:nvPr>
        </p:nvSpPr>
        <p:spPr/>
        <p:txBody>
          <a:bodyPr/>
          <a:lstStyle/>
          <a:p>
            <a:r>
              <a:rPr lang="zh-CN" altLang="en-US"/>
              <a:t>拆</a:t>
            </a:r>
            <a:r>
              <a:rPr lang="zh-CN" altLang="en-US" dirty="0"/>
              <a:t>点，两点间费用为</a:t>
            </a:r>
            <a:r>
              <a:rPr lang="en-US" altLang="zh-CN" dirty="0"/>
              <a:t>0</a:t>
            </a:r>
            <a:r>
              <a:rPr lang="zh-CN" altLang="en-US" dirty="0"/>
              <a:t>，容量为</a:t>
            </a:r>
            <a:r>
              <a:rPr lang="en-US" altLang="zh-CN" dirty="0"/>
              <a:t>1</a:t>
            </a:r>
            <a:r>
              <a:rPr lang="zh-CN" altLang="en-US" dirty="0"/>
              <a:t>；</a:t>
            </a:r>
            <a:endParaRPr lang="en-US" altLang="zh-CN" dirty="0"/>
          </a:p>
          <a:p>
            <a:r>
              <a:rPr lang="zh-CN" altLang="en-US" dirty="0"/>
              <a:t>源点和汇点容量为</a:t>
            </a:r>
            <a:r>
              <a:rPr lang="en-US" altLang="zh-CN" dirty="0"/>
              <a:t>2</a:t>
            </a:r>
          </a:p>
          <a:p>
            <a:endParaRPr lang="zh-CN" altLang="en-US" dirty="0"/>
          </a:p>
        </p:txBody>
      </p:sp>
    </p:spTree>
    <p:extLst>
      <p:ext uri="{BB962C8B-B14F-4D97-AF65-F5344CB8AC3E}">
        <p14:creationId xmlns:p14="http://schemas.microsoft.com/office/powerpoint/2010/main" val="1481805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EA39-681E-4CC8-98E5-81E33B898FFB}"/>
              </a:ext>
            </a:extLst>
          </p:cNvPr>
          <p:cNvSpPr>
            <a:spLocks noGrp="1"/>
          </p:cNvSpPr>
          <p:nvPr>
            <p:ph type="title"/>
          </p:nvPr>
        </p:nvSpPr>
        <p:spPr/>
        <p:txBody>
          <a:bodyPr/>
          <a:lstStyle/>
          <a:p>
            <a:r>
              <a:rPr lang="en-US" altLang="zh-CN" dirty="0"/>
              <a:t>【POJ3422】Kaka's Matrix Travels</a:t>
            </a:r>
            <a:endParaRPr lang="zh-CN" altLang="en-US" dirty="0"/>
          </a:p>
        </p:txBody>
      </p:sp>
      <p:sp>
        <p:nvSpPr>
          <p:cNvPr id="3" name="内容占位符 2">
            <a:extLst>
              <a:ext uri="{FF2B5EF4-FFF2-40B4-BE49-F238E27FC236}">
                <a16:creationId xmlns:a16="http://schemas.microsoft.com/office/drawing/2014/main" id="{A85440D0-0A7F-4E1A-9F2E-52EAFD2AA887}"/>
              </a:ext>
            </a:extLst>
          </p:cNvPr>
          <p:cNvSpPr>
            <a:spLocks noGrp="1"/>
          </p:cNvSpPr>
          <p:nvPr>
            <p:ph idx="1"/>
          </p:nvPr>
        </p:nvSpPr>
        <p:spPr/>
        <p:txBody>
          <a:bodyPr/>
          <a:lstStyle/>
          <a:p>
            <a:r>
              <a:rPr lang="zh-CN" altLang="en-US" dirty="0"/>
              <a:t>在一个</a:t>
            </a:r>
            <a:r>
              <a:rPr lang="en-US" altLang="zh-CN" dirty="0"/>
              <a:t>N*N</a:t>
            </a:r>
            <a:r>
              <a:rPr lang="zh-CN" altLang="en-US" dirty="0"/>
              <a:t>的矩形网格中，每个格子里都写着一个整数。可以从左上角到右下角安排</a:t>
            </a:r>
            <a:r>
              <a:rPr lang="en-US" altLang="zh-CN" dirty="0"/>
              <a:t>K</a:t>
            </a:r>
            <a:r>
              <a:rPr lang="zh-CN" altLang="en-US" dirty="0"/>
              <a:t>条路线，每一步都只能往下或者往右，沿途经过的格子中的整数会被取走。若多条路线重复经过一个格子，只取一次。求能取得的整数的和最大是多少。</a:t>
            </a:r>
          </a:p>
        </p:txBody>
      </p:sp>
    </p:spTree>
    <p:extLst>
      <p:ext uri="{BB962C8B-B14F-4D97-AF65-F5344CB8AC3E}">
        <p14:creationId xmlns:p14="http://schemas.microsoft.com/office/powerpoint/2010/main" val="3654844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EF567-19FF-4279-90C7-4E232EEB81A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9599113-FF34-4455-836A-B4E7725B411A}"/>
              </a:ext>
            </a:extLst>
          </p:cNvPr>
          <p:cNvSpPr>
            <a:spLocks noGrp="1"/>
          </p:cNvSpPr>
          <p:nvPr>
            <p:ph idx="1"/>
          </p:nvPr>
        </p:nvSpPr>
        <p:spPr/>
        <p:txBody>
          <a:bodyPr/>
          <a:lstStyle/>
          <a:p>
            <a:r>
              <a:rPr lang="zh-CN" altLang="en-US" dirty="0"/>
              <a:t>关键仍然是建图：</a:t>
            </a:r>
            <a:endParaRPr lang="en-US" altLang="zh-CN" dirty="0"/>
          </a:p>
          <a:p>
            <a:r>
              <a:rPr lang="zh-CN" altLang="en-US" dirty="0"/>
              <a:t>将点拆成“入点”和“出点”；</a:t>
            </a:r>
            <a:endParaRPr lang="en-US" altLang="zh-CN" dirty="0"/>
          </a:p>
          <a:p>
            <a:r>
              <a:rPr lang="zh-CN" altLang="en-US" dirty="0"/>
              <a:t>每个</a:t>
            </a:r>
            <a:r>
              <a:rPr lang="en-US" altLang="zh-CN" dirty="0"/>
              <a:t>(</a:t>
            </a:r>
            <a:r>
              <a:rPr lang="en-US" altLang="zh-CN" dirty="0" err="1"/>
              <a:t>i,j</a:t>
            </a:r>
            <a:r>
              <a:rPr lang="en-US" altLang="zh-CN" dirty="0"/>
              <a:t>)</a:t>
            </a:r>
            <a:r>
              <a:rPr lang="zh-CN" altLang="en-US" dirty="0"/>
              <a:t>的入点向出点连两条有向边。第一条容量为</a:t>
            </a:r>
            <a:r>
              <a:rPr lang="en-US" altLang="zh-CN" dirty="0"/>
              <a:t>1</a:t>
            </a:r>
            <a:r>
              <a:rPr lang="zh-CN" altLang="en-US" dirty="0"/>
              <a:t>，费用为格子</a:t>
            </a:r>
            <a:r>
              <a:rPr lang="en-US" altLang="zh-CN" dirty="0"/>
              <a:t>(</a:t>
            </a:r>
            <a:r>
              <a:rPr lang="en-US" altLang="zh-CN" dirty="0" err="1"/>
              <a:t>i,j</a:t>
            </a:r>
            <a:r>
              <a:rPr lang="en-US" altLang="zh-CN" dirty="0"/>
              <a:t>)</a:t>
            </a:r>
            <a:r>
              <a:rPr lang="zh-CN" altLang="en-US" dirty="0"/>
              <a:t>中的数。第二条容量为</a:t>
            </a:r>
            <a:r>
              <a:rPr lang="en-US" altLang="zh-CN" dirty="0"/>
              <a:t>k-1,</a:t>
            </a:r>
            <a:r>
              <a:rPr lang="zh-CN" altLang="en-US" dirty="0"/>
              <a:t>费用为</a:t>
            </a:r>
            <a:r>
              <a:rPr lang="en-US" altLang="zh-CN" dirty="0"/>
              <a:t>0</a:t>
            </a:r>
            <a:r>
              <a:rPr lang="zh-CN" altLang="en-US" dirty="0"/>
              <a:t>；</a:t>
            </a:r>
            <a:endParaRPr lang="en-US" altLang="zh-CN" dirty="0"/>
          </a:p>
          <a:p>
            <a:r>
              <a:rPr lang="en-US" altLang="zh-CN" dirty="0"/>
              <a:t>(</a:t>
            </a:r>
            <a:r>
              <a:rPr lang="en-US" altLang="zh-CN" dirty="0" err="1"/>
              <a:t>i,j</a:t>
            </a:r>
            <a:r>
              <a:rPr lang="en-US" altLang="zh-CN" dirty="0"/>
              <a:t>)</a:t>
            </a:r>
            <a:r>
              <a:rPr lang="zh-CN" altLang="en-US" dirty="0"/>
              <a:t>的出点到</a:t>
            </a:r>
            <a:r>
              <a:rPr lang="en-US" altLang="zh-CN" dirty="0"/>
              <a:t>(i,j+1)</a:t>
            </a:r>
            <a:r>
              <a:rPr lang="zh-CN" altLang="en-US" dirty="0"/>
              <a:t>和</a:t>
            </a:r>
            <a:r>
              <a:rPr lang="en-US" altLang="zh-CN" dirty="0"/>
              <a:t>(i+1,j)</a:t>
            </a:r>
            <a:r>
              <a:rPr lang="zh-CN" altLang="en-US" dirty="0"/>
              <a:t>的入点连有向边，容量为</a:t>
            </a:r>
            <a:r>
              <a:rPr lang="en-US" altLang="zh-CN" dirty="0"/>
              <a:t>K</a:t>
            </a:r>
            <a:r>
              <a:rPr lang="zh-CN" altLang="en-US" dirty="0"/>
              <a:t>，费用为</a:t>
            </a:r>
            <a:r>
              <a:rPr lang="en-US" altLang="zh-CN" dirty="0"/>
              <a:t>0</a:t>
            </a:r>
            <a:r>
              <a:rPr lang="zh-CN" altLang="en-US" dirty="0"/>
              <a:t>。</a:t>
            </a:r>
            <a:endParaRPr lang="en-US" altLang="zh-CN" dirty="0"/>
          </a:p>
          <a:p>
            <a:r>
              <a:rPr lang="en-US" altLang="zh-CN" dirty="0"/>
              <a:t>(1,1)</a:t>
            </a:r>
            <a:r>
              <a:rPr lang="zh-CN" altLang="en-US" dirty="0"/>
              <a:t>的入点为</a:t>
            </a:r>
            <a:r>
              <a:rPr lang="en-US" altLang="zh-CN" dirty="0"/>
              <a:t>S</a:t>
            </a:r>
            <a:r>
              <a:rPr lang="zh-CN" altLang="en-US" dirty="0"/>
              <a:t>，</a:t>
            </a:r>
            <a:r>
              <a:rPr lang="en-US" altLang="zh-CN" dirty="0"/>
              <a:t>(N,M)</a:t>
            </a:r>
            <a:r>
              <a:rPr lang="zh-CN" altLang="en-US" dirty="0"/>
              <a:t>的出点为汇点</a:t>
            </a:r>
            <a:endParaRPr lang="en-US" altLang="zh-CN" dirty="0"/>
          </a:p>
          <a:p>
            <a:r>
              <a:rPr lang="zh-CN" altLang="en-US" dirty="0"/>
              <a:t>求最大费用最大流</a:t>
            </a:r>
            <a:endParaRPr lang="en-US" altLang="zh-CN" dirty="0"/>
          </a:p>
        </p:txBody>
      </p:sp>
    </p:spTree>
    <p:extLst>
      <p:ext uri="{BB962C8B-B14F-4D97-AF65-F5344CB8AC3E}">
        <p14:creationId xmlns:p14="http://schemas.microsoft.com/office/powerpoint/2010/main" val="3010379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E6E5E-D34C-478C-8E2A-63ABCEFE4A24}"/>
              </a:ext>
            </a:extLst>
          </p:cNvPr>
          <p:cNvSpPr>
            <a:spLocks noGrp="1"/>
          </p:cNvSpPr>
          <p:nvPr>
            <p:ph type="title"/>
          </p:nvPr>
        </p:nvSpPr>
        <p:spPr/>
        <p:txBody>
          <a:bodyPr/>
          <a:lstStyle/>
          <a:p>
            <a:r>
              <a:rPr lang="zh-CN" altLang="en-US" dirty="0"/>
              <a:t>其他费用流算法</a:t>
            </a:r>
          </a:p>
        </p:txBody>
      </p:sp>
      <p:sp>
        <p:nvSpPr>
          <p:cNvPr id="3" name="内容占位符 2">
            <a:extLst>
              <a:ext uri="{FF2B5EF4-FFF2-40B4-BE49-F238E27FC236}">
                <a16:creationId xmlns:a16="http://schemas.microsoft.com/office/drawing/2014/main" id="{239899B5-70EE-41FE-A394-FCE8A455AAA6}"/>
              </a:ext>
            </a:extLst>
          </p:cNvPr>
          <p:cNvSpPr>
            <a:spLocks noGrp="1"/>
          </p:cNvSpPr>
          <p:nvPr>
            <p:ph idx="1"/>
          </p:nvPr>
        </p:nvSpPr>
        <p:spPr/>
        <p:txBody>
          <a:bodyPr/>
          <a:lstStyle/>
          <a:p>
            <a:r>
              <a:rPr lang="en-US" altLang="zh-CN" dirty="0" err="1"/>
              <a:t>Zkw</a:t>
            </a:r>
            <a:r>
              <a:rPr lang="zh-CN" altLang="en-US" dirty="0"/>
              <a:t>费用流</a:t>
            </a:r>
            <a:endParaRPr lang="en-US" altLang="zh-CN" dirty="0"/>
          </a:p>
          <a:p>
            <a:r>
              <a:rPr lang="en-US" altLang="zh-CN" dirty="0">
                <a:hlinkClick r:id="rId2"/>
              </a:rPr>
              <a:t>https://artofproblemsolving.com/community/h1020435</a:t>
            </a:r>
            <a:endParaRPr lang="zh-CN" altLang="en-US" dirty="0"/>
          </a:p>
        </p:txBody>
      </p:sp>
    </p:spTree>
    <p:extLst>
      <p:ext uri="{BB962C8B-B14F-4D97-AF65-F5344CB8AC3E}">
        <p14:creationId xmlns:p14="http://schemas.microsoft.com/office/powerpoint/2010/main" val="320750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7ED93-10A6-40E3-85DD-73203AA7427D}"/>
              </a:ext>
            </a:extLst>
          </p:cNvPr>
          <p:cNvSpPr>
            <a:spLocks noGrp="1"/>
          </p:cNvSpPr>
          <p:nvPr>
            <p:ph type="title"/>
          </p:nvPr>
        </p:nvSpPr>
        <p:spPr/>
        <p:txBody>
          <a:bodyPr/>
          <a:lstStyle/>
          <a:p>
            <a:r>
              <a:rPr lang="zh-CN" altLang="en-US" dirty="0"/>
              <a:t>费用流概念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1A9E91-164F-482F-848D-D1B231DBE25F}"/>
                  </a:ext>
                </a:extLst>
              </p:cNvPr>
              <p:cNvSpPr>
                <a:spLocks noGrp="1"/>
              </p:cNvSpPr>
              <p:nvPr>
                <p:ph idx="1"/>
              </p:nvPr>
            </p:nvSpPr>
            <p:spPr/>
            <p:txBody>
              <a:bodyPr>
                <a:normAutofit/>
              </a:bodyPr>
              <a:lstStyle/>
              <a:p>
                <a:r>
                  <a:rPr lang="zh-CN" altLang="en-US" dirty="0"/>
                  <a:t>给定一个网络</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e>
                    </m:d>
                    <m:r>
                      <a:rPr lang="zh-CN" altLang="en-US" i="1">
                        <a:latin typeface="Cambria Math" panose="02040503050406030204" pitchFamily="18" charset="0"/>
                      </a:rPr>
                      <m:t>，</m:t>
                    </m:r>
                  </m:oMath>
                </a14:m>
                <a:r>
                  <a:rPr lang="zh-CN" altLang="en-US" dirty="0"/>
                  <a:t>每条边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dirty="0"/>
                  <a:t>除了有容量限制</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zh-CN" altLang="en-US" i="1">
                        <a:latin typeface="Cambria Math" panose="02040503050406030204" pitchFamily="18" charset="0"/>
                      </a:rPr>
                      <m:t>，</m:t>
                    </m:r>
                  </m:oMath>
                </a14:m>
                <a:r>
                  <a:rPr lang="zh-CN" altLang="en-US" dirty="0"/>
                  <a:t>还有一个给定的“单位费用”</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zh-CN" altLang="en-US" i="1">
                        <a:latin typeface="Cambria Math" panose="02040503050406030204" pitchFamily="18" charset="0"/>
                      </a:rPr>
                      <m:t>。</m:t>
                    </m:r>
                  </m:oMath>
                </a14:m>
                <a:r>
                  <a:rPr lang="zh-CN" altLang="en-US" dirty="0"/>
                  <a:t>当边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dirty="0"/>
                  <a:t>的流量为</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dirty="0"/>
                  <a:t>时，就要花费</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该网络中总花费最小的最大流被称为“最小费用最大流”，总花费最大的最大流被称为“最大费用最大流”，二者合称为“费用流”模型。</a:t>
                </a:r>
                <a:endParaRPr lang="en-US" altLang="zh-CN" dirty="0"/>
              </a:p>
              <a:p>
                <a:r>
                  <a:rPr lang="zh-CN" altLang="en-US" dirty="0"/>
                  <a:t>特别注意：</a:t>
                </a:r>
                <a:endParaRPr lang="en-US" altLang="zh-CN" dirty="0"/>
              </a:p>
              <a:p>
                <a:r>
                  <a:rPr lang="zh-CN" altLang="en-US" dirty="0"/>
                  <a:t>费用流的前提的是最大流！</a:t>
                </a:r>
              </a:p>
            </p:txBody>
          </p:sp>
        </mc:Choice>
        <mc:Fallback xmlns="">
          <p:sp>
            <p:nvSpPr>
              <p:cNvPr id="3" name="内容占位符 2">
                <a:extLst>
                  <a:ext uri="{FF2B5EF4-FFF2-40B4-BE49-F238E27FC236}">
                    <a16:creationId xmlns:a16="http://schemas.microsoft.com/office/drawing/2014/main" id="{FD1A9E91-164F-482F-848D-D1B231DBE25F}"/>
                  </a:ext>
                </a:extLst>
              </p:cNvPr>
              <p:cNvSpPr>
                <a:spLocks noGrp="1" noRot="1" noChangeAspect="1" noMove="1" noResize="1" noEditPoints="1" noAdjustHandles="1" noChangeArrowheads="1" noChangeShapeType="1" noTextEdit="1"/>
              </p:cNvSpPr>
              <p:nvPr>
                <p:ph idx="1"/>
              </p:nvPr>
            </p:nvSpPr>
            <p:spPr>
              <a:blipFill>
                <a:blip r:embed="rId2"/>
                <a:stretch>
                  <a:fillRect l="-1043" t="-238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9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E9DF0-D16D-4198-9079-F93627ED8885}"/>
              </a:ext>
            </a:extLst>
          </p:cNvPr>
          <p:cNvSpPr>
            <a:spLocks noGrp="1"/>
          </p:cNvSpPr>
          <p:nvPr>
            <p:ph type="title"/>
          </p:nvPr>
        </p:nvSpPr>
        <p:spPr/>
        <p:txBody>
          <a:bodyPr/>
          <a:lstStyle/>
          <a:p>
            <a:r>
              <a:rPr lang="en-US" altLang="zh-CN" dirty="0"/>
              <a:t>Edmonds-Karp</a:t>
            </a:r>
            <a:r>
              <a:rPr lang="zh-CN" altLang="en-US" dirty="0"/>
              <a:t>增广路算法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6DE790-E217-401E-BFBD-BCBCC0FE678C}"/>
                  </a:ext>
                </a:extLst>
              </p:cNvPr>
              <p:cNvSpPr>
                <a:spLocks noGrp="1"/>
              </p:cNvSpPr>
              <p:nvPr>
                <p:ph idx="1"/>
              </p:nvPr>
            </p:nvSpPr>
            <p:spPr/>
            <p:txBody>
              <a:bodyPr/>
              <a:lstStyle/>
              <a:p>
                <a:r>
                  <a:rPr lang="en-US" altLang="zh-CN" dirty="0"/>
                  <a:t>EK</a:t>
                </a:r>
                <a:r>
                  <a:rPr lang="zh-CN" altLang="en-US" dirty="0"/>
                  <a:t>求最大流：</a:t>
                </a:r>
                <a:endParaRPr lang="en-US" altLang="zh-CN" dirty="0"/>
              </a:p>
              <a:p>
                <a:r>
                  <a:rPr lang="zh-CN" altLang="en-US" dirty="0"/>
                  <a:t>“用</a:t>
                </a:r>
                <a:r>
                  <a:rPr lang="en-US" altLang="zh-CN" dirty="0"/>
                  <a:t>BFS</a:t>
                </a:r>
                <a:r>
                  <a:rPr lang="zh-CN" altLang="en-US" dirty="0"/>
                  <a:t>找任意一条增广路”</a:t>
                </a:r>
                <a:endParaRPr lang="en-US" altLang="zh-CN" dirty="0"/>
              </a:p>
              <a:p>
                <a:r>
                  <a:rPr lang="zh-CN" altLang="en-US" dirty="0"/>
                  <a:t>求费用流：</a:t>
                </a:r>
                <a:endParaRPr lang="en-US" altLang="zh-CN" dirty="0"/>
              </a:p>
              <a:p>
                <a:r>
                  <a:rPr lang="en-US" altLang="zh-CN" dirty="0"/>
                  <a:t>“</a:t>
                </a:r>
                <a:r>
                  <a:rPr lang="zh-CN" altLang="en-US" b="1" dirty="0"/>
                  <a:t>用</a:t>
                </a:r>
                <a:r>
                  <a:rPr lang="en-US" altLang="zh-CN" b="1" dirty="0"/>
                  <a:t>SPFA</a:t>
                </a:r>
                <a:r>
                  <a:rPr lang="zh-CN" altLang="en-US" b="1" dirty="0"/>
                  <a:t>找一条单位费用之和最小的增广路</a:t>
                </a:r>
                <a:r>
                  <a:rPr lang="zh-CN" altLang="en-US" dirty="0"/>
                  <a:t>”</a:t>
                </a:r>
                <a:endParaRPr lang="en-US" altLang="zh-CN" dirty="0"/>
              </a:p>
              <a:p>
                <a:endParaRPr lang="en-US" altLang="zh-CN" dirty="0"/>
              </a:p>
              <a:p>
                <a:r>
                  <a:rPr lang="zh-CN" altLang="en-US" dirty="0"/>
                  <a:t>费用</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dirty="0"/>
                  <a:t>为边权，在残余网络上求最短路。</a:t>
                </a:r>
                <a:endParaRPr lang="en-US" altLang="zh-CN" dirty="0"/>
              </a:p>
              <a:p>
                <a:r>
                  <a:rPr lang="zh-CN" altLang="en-US" dirty="0"/>
                  <a:t>注意：反向边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zh-CN" altLang="en-US" dirty="0"/>
                  <a:t>的费用应为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zh-CN" altLang="en-US" i="1">
                        <a:latin typeface="Cambria Math" panose="02040503050406030204" pitchFamily="18" charset="0"/>
                      </a:rPr>
                      <m:t>。</m:t>
                    </m:r>
                    <m:r>
                      <a:rPr lang="zh-CN" altLang="en-US" i="1" smtClean="0">
                        <a:latin typeface="Cambria Math" panose="02040503050406030204" pitchFamily="18" charset="0"/>
                      </a:rPr>
                      <m:t>（</m:t>
                    </m:r>
                  </m:oMath>
                </a14:m>
                <a:r>
                  <a:rPr lang="zh-CN" altLang="en-US" dirty="0"/>
                  <a:t>就当作会退钱吧）</a:t>
                </a:r>
              </a:p>
            </p:txBody>
          </p:sp>
        </mc:Choice>
        <mc:Fallback xmlns="">
          <p:sp>
            <p:nvSpPr>
              <p:cNvPr id="3" name="内容占位符 2">
                <a:extLst>
                  <a:ext uri="{FF2B5EF4-FFF2-40B4-BE49-F238E27FC236}">
                    <a16:creationId xmlns:a16="http://schemas.microsoft.com/office/drawing/2014/main" id="{AF6DE790-E217-401E-BFBD-BCBCC0FE678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4772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5A14E-E21F-437D-A5B9-F5A7221EBF22}"/>
              </a:ext>
            </a:extLst>
          </p:cNvPr>
          <p:cNvSpPr>
            <a:spLocks noGrp="1"/>
          </p:cNvSpPr>
          <p:nvPr>
            <p:ph type="title"/>
          </p:nvPr>
        </p:nvSpPr>
        <p:spPr/>
        <p:txBody>
          <a:bodyPr/>
          <a:lstStyle/>
          <a:p>
            <a:r>
              <a:rPr lang="zh-CN" altLang="en-US" dirty="0"/>
              <a:t>正确性说明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23FDFD-A918-4F15-BBD8-6B6BCF243E59}"/>
                  </a:ext>
                </a:extLst>
              </p:cNvPr>
              <p:cNvSpPr>
                <a:spLocks noGrp="1"/>
              </p:cNvSpPr>
              <p:nvPr>
                <p:ph idx="1"/>
              </p:nvPr>
            </p:nvSpPr>
            <p:spPr/>
            <p:txBody>
              <a:bodyPr>
                <a:normAutofit/>
              </a:bodyPr>
              <a:lstStyle/>
              <a:p>
                <a:r>
                  <a:rPr lang="zh-CN" altLang="en-US" dirty="0"/>
                  <a:t>每次找增广路，直到找不到为止，那么肯定能找到最大流；</a:t>
                </a:r>
                <a:endParaRPr lang="en-US" altLang="zh-CN" dirty="0"/>
              </a:p>
              <a:p>
                <a:r>
                  <a:rPr lang="zh-CN" altLang="en-US" dirty="0"/>
                  <a:t>需要保证：当存在增广路的时候，存在最短路。即</a:t>
                </a:r>
                <a:endParaRPr lang="en-US" altLang="zh-CN" dirty="0"/>
              </a:p>
              <a:p>
                <a:r>
                  <a:rPr lang="zh-CN" altLang="en-US" dirty="0"/>
                  <a:t>所有</a:t>
                </a:r>
                <a14:m>
                  <m:oMath xmlns:m="http://schemas.openxmlformats.org/officeDocument/2006/math">
                    <m:r>
                      <a:rPr lang="en-US" altLang="zh-CN" i="1" dirty="0" smtClean="0">
                        <a:latin typeface="Cambria Math" panose="02040503050406030204" pitchFamily="18" charset="0"/>
                      </a:rPr>
                      <m:t>𝑤</m:t>
                    </m:r>
                  </m:oMath>
                </a14:m>
                <a:r>
                  <a:rPr lang="zh-CN" altLang="en-US" dirty="0"/>
                  <a:t>为正的，则保证残余流量图中不会出现负环：</a:t>
                </a:r>
                <a:endParaRPr lang="en-US" altLang="zh-CN" dirty="0"/>
              </a:p>
              <a:p>
                <a:r>
                  <a:rPr lang="zh-CN" altLang="en-US" dirty="0"/>
                  <a:t> 如果出现负环，代表这个环有流量，且环中的边都是反向边</a:t>
                </a:r>
                <a:r>
                  <a:rPr lang="en-US" altLang="zh-CN" dirty="0"/>
                  <a:t>(</a:t>
                </a:r>
                <a14:m>
                  <m:oMath xmlns:m="http://schemas.openxmlformats.org/officeDocument/2006/math">
                    <m:r>
                      <a:rPr lang="en-US" altLang="zh-CN" i="1" dirty="0" smtClean="0">
                        <a:latin typeface="Cambria Math" panose="02040503050406030204" pitchFamily="18" charset="0"/>
                      </a:rPr>
                      <m:t>𝑤</m:t>
                    </m:r>
                  </m:oMath>
                </a14:m>
                <a:r>
                  <a:rPr lang="zh-CN" altLang="en-US" dirty="0"/>
                  <a:t>为负的</a:t>
                </a:r>
                <a:r>
                  <a:rPr lang="en-US" altLang="zh-CN" dirty="0"/>
                  <a:t>)</a:t>
                </a:r>
                <a:r>
                  <a:rPr lang="zh-CN" altLang="en-US" dirty="0"/>
                  <a:t>。</a:t>
                </a:r>
                <a:endParaRPr lang="en-US" altLang="zh-CN" dirty="0"/>
              </a:p>
              <a:p>
                <a:r>
                  <a:rPr lang="zh-CN" altLang="en-US" dirty="0"/>
                  <a:t>且在此之前肯定沿着环的反方向进行增广了</a:t>
                </a:r>
                <a:r>
                  <a:rPr lang="en-US" altLang="zh-CN" dirty="0"/>
                  <a:t>(</a:t>
                </a:r>
                <a:r>
                  <a:rPr lang="zh-CN" altLang="en-US" dirty="0"/>
                  <a:t>当时肯定是正环</a:t>
                </a:r>
                <a:r>
                  <a:rPr lang="en-US" altLang="zh-CN" dirty="0"/>
                  <a:t>) </a:t>
                </a:r>
                <a:r>
                  <a:rPr lang="zh-CN" altLang="en-US" dirty="0"/>
                  <a:t>，但是如果先前在一个正环上进行了一次增广就不会是沿着最短路增广，这与先前每次增广的都是最短路矛盾！故不可能存在负环。</a:t>
                </a:r>
              </a:p>
            </p:txBody>
          </p:sp>
        </mc:Choice>
        <mc:Fallback xmlns="">
          <p:sp>
            <p:nvSpPr>
              <p:cNvPr id="3" name="内容占位符 2">
                <a:extLst>
                  <a:ext uri="{FF2B5EF4-FFF2-40B4-BE49-F238E27FC236}">
                    <a16:creationId xmlns:a16="http://schemas.microsoft.com/office/drawing/2014/main" id="{0623FDFD-A918-4F15-BBD8-6B6BCF243E59}"/>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316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5946B-6E76-4D72-B8FF-FC8CEBFE6B0F}"/>
              </a:ext>
            </a:extLst>
          </p:cNvPr>
          <p:cNvSpPr>
            <a:spLocks noGrp="1"/>
          </p:cNvSpPr>
          <p:nvPr>
            <p:ph type="title"/>
          </p:nvPr>
        </p:nvSpPr>
        <p:spPr/>
        <p:txBody>
          <a:bodyPr/>
          <a:lstStyle/>
          <a:p>
            <a:r>
              <a:rPr lang="zh-CN" altLang="en-US" dirty="0"/>
              <a:t>时间复杂度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58E2CC-86A6-44CE-8AEE-25DAA6E0A594}"/>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en-US" altLang="zh-CN" dirty="0"/>
              </a:p>
              <a:p>
                <a:r>
                  <a:rPr lang="en-US" altLang="zh-CN" dirty="0"/>
                  <a:t>C</a:t>
                </a:r>
                <a:r>
                  <a:rPr lang="zh-CN" altLang="en-US" dirty="0"/>
                  <a:t>为最大流流量，</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oMath>
                </a14:m>
                <a:r>
                  <a:rPr lang="zh-CN" altLang="en-US" dirty="0"/>
                  <a:t>为每次</a:t>
                </a:r>
                <a:r>
                  <a:rPr lang="en-US" altLang="zh-CN" dirty="0"/>
                  <a:t>SPFA</a:t>
                </a:r>
                <a:r>
                  <a:rPr lang="zh-CN" altLang="en-US" dirty="0"/>
                  <a:t>的复杂度</a:t>
                </a:r>
                <a:endParaRPr lang="en-US" altLang="zh-CN" dirty="0"/>
              </a:p>
              <a:p>
                <a:r>
                  <a:rPr lang="zh-CN" altLang="en-US" dirty="0"/>
                  <a:t>但这是上界，一般都很难达到该上界；</a:t>
                </a:r>
              </a:p>
            </p:txBody>
          </p:sp>
        </mc:Choice>
        <mc:Fallback xmlns="">
          <p:sp>
            <p:nvSpPr>
              <p:cNvPr id="3" name="内容占位符 2">
                <a:extLst>
                  <a:ext uri="{FF2B5EF4-FFF2-40B4-BE49-F238E27FC236}">
                    <a16:creationId xmlns:a16="http://schemas.microsoft.com/office/drawing/2014/main" id="{7F58E2CC-86A6-44CE-8AEE-25DAA6E0A59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743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76E60-34B8-4A4E-B727-DACBDF450B44}"/>
              </a:ext>
            </a:extLst>
          </p:cNvPr>
          <p:cNvSpPr>
            <a:spLocks noGrp="1"/>
          </p:cNvSpPr>
          <p:nvPr>
            <p:ph type="title"/>
          </p:nvPr>
        </p:nvSpPr>
        <p:spPr/>
        <p:txBody>
          <a:bodyPr/>
          <a:lstStyle/>
          <a:p>
            <a:r>
              <a:rPr lang="zh-CN" altLang="en-US" dirty="0"/>
              <a:t>关于</a:t>
            </a:r>
            <a:r>
              <a:rPr lang="en-US" altLang="zh-CN" dirty="0"/>
              <a:t>SPFA</a:t>
            </a:r>
            <a:r>
              <a:rPr lang="zh-CN" altLang="en-US" dirty="0"/>
              <a:t>的讨论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96FF67-50C4-4263-A971-94D98D8ED582}"/>
                  </a:ext>
                </a:extLst>
              </p:cNvPr>
              <p:cNvSpPr>
                <a:spLocks noGrp="1"/>
              </p:cNvSpPr>
              <p:nvPr>
                <p:ph idx="1"/>
              </p:nvPr>
            </p:nvSpPr>
            <p:spPr/>
            <p:txBody>
              <a:bodyPr/>
              <a:lstStyle/>
              <a:p>
                <a:r>
                  <a:rPr lang="zh-CN" altLang="en-US" dirty="0"/>
                  <a:t>为什么用</a:t>
                </a:r>
                <a:r>
                  <a:rPr lang="en-US" altLang="zh-CN" dirty="0"/>
                  <a:t>SPFA</a:t>
                </a:r>
                <a:r>
                  <a:rPr lang="zh-CN" altLang="en-US" dirty="0"/>
                  <a:t>？</a:t>
                </a:r>
                <a:endParaRPr lang="en-US" altLang="zh-CN" dirty="0"/>
              </a:p>
              <a:p>
                <a:r>
                  <a:rPr lang="zh-CN" altLang="en-US" strike="sngStrike" dirty="0"/>
                  <a:t>不是说</a:t>
                </a:r>
                <a:r>
                  <a:rPr lang="en-US" altLang="zh-CN" strike="sngStrike" dirty="0"/>
                  <a:t>SPFA</a:t>
                </a:r>
                <a:r>
                  <a:rPr lang="zh-CN" altLang="en-US" strike="sngStrike" dirty="0"/>
                  <a:t>已死</a:t>
                </a:r>
                <a:endParaRPr lang="en-US" altLang="zh-CN" strike="sngStrike" dirty="0"/>
              </a:p>
              <a:p>
                <a:r>
                  <a:rPr lang="zh-CN" altLang="en-US" dirty="0"/>
                  <a:t>因为会出现负权，所以用</a:t>
                </a:r>
                <a:r>
                  <a:rPr lang="en-US" altLang="zh-CN" dirty="0"/>
                  <a:t>SPFA</a:t>
                </a:r>
                <a:r>
                  <a:rPr lang="zh-CN" altLang="en-US" dirty="0"/>
                  <a:t>；</a:t>
                </a:r>
                <a:endParaRPr lang="en-US" altLang="zh-CN" dirty="0"/>
              </a:p>
              <a:p>
                <a:r>
                  <a:rPr lang="zh-CN" altLang="en-US" dirty="0"/>
                  <a:t>那么用</a:t>
                </a:r>
                <a14:m>
                  <m:oMath xmlns:m="http://schemas.openxmlformats.org/officeDocument/2006/math">
                    <m:r>
                      <a:rPr lang="en-US" altLang="zh-CN" i="1" dirty="0" smtClean="0">
                        <a:latin typeface="Cambria Math" panose="02040503050406030204" pitchFamily="18" charset="0"/>
                      </a:rPr>
                      <m:t>𝑑𝑖𝑗𝑠𝑡𝑟𝑎</m:t>
                    </m:r>
                  </m:oMath>
                </a14:m>
                <a:r>
                  <a:rPr lang="zh-CN" altLang="en-US" dirty="0"/>
                  <a:t>是否可以呢？</a:t>
                </a:r>
              </a:p>
            </p:txBody>
          </p:sp>
        </mc:Choice>
        <mc:Fallback xmlns="">
          <p:sp>
            <p:nvSpPr>
              <p:cNvPr id="3" name="内容占位符 2">
                <a:extLst>
                  <a:ext uri="{FF2B5EF4-FFF2-40B4-BE49-F238E27FC236}">
                    <a16:creationId xmlns:a16="http://schemas.microsoft.com/office/drawing/2014/main" id="{C196FF67-50C4-4263-A971-94D98D8ED582}"/>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117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B81F-AECA-426A-80C5-48E20BEABFFB}"/>
              </a:ext>
            </a:extLst>
          </p:cNvPr>
          <p:cNvSpPr>
            <a:spLocks noGrp="1"/>
          </p:cNvSpPr>
          <p:nvPr>
            <p:ph type="title"/>
          </p:nvPr>
        </p:nvSpPr>
        <p:spPr/>
        <p:txBody>
          <a:bodyPr/>
          <a:lstStyle/>
          <a:p>
            <a:r>
              <a:rPr lang="en-US" altLang="zh-CN" dirty="0" err="1"/>
              <a:t>dijstra</a:t>
            </a:r>
            <a:r>
              <a:rPr lang="zh-CN" altLang="en-US" dirty="0"/>
              <a:t>的实现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5F8C49-BE16-405B-80D7-A11557A003E4}"/>
                  </a:ext>
                </a:extLst>
              </p:cNvPr>
              <p:cNvSpPr>
                <a:spLocks noGrp="1"/>
              </p:cNvSpPr>
              <p:nvPr>
                <p:ph idx="1"/>
              </p:nvPr>
            </p:nvSpPr>
            <p:spPr>
              <a:xfrm>
                <a:off x="838199" y="1825625"/>
                <a:ext cx="10681355" cy="4351338"/>
              </a:xfrm>
            </p:spPr>
            <p:txBody>
              <a:bodyPr/>
              <a:lstStyle/>
              <a:p>
                <a:r>
                  <a:rPr lang="zh-CN" altLang="en-US" dirty="0"/>
                  <a:t>由于其贪心特性，因此无法处理负权问题，要将其进行转换：</a:t>
                </a:r>
                <a:endParaRPr lang="en-US" altLang="zh-CN" dirty="0"/>
              </a:p>
              <a:p>
                <a:r>
                  <a:rPr lang="en-US" altLang="zh-CN" dirty="0"/>
                  <a:t>1</a:t>
                </a:r>
                <a:r>
                  <a:rPr lang="zh-CN" altLang="en-US" dirty="0"/>
                  <a:t>、原图做一次</a:t>
                </a:r>
                <a:r>
                  <a:rPr lang="en-US" altLang="zh-CN" dirty="0"/>
                  <a:t>SPFA</a:t>
                </a:r>
                <a:r>
                  <a:rPr lang="zh-CN" altLang="en-US" dirty="0"/>
                  <a:t>求出源点到每个点的最短路；</a:t>
                </a:r>
                <a:endParaRPr lang="en-US" altLang="zh-CN" dirty="0"/>
              </a:p>
              <a:p>
                <a:r>
                  <a:rPr lang="en-US" altLang="zh-CN" dirty="0"/>
                  <a:t>2</a:t>
                </a:r>
                <a:r>
                  <a:rPr lang="zh-CN" altLang="en-US" dirty="0"/>
                  <a:t>、为每个点 </a:t>
                </a:r>
                <a14:m>
                  <m:oMath xmlns:m="http://schemas.openxmlformats.org/officeDocument/2006/math">
                    <m:r>
                      <a:rPr lang="en-US" altLang="zh-CN" i="1" dirty="0" smtClean="0">
                        <a:latin typeface="Cambria Math" panose="02040503050406030204" pitchFamily="18" charset="0"/>
                      </a:rPr>
                      <m:t>𝑖</m:t>
                    </m:r>
                  </m:oMath>
                </a14:m>
                <a:r>
                  <a:rPr lang="en-US" altLang="zh-CN" dirty="0"/>
                  <a:t> </a:t>
                </a:r>
                <a:r>
                  <a:rPr lang="zh-CN" altLang="en-US" dirty="0"/>
                  <a:t>赋点权 </a:t>
                </a:r>
                <a14:m>
                  <m:oMath xmlns:m="http://schemas.openxmlformats.org/officeDocument/2006/math">
                    <m:r>
                      <a:rPr lang="en-US" altLang="zh-CN" i="1" dirty="0" smtClean="0">
                        <a:latin typeface="Cambria Math" panose="02040503050406030204" pitchFamily="18" charset="0"/>
                      </a:rPr>
                      <m:t>h</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zh-CN" altLang="en-US" dirty="0"/>
                  <a:t>为 </a:t>
                </a:r>
                <a14:m>
                  <m:oMath xmlns:m="http://schemas.openxmlformats.org/officeDocument/2006/math">
                    <m:r>
                      <a:rPr lang="en-US" altLang="zh-CN" i="1" dirty="0" smtClean="0">
                        <a:latin typeface="Cambria Math" panose="02040503050406030204" pitchFamily="18" charset="0"/>
                      </a:rPr>
                      <m:t>𝑑𝑖𝑠</m:t>
                    </m:r>
                    <m:r>
                      <a:rPr lang="en-US" altLang="zh-CN" i="1" dirty="0">
                        <a:latin typeface="Cambria Math" panose="02040503050406030204" pitchFamily="18" charset="0"/>
                      </a:rPr>
                      <m:t>[</m:t>
                    </m:r>
                    <m:r>
                      <a:rPr lang="en-US" altLang="zh-CN" i="1" dirty="0" err="1">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a:t>；</a:t>
                </a:r>
                <a:endParaRPr lang="en-US" altLang="zh-CN" dirty="0"/>
              </a:p>
              <a:p>
                <a:r>
                  <a:rPr lang="en-US" altLang="zh-CN" dirty="0"/>
                  <a:t>3</a:t>
                </a:r>
                <a:r>
                  <a:rPr lang="zh-CN" altLang="en-US" dirty="0"/>
                  <a:t>、对于边</a:t>
                </a:r>
                <a14:m>
                  <m:oMath xmlns:m="http://schemas.openxmlformats.org/officeDocument/2006/math">
                    <m:r>
                      <a:rPr lang="en-US" altLang="zh-CN" i="1" dirty="0" smtClean="0">
                        <a:latin typeface="Cambria Math" panose="02040503050406030204" pitchFamily="18" charset="0"/>
                      </a:rPr>
                      <m:t>&lt;</m:t>
                    </m:r>
                    <m:r>
                      <a:rPr lang="en-US" altLang="zh-CN" i="1" dirty="0" err="1">
                        <a:latin typeface="Cambria Math" panose="02040503050406030204" pitchFamily="18" charset="0"/>
                      </a:rPr>
                      <m:t>𝑢</m:t>
                    </m:r>
                    <m:r>
                      <a:rPr lang="en-US" altLang="zh-CN" i="1" dirty="0" err="1">
                        <a:latin typeface="Cambria Math" panose="02040503050406030204" pitchFamily="18" charset="0"/>
                      </a:rPr>
                      <m:t>,</m:t>
                    </m:r>
                    <m:r>
                      <a:rPr lang="en-US" altLang="zh-CN" i="1" dirty="0" err="1">
                        <a:latin typeface="Cambria Math" panose="02040503050406030204" pitchFamily="18" charset="0"/>
                      </a:rPr>
                      <m:t>𝑣</m:t>
                    </m:r>
                    <m:r>
                      <a:rPr lang="en-US" altLang="zh-CN" i="1" dirty="0">
                        <a:latin typeface="Cambria Math" panose="02040503050406030204" pitchFamily="18" charset="0"/>
                      </a:rPr>
                      <m:t>&gt;</m:t>
                    </m:r>
                  </m:oMath>
                </a14:m>
                <a:r>
                  <a:rPr lang="zh-CN" altLang="en-US" dirty="0"/>
                  <a:t>其权值</a:t>
                </a:r>
                <a14:m>
                  <m:oMath xmlns:m="http://schemas.openxmlformats.org/officeDocument/2006/math">
                    <m:r>
                      <a:rPr lang="en-US" altLang="zh-CN" i="1" dirty="0" smtClean="0">
                        <a:latin typeface="Cambria Math" panose="02040503050406030204" pitchFamily="18" charset="0"/>
                      </a:rPr>
                      <m:t>𝑤</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oMath>
                </a14:m>
                <a:r>
                  <a:rPr lang="zh-CN" altLang="en-US" dirty="0"/>
                  <a:t>，</a:t>
                </a:r>
                <a:endParaRPr lang="en-US" altLang="zh-CN" dirty="0"/>
              </a:p>
              <a:p>
                <a:pPr marL="0" indent="0">
                  <a:buNone/>
                </a:pPr>
                <a:r>
                  <a:rPr lang="zh-CN" altLang="en-US" dirty="0"/>
                  <a:t>         设置为</a:t>
                </a:r>
                <a14:m>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i="1" dirty="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m:t>
                    </m:r>
                    <m:r>
                      <a:rPr lang="en-US" altLang="zh-CN" i="1" dirty="0">
                        <a:latin typeface="Cambria Math" panose="02040503050406030204" pitchFamily="18" charset="0"/>
                      </a:rPr>
                      <m:t>𝑤</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i="1" dirty="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m:rPr>
                        <m:sty m:val="p"/>
                      </m:rPr>
                      <a:rPr lang="en-US" altLang="zh-CN" i="1" dirty="0">
                        <a:latin typeface="Cambria Math" panose="02040503050406030204" pitchFamily="18" charset="0"/>
                      </a:rPr>
                      <m:t>u</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oMath>
                </a14:m>
                <a:endParaRPr lang="en-US" altLang="zh-CN" dirty="0"/>
              </a:p>
              <a:p>
                <a:endParaRPr lang="en-US" altLang="zh-CN" dirty="0"/>
              </a:p>
              <a:p>
                <a:r>
                  <a:rPr lang="zh-CN" altLang="en-US" dirty="0"/>
                  <a:t>此时</a:t>
                </a:r>
                <a14:m>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i="1" dirty="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m:t>
                    </m:r>
                  </m:oMath>
                </a14:m>
                <a:r>
                  <a:rPr lang="zh-CN" altLang="en-US" dirty="0"/>
                  <a:t>一定为非负。</a:t>
                </a:r>
                <a:endParaRPr lang="en-US" altLang="zh-CN" dirty="0"/>
              </a:p>
              <a:p>
                <a:r>
                  <a:rPr lang="zh-CN" altLang="en-US" dirty="0"/>
                  <a:t>因为</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]&lt;=</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85F8C49-BE16-405B-80D7-A11557A003E4}"/>
                  </a:ext>
                </a:extLst>
              </p:cNvPr>
              <p:cNvSpPr>
                <a:spLocks noGrp="1" noRot="1" noChangeAspect="1" noMove="1" noResize="1" noEditPoints="1" noAdjustHandles="1" noChangeArrowheads="1" noChangeShapeType="1" noTextEdit="1"/>
              </p:cNvSpPr>
              <p:nvPr>
                <p:ph idx="1"/>
              </p:nvPr>
            </p:nvSpPr>
            <p:spPr>
              <a:xfrm>
                <a:off x="838199" y="1825625"/>
                <a:ext cx="10681355" cy="4351338"/>
              </a:xfrm>
              <a:blipFill>
                <a:blip r:embed="rId2"/>
                <a:stretch>
                  <a:fillRect l="-970"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4112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B81F-AECA-426A-80C5-48E20BEABFFB}"/>
              </a:ext>
            </a:extLst>
          </p:cNvPr>
          <p:cNvSpPr>
            <a:spLocks noGrp="1"/>
          </p:cNvSpPr>
          <p:nvPr>
            <p:ph type="title"/>
          </p:nvPr>
        </p:nvSpPr>
        <p:spPr/>
        <p:txBody>
          <a:bodyPr/>
          <a:lstStyle/>
          <a:p>
            <a:r>
              <a:rPr lang="en-US" altLang="zh-CN" dirty="0" err="1"/>
              <a:t>dijstra</a:t>
            </a:r>
            <a:r>
              <a:rPr lang="zh-CN" altLang="en-US" dirty="0"/>
              <a:t>的实现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5F8C49-BE16-405B-80D7-A11557A003E4}"/>
                  </a:ext>
                </a:extLst>
              </p:cNvPr>
              <p:cNvSpPr>
                <a:spLocks noGrp="1"/>
              </p:cNvSpPr>
              <p:nvPr>
                <p:ph idx="1"/>
              </p:nvPr>
            </p:nvSpPr>
            <p:spPr/>
            <p:txBody>
              <a:bodyPr/>
              <a:lstStyle/>
              <a:p>
                <a14:m>
                  <m:oMath xmlns:m="http://schemas.openxmlformats.org/officeDocument/2006/math">
                    <m:r>
                      <a:rPr lang="en-US" altLang="zh-CN" i="1" dirty="0">
                        <a:latin typeface="Cambria Math" panose="02040503050406030204" pitchFamily="18" charset="0"/>
                      </a:rPr>
                      <m:t>𝑤</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i="1" dirty="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m:t>
                    </m:r>
                    <m:r>
                      <a:rPr lang="en-US" altLang="zh-CN" i="1" dirty="0">
                        <a:latin typeface="Cambria Math" panose="02040503050406030204" pitchFamily="18" charset="0"/>
                      </a:rPr>
                      <m:t>𝑤</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𝑢</m:t>
                        </m:r>
                      </m:e>
                    </m:d>
                    <m:r>
                      <a:rPr lang="en-US" altLang="zh-CN" i="1" dirty="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m:t>
                    </m:r>
                    <m:r>
                      <a:rPr lang="en-US" altLang="zh-CN" i="1" dirty="0">
                        <a:latin typeface="Cambria Math" panose="02040503050406030204" pitchFamily="18" charset="0"/>
                      </a:rPr>
                      <m:t>h</m:t>
                    </m:r>
                    <m:r>
                      <a:rPr lang="en-US" altLang="zh-CN" i="1" dirty="0">
                        <a:latin typeface="Cambria Math" panose="02040503050406030204" pitchFamily="18" charset="0"/>
                      </a:rPr>
                      <m:t>[</m:t>
                    </m:r>
                    <m:r>
                      <m:rPr>
                        <m:sty m:val="p"/>
                      </m:rPr>
                      <a:rPr lang="en-US" altLang="zh-CN" i="1" dirty="0">
                        <a:latin typeface="Cambria Math" panose="02040503050406030204" pitchFamily="18" charset="0"/>
                      </a:rPr>
                      <m:t>u</m:t>
                    </m:r>
                    <m:r>
                      <a:rPr lang="en-US" altLang="zh-CN" i="1" dirty="0">
                        <a:latin typeface="Cambria Math" panose="02040503050406030204" pitchFamily="18" charset="0"/>
                      </a:rPr>
                      <m:t>] – </m:t>
                    </m:r>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m:t>
                    </m:r>
                  </m:oMath>
                </a14:m>
                <a:endParaRPr lang="en-US" altLang="zh-CN" dirty="0"/>
              </a:p>
              <a:p>
                <a:endParaRPr lang="en-US" altLang="zh-CN" dirty="0"/>
              </a:p>
              <a:p>
                <a:r>
                  <a:rPr lang="zh-CN" altLang="en-US" dirty="0"/>
                  <a:t>这样一来，新图中的</a:t>
                </a:r>
                <a14:m>
                  <m:oMath xmlns:m="http://schemas.openxmlformats.org/officeDocument/2006/math">
                    <m:r>
                      <a:rPr lang="en-US" altLang="zh-CN" b="0" i="1" smtClean="0">
                        <a:latin typeface="Cambria Math" panose="02040503050406030204" pitchFamily="18" charset="0"/>
                      </a:rPr>
                      <m:t>𝑑𝑖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h</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i</m:t>
                        </m:r>
                      </m:e>
                    </m:d>
                  </m:oMath>
                </a14:m>
                <a:endParaRPr lang="en-US" altLang="zh-CN" b="0" dirty="0"/>
              </a:p>
              <a:p>
                <a:r>
                  <a:rPr lang="en-US" altLang="zh-CN" dirty="0"/>
                  <a:t>(</a:t>
                </a:r>
                <a:r>
                  <a:rPr lang="zh-CN" altLang="en-US" dirty="0"/>
                  <a:t>路径中会出现抵消</a:t>
                </a:r>
                <a:r>
                  <a:rPr lang="en-US" altLang="zh-CN" dirty="0"/>
                  <a:t>)</a:t>
                </a:r>
              </a:p>
              <a:p>
                <a:endParaRPr lang="en-US" altLang="zh-CN" dirty="0"/>
              </a:p>
              <a:p>
                <a:r>
                  <a:rPr lang="zh-CN" altLang="en-US" dirty="0"/>
                  <a:t>所以求出了</a:t>
                </a:r>
                <a14:m>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也就求出了</a:t>
                </a:r>
                <a14:m>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endParaRPr lang="en-US" altLang="zh-CN" dirty="0"/>
              </a:p>
              <a:p>
                <a14:m>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endParaRPr lang="en-US" altLang="zh-CN" dirty="0"/>
              </a:p>
              <a:p>
                <a:r>
                  <a:rPr lang="en-US" altLang="zh-CN" dirty="0"/>
                  <a:t>(</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 </m:t>
                    </m:r>
                  </m:oMath>
                </a14:m>
                <a:r>
                  <a:rPr lang="zh-CN" altLang="en-US" dirty="0"/>
                  <a:t>肯定为</a:t>
                </a:r>
                <a:r>
                  <a:rPr lang="en-US" altLang="zh-CN" dirty="0"/>
                  <a:t>0 )</a:t>
                </a:r>
              </a:p>
            </p:txBody>
          </p:sp>
        </mc:Choice>
        <mc:Fallback xmlns="">
          <p:sp>
            <p:nvSpPr>
              <p:cNvPr id="3" name="内容占位符 2">
                <a:extLst>
                  <a:ext uri="{FF2B5EF4-FFF2-40B4-BE49-F238E27FC236}">
                    <a16:creationId xmlns:a16="http://schemas.microsoft.com/office/drawing/2014/main" id="{885F8C49-BE16-405B-80D7-A11557A003E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8916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B81F-AECA-426A-80C5-48E20BEABFFB}"/>
              </a:ext>
            </a:extLst>
          </p:cNvPr>
          <p:cNvSpPr>
            <a:spLocks noGrp="1"/>
          </p:cNvSpPr>
          <p:nvPr>
            <p:ph type="title"/>
          </p:nvPr>
        </p:nvSpPr>
        <p:spPr/>
        <p:txBody>
          <a:bodyPr/>
          <a:lstStyle/>
          <a:p>
            <a:r>
              <a:rPr lang="en-US" altLang="zh-CN" dirty="0" err="1"/>
              <a:t>dijstra</a:t>
            </a:r>
            <a:r>
              <a:rPr lang="zh-CN" altLang="en-US" dirty="0"/>
              <a:t>的实现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5F8C49-BE16-405B-80D7-A11557A003E4}"/>
                  </a:ext>
                </a:extLst>
              </p:cNvPr>
              <p:cNvSpPr>
                <a:spLocks noGrp="1"/>
              </p:cNvSpPr>
              <p:nvPr>
                <p:ph idx="1"/>
              </p:nvPr>
            </p:nvSpPr>
            <p:spPr>
              <a:xfrm>
                <a:off x="838200" y="1825625"/>
                <a:ext cx="10700208" cy="4351338"/>
              </a:xfrm>
            </p:spPr>
            <p:txBody>
              <a:bodyPr>
                <a:normAutofit fontScale="92500"/>
              </a:bodyPr>
              <a:lstStyle/>
              <a:p>
                <a:pPr marL="0" indent="0">
                  <a:buNone/>
                </a:pPr>
                <a:r>
                  <a:rPr lang="zh-CN" altLang="en-US" dirty="0"/>
                  <a:t>跑完一遍后，原图会有所改变，比如需要加入反向边，此时需要更新</a:t>
                </a:r>
                <a14:m>
                  <m:oMath xmlns:m="http://schemas.openxmlformats.org/officeDocument/2006/math">
                    <m:r>
                      <a:rPr lang="en-US" altLang="zh-CN" i="1" dirty="0" smtClean="0">
                        <a:latin typeface="Cambria Math" panose="02040503050406030204" pitchFamily="18" charset="0"/>
                      </a:rPr>
                      <m:t>h</m:t>
                    </m:r>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𝑖</m:t>
                        </m:r>
                      </m:e>
                    </m:d>
                  </m:oMath>
                </a14:m>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oMath>
                  </m:oMathPara>
                </a14:m>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𝑑𝑖𝑠</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m:t>
                          </m:r>
                        </m:e>
                      </m:d>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e>
                      </m:d>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m:t>
                          </m:r>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oMath>
                  </m:oMathPara>
                </a14:m>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 = 0</m:t>
                      </m:r>
                    </m:oMath>
                  </m:oMathPara>
                </a14:m>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因为</m:t>
                      </m:r>
                      <m:r>
                        <a:rPr lang="zh-CN" altLang="en-US"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oMath>
                  </m:oMathPara>
                </a14:m>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所以</m:t>
                      </m:r>
                      <m:r>
                        <a:rPr lang="zh-CN" altLang="en-US" i="1" dirty="0" smtClean="0">
                          <a:latin typeface="Cambria Math" panose="02040503050406030204" pitchFamily="18" charset="0"/>
                        </a:rPr>
                        <m:t> (</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b="0" i="1" dirty="0" smtClean="0">
                          <a:latin typeface="Cambria Math" panose="02040503050406030204" pitchFamily="18" charset="0"/>
                        </a:rPr>
                        <m:t>𝑣</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 – (</m:t>
                      </m:r>
                      <m:r>
                        <a:rPr lang="en-US" altLang="zh-CN" i="1" dirty="0" err="1" smtClean="0">
                          <a:latin typeface="Cambria Math" panose="02040503050406030204" pitchFamily="18" charset="0"/>
                        </a:rPr>
                        <m:t>𝑑𝑖𝑠</m:t>
                      </m:r>
                      <m:r>
                        <a:rPr lang="en-US" altLang="zh-CN" i="1" dirty="0" err="1"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 = 0</m:t>
                      </m:r>
                    </m:oMath>
                  </m:oMathPara>
                </a14:m>
                <a:endParaRPr lang="en-US" altLang="zh-CN" dirty="0"/>
              </a:p>
              <a:p>
                <a:pPr marL="0" indent="0">
                  <a:buNone/>
                </a:pPr>
                <a:r>
                  <a:rPr lang="zh-CN" altLang="en-US" dirty="0"/>
                  <a:t>所以只要对每个点 </a:t>
                </a:r>
                <a14:m>
                  <m:oMath xmlns:m="http://schemas.openxmlformats.org/officeDocument/2006/math">
                    <m:r>
                      <a:rPr lang="en-US" altLang="zh-CN" i="1" dirty="0" smtClean="0">
                        <a:latin typeface="Cambria Math" panose="02040503050406030204" pitchFamily="18" charset="0"/>
                      </a:rPr>
                      <m:t>𝑖</m:t>
                    </m:r>
                  </m:oMath>
                </a14:m>
                <a:r>
                  <a:rPr lang="en-US" altLang="zh-CN" dirty="0"/>
                  <a:t> </a:t>
                </a:r>
                <a:r>
                  <a:rPr lang="zh-CN" altLang="en-US" dirty="0"/>
                  <a:t>将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加上 </a:t>
                </a:r>
                <a14:m>
                  <m:oMath xmlns:m="http://schemas.openxmlformats.org/officeDocument/2006/math">
                    <m:r>
                      <a:rPr lang="en-US" altLang="zh-CN" i="1" dirty="0" smtClean="0">
                        <a:latin typeface="Cambria Math" panose="02040503050406030204" pitchFamily="18" charset="0"/>
                      </a:rPr>
                      <m:t>𝑑𝑖𝑠</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885F8C49-BE16-405B-80D7-A11557A003E4}"/>
                  </a:ext>
                </a:extLst>
              </p:cNvPr>
              <p:cNvSpPr>
                <a:spLocks noGrp="1" noRot="1" noChangeAspect="1" noMove="1" noResize="1" noEditPoints="1" noAdjustHandles="1" noChangeArrowheads="1" noChangeShapeType="1" noTextEdit="1"/>
              </p:cNvSpPr>
              <p:nvPr>
                <p:ph idx="1"/>
              </p:nvPr>
            </p:nvSpPr>
            <p:spPr>
              <a:xfrm>
                <a:off x="838200" y="1825625"/>
                <a:ext cx="10700208" cy="4351338"/>
              </a:xfrm>
              <a:blipFill>
                <a:blip r:embed="rId3"/>
                <a:stretch>
                  <a:fillRect l="-1026"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8092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1180</Words>
  <Application>Microsoft Office PowerPoint</Application>
  <PresentationFormat>宽屏</PresentationFormat>
  <Paragraphs>86</Paragraphs>
  <Slides>16</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Cambria Math</vt:lpstr>
      <vt:lpstr>Office 主题​​</vt:lpstr>
      <vt:lpstr>费用流</vt:lpstr>
      <vt:lpstr>费用流概念</vt:lpstr>
      <vt:lpstr>Edmonds-Karp增广路算法</vt:lpstr>
      <vt:lpstr>正确性说明</vt:lpstr>
      <vt:lpstr>时间复杂度</vt:lpstr>
      <vt:lpstr>关于SPFA的讨论</vt:lpstr>
      <vt:lpstr>dijstra的实现</vt:lpstr>
      <vt:lpstr>dijstra的实现</vt:lpstr>
      <vt:lpstr>dijstra的实现</vt:lpstr>
      <vt:lpstr>dijstra的实现</vt:lpstr>
      <vt:lpstr>时间复杂度</vt:lpstr>
      <vt:lpstr>【POJ3068】"Shortest" pair of paths</vt:lpstr>
      <vt:lpstr>solution</vt:lpstr>
      <vt:lpstr>【POJ3422】Kaka's Matrix Travels</vt:lpstr>
      <vt:lpstr>solution</vt:lpstr>
      <vt:lpstr>其他费用流算法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费用流</dc:title>
  <dc:creator>PYB</dc:creator>
  <cp:lastModifiedBy>PYB</cp:lastModifiedBy>
  <cp:revision>29</cp:revision>
  <dcterms:created xsi:type="dcterms:W3CDTF">2019-11-30T07:59:13Z</dcterms:created>
  <dcterms:modified xsi:type="dcterms:W3CDTF">2022-10-10T10:54:06Z</dcterms:modified>
</cp:coreProperties>
</file>