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7" r:id="rId2"/>
    <p:sldId id="427" r:id="rId3"/>
    <p:sldId id="429" r:id="rId4"/>
    <p:sldId id="418" r:id="rId5"/>
    <p:sldId id="419" r:id="rId6"/>
    <p:sldId id="431" r:id="rId7"/>
    <p:sldId id="416" r:id="rId8"/>
    <p:sldId id="432" r:id="rId9"/>
    <p:sldId id="433" r:id="rId10"/>
    <p:sldId id="422" r:id="rId11"/>
    <p:sldId id="421" r:id="rId12"/>
    <p:sldId id="434" r:id="rId13"/>
    <p:sldId id="420" r:id="rId14"/>
    <p:sldId id="435" r:id="rId15"/>
    <p:sldId id="423" r:id="rId16"/>
    <p:sldId id="436" r:id="rId17"/>
    <p:sldId id="424" r:id="rId18"/>
    <p:sldId id="425" r:id="rId19"/>
    <p:sldId id="437" r:id="rId20"/>
    <p:sldId id="428" r:id="rId21"/>
    <p:sldId id="426" r:id="rId22"/>
    <p:sldId id="438" r:id="rId23"/>
    <p:sldId id="430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ABEB-AB4A-4C6A-B2A7-47BD8091162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EAF-85D7-49E3-9B92-2C695EEE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odeforces.com/contest/1734/problem/E" TargetMode="Externa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gc030/tasks/agc030_c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107/tasks/arc107_e" TargetMode="Externa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107/tasks/arc107_e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106/tasks/arc106_e" TargetMode="Externa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106/tasks/arc106_e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084/tasks/arc084_c" TargetMode="Externa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084/tasks/arc084_c" TargetMode="External"/><Relationship Id="rId12" Type="http://schemas.openxmlformats.org/officeDocument/2006/relationships/image" Target="../media/image26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rc110/tasks/arc110_f" TargetMode="Externa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codechef.com/submit/SEAPERM2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codechef.com/submit/SEAPERM2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codechef.com/submit/SEAPERM2" TargetMode="External"/><Relationship Id="rId12" Type="http://schemas.openxmlformats.org/officeDocument/2006/relationships/image" Target="../media/image3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hydro.ac/d/bzoj/p/4051" TargetMode="Externa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hydro.ac/d/bzoj/p/4051" TargetMode="External"/><Relationship Id="rId12" Type="http://schemas.openxmlformats.org/officeDocument/2006/relationships/image" Target="../media/image41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sacademy.com/contest/archive/task/circular_shift_sort/statement/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hitachi2020/tasks/hitachi2020_c" TargetMode="Externa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odeforces.com/gym/100554/problem/E" TargetMode="Externa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44/tasks/abc244_g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44/tasks/abc244_g" TargetMode="Externa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0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97149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Rectangular Congruence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25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给定一个质数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&lt;350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大小为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数组，请找出一个大小为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矩阵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a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满足：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0≤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∀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1≤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𝑚𝑜𝑑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b="0" kern="0" dirty="0">
                  <a:latin typeface="楷体" panose="02010609060101010101" pitchFamily="49" charset="-122"/>
                  <a:ea typeface="Cambria Math" panose="02040503050406030204" pitchFamily="18" charset="0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258614"/>
              </a:xfrm>
              <a:prstGeom prst="rect">
                <a:avLst/>
              </a:prstGeom>
              <a:blipFill>
                <a:blip r:embed="rId8"/>
                <a:stretch>
                  <a:fillRect l="-549" t="-338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702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366647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Coloring Torus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8C6597-B4A4-5D41-EE7E-6D821686F9F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2897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的循环矩阵中，位置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的上下左右分别是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</m:oMath>
                </a14:m>
                <a:endParaRPr lang="en-US" altLang="zh-CN" sz="1800" b="0" i="1" kern="0" dirty="0">
                  <a:latin typeface="Cambria Math" panose="02040503050406030204" pitchFamily="18" charset="0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𝑟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%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现需要在矩阵的每个位置涂上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中的一种颜色，满足：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K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种颜色都出现过；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，每个颜色为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的格子周围颜色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的数量都相同。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≤1000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，请给出一个大小不超过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500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的符合要求的矩阵。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=2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一个可行的矩阵为：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1 1 1</a:t>
                </a: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1 1 1</a:t>
                </a:r>
              </a:p>
              <a:p>
                <a:pPr eaLnBrk="1" hangingPunct="1">
                  <a:defRPr/>
                </a:pP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2 2 2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每个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四周都是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，每个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四周都是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 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8C6597-B4A4-5D41-EE7E-6D821686F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2897973"/>
              </a:xfrm>
              <a:prstGeom prst="rect">
                <a:avLst/>
              </a:prstGeom>
              <a:blipFill>
                <a:blip r:embed="rId8"/>
                <a:stretch>
                  <a:fillRect l="-549" t="-105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2667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97401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Mex Mat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1082675" y="1437645"/>
                <a:ext cx="9764922" cy="710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只含有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0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、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、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的矩阵，给定第一行和第一列，其余位置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𝑚𝑒𝑥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437645"/>
                <a:ext cx="9764922" cy="710707"/>
              </a:xfrm>
              <a:prstGeom prst="rect">
                <a:avLst/>
              </a:prstGeom>
              <a:blipFill>
                <a:blip r:embed="rId8"/>
                <a:stretch>
                  <a:fillRect l="-562" t="-7759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23B97B0-1079-5471-492F-EB02BAC3A3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577" y="2156004"/>
            <a:ext cx="9864020" cy="15711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EAA876-C601-1DDD-2EE0-083E1F3056A3}"/>
              </a:ext>
            </a:extLst>
          </p:cNvPr>
          <p:cNvSpPr txBox="1"/>
          <p:nvPr/>
        </p:nvSpPr>
        <p:spPr>
          <a:xfrm>
            <a:off x="1213539" y="3742965"/>
            <a:ext cx="976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请统计这个矩阵中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的数量。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96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97401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Mex Mat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32BF61-BC53-20D8-A2FF-132160826C4E}"/>
                  </a:ext>
                </a:extLst>
              </p:cNvPr>
              <p:cNvSpPr txBox="1"/>
              <p:nvPr/>
            </p:nvSpPr>
            <p:spPr>
              <a:xfrm>
                <a:off x="831800" y="1195073"/>
                <a:ext cx="976492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=0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+1,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≠0, </m:t>
                    </m:r>
                    <m:sSub>
                      <m:sSubPr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+1</m:t>
                        </m:r>
                      </m:sub>
                    </m:sSub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≠0</m:t>
                    </m:r>
                  </m:oMath>
                </a14:m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，所以一个不在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行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列的</a:t>
                </a:r>
                <a:r>
                  <a:rPr lang="en-US" altLang="zh-CN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0</a:t>
                </a:r>
                <a:r>
                  <a:rPr lang="zh-CN" altLang="en-US" b="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会沿斜线传递下去。</a:t>
                </a:r>
                <a:endParaRPr lang="en-US" altLang="zh-CN" b="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32BF61-BC53-20D8-A2FF-1321608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0" y="1195073"/>
                <a:ext cx="9764922" cy="391646"/>
              </a:xfrm>
              <a:prstGeom prst="rect">
                <a:avLst/>
              </a:prstGeom>
              <a:blipFill>
                <a:blip r:embed="rId8"/>
                <a:stretch>
                  <a:fillRect l="-499" t="-1250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E25B0B0-86E9-3D8C-C0AE-B08BD9BC04E9}"/>
              </a:ext>
            </a:extLst>
          </p:cNvPr>
          <p:cNvSpPr txBox="1"/>
          <p:nvPr/>
        </p:nvSpPr>
        <p:spPr>
          <a:xfrm>
            <a:off x="831800" y="1658157"/>
            <a:ext cx="9764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考虑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列中，不可能有相邻两个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。设两个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之间隔了若干个数字，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0 1 2 1 2 1 2 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2 0        </a:t>
            </a:r>
          </a:p>
          <a:p>
            <a:pPr eaLnBrk="1" hangingPunct="1"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0 1 0 1 0 1 0 1 2 0      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2ACF1-4197-350B-84E2-A16DE0529A23}"/>
              </a:ext>
            </a:extLst>
          </p:cNvPr>
          <p:cNvSpPr txBox="1"/>
          <p:nvPr/>
        </p:nvSpPr>
        <p:spPr>
          <a:xfrm>
            <a:off x="831800" y="2652925"/>
            <a:ext cx="976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所以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列两个</a:t>
            </a: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之间一定隔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个或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个非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的数字。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9D31FB-376F-94DD-88C3-6CE783E7F261}"/>
              </a:ext>
            </a:extLst>
          </p:cNvPr>
          <p:cNvSpPr txBox="1"/>
          <p:nvPr/>
        </p:nvSpPr>
        <p:spPr>
          <a:xfrm>
            <a:off x="831800" y="3093695"/>
            <a:ext cx="1893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0   0</a:t>
            </a:r>
          </a:p>
          <a:p>
            <a:pPr eaLnBrk="1" hangingPunct="1"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0 1 0</a:t>
            </a:r>
          </a:p>
          <a:p>
            <a:pPr eaLnBrk="1" hangingPunct="1">
              <a:defRPr/>
            </a:pP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0 1 0</a:t>
            </a:r>
          </a:p>
          <a:p>
            <a:pPr eaLnBrk="1" hangingPunct="1"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…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DB5573-38D0-98A2-363C-BF71C7FA765F}"/>
              </a:ext>
            </a:extLst>
          </p:cNvPr>
          <p:cNvSpPr txBox="1"/>
          <p:nvPr/>
        </p:nvSpPr>
        <p:spPr>
          <a:xfrm>
            <a:off x="2821878" y="3082535"/>
            <a:ext cx="1893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0   2 0</a:t>
            </a:r>
          </a:p>
          <a:p>
            <a:pPr eaLnBrk="1" hangingPunct="1"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0 1 2 0</a:t>
            </a:r>
          </a:p>
          <a:p>
            <a:pPr eaLnBrk="1" hangingPunct="1">
              <a:defRPr/>
            </a:pPr>
            <a:r>
              <a:rPr lang="en-US" altLang="zh-CN" b="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0 1 2 0</a:t>
            </a:r>
          </a:p>
          <a:p>
            <a:pPr eaLnBrk="1" hangingPunct="1">
              <a:defRPr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…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2FF6C-9752-65DF-5D29-D96FAA5DE354}"/>
              </a:ext>
            </a:extLst>
          </p:cNvPr>
          <p:cNvSpPr txBox="1"/>
          <p:nvPr/>
        </p:nvSpPr>
        <p:spPr>
          <a:xfrm>
            <a:off x="831800" y="4240355"/>
            <a:ext cx="976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所以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列就可以确定剩下的数字。</a:t>
            </a:r>
            <a:endParaRPr lang="en-US" altLang="zh-CN" b="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4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89412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Medals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905122" y="1151501"/>
                <a:ext cx="968533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你管理着一家有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店员的店铺。每个店员有一个固定的上班周期，从第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天开业开始，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号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店员连续上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班，然后休息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每天你可以发一枚奖章给其中一个到店工作的店员，那么从第一天起，至少要多少天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能使每个店员都有至少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奖章？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≤18, 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2" y="1151501"/>
                <a:ext cx="9685338" cy="1477328"/>
              </a:xfrm>
              <a:prstGeom prst="rect">
                <a:avLst/>
              </a:prstGeom>
              <a:blipFill>
                <a:blip r:embed="rId8"/>
                <a:stretch>
                  <a:fillRect l="-503" t="-3306" r="-441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972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89412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Medals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905122" y="1151501"/>
                <a:ext cx="968533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你管理着一家有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店员的店铺。每个店员有一个固定的上班周期，从第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天开业开始，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号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店员连续上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班，然后休息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天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每天你可以发一枚奖章给其中一个到店工作的店员，那么从第一天起，至少要多少天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能使每个店员都有至少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奖章？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≤18, 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2" y="1151501"/>
                <a:ext cx="9685338" cy="1477328"/>
              </a:xfrm>
              <a:prstGeom prst="rect">
                <a:avLst/>
              </a:prstGeom>
              <a:blipFill>
                <a:blip r:embed="rId8"/>
                <a:stretch>
                  <a:fillRect l="-503" t="-3306" r="-441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3C4A01-09B1-DF51-686C-400B74A2FCA8}"/>
                  </a:ext>
                </a:extLst>
              </p:cNvPr>
              <p:cNvSpPr txBox="1"/>
              <p:nvPr/>
            </p:nvSpPr>
            <p:spPr>
              <a:xfrm>
                <a:off x="826703" y="2690336"/>
                <a:ext cx="9685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二分后转为判定能否在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𝑇</m:t>
                    </m:r>
                    <m:d>
                      <m:dPr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≤2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𝑁𝐾</m:t>
                        </m:r>
                      </m:e>
                    </m:d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天内完成。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3C4A01-09B1-DF51-686C-400B74A2F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3" y="2690336"/>
                <a:ext cx="9685338" cy="369332"/>
              </a:xfrm>
              <a:prstGeom prst="rect">
                <a:avLst/>
              </a:prstGeom>
              <a:blipFill>
                <a:blip r:embed="rId9"/>
                <a:stretch>
                  <a:fillRect l="-56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ADE723-2615-AFD3-CE67-EB6DB565D9E1}"/>
                  </a:ext>
                </a:extLst>
              </p:cNvPr>
              <p:cNvSpPr txBox="1"/>
              <p:nvPr/>
            </p:nvSpPr>
            <p:spPr>
              <a:xfrm>
                <a:off x="826703" y="3057193"/>
                <a:ext cx="9685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相当于要匹配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∗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块奖章和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个天数，判断是否存在最大匹配。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ADE723-2615-AFD3-CE67-EB6DB565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3" y="3057193"/>
                <a:ext cx="9685338" cy="369332"/>
              </a:xfrm>
              <a:prstGeom prst="rect">
                <a:avLst/>
              </a:prstGeom>
              <a:blipFill>
                <a:blip r:embed="rId10"/>
                <a:stretch>
                  <a:fillRect l="-56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CA0C9D3-BF9D-2E5A-2883-FDFBC230F7DA}"/>
              </a:ext>
            </a:extLst>
          </p:cNvPr>
          <p:cNvSpPr txBox="1"/>
          <p:nvPr/>
        </p:nvSpPr>
        <p:spPr>
          <a:xfrm>
            <a:off x="826703" y="3442663"/>
            <a:ext cx="968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判断是否存在最大匹配有工具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all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定理。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6FA762-BA6D-675E-ADD0-EE050DFE8943}"/>
              </a:ext>
            </a:extLst>
          </p:cNvPr>
          <p:cNvSpPr txBox="1"/>
          <p:nvPr/>
        </p:nvSpPr>
        <p:spPr>
          <a:xfrm>
            <a:off x="826703" y="3878596"/>
            <a:ext cx="968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我们要检验左边的每个子集。这个子集连接右边的点数只跟店员有关。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179021-F82D-A846-EB14-1913D182F47D}"/>
              </a:ext>
            </a:extLst>
          </p:cNvPr>
          <p:cNvSpPr txBox="1"/>
          <p:nvPr/>
        </p:nvSpPr>
        <p:spPr>
          <a:xfrm>
            <a:off x="826703" y="4321185"/>
            <a:ext cx="968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对于每个选若干店员的状态，我们想知道这些店员上班天数的并集。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FBD91F-D5B9-A224-8865-189A85E8C358}"/>
                  </a:ext>
                </a:extLst>
              </p:cNvPr>
              <p:cNvSpPr txBox="1"/>
              <p:nvPr/>
            </p:nvSpPr>
            <p:spPr>
              <a:xfrm>
                <a:off x="826703" y="4708525"/>
                <a:ext cx="9685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由于天数不超过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2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，可以直接统计每个到店状态对应的天数，用子集和得到答案。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FBD91F-D5B9-A224-8865-189A85E8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3" y="4708525"/>
                <a:ext cx="9685338" cy="369332"/>
              </a:xfrm>
              <a:prstGeom prst="rect">
                <a:avLst/>
              </a:prstGeom>
              <a:blipFill>
                <a:blip r:embed="rId11"/>
                <a:stretch>
                  <a:fillRect l="-56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016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757265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Finite Encyclopedia of Integer Sequences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/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设所有长度不超过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，数字大小在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以内的数列共有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𝑋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个，请找出字典序从小到大第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数列。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blipFill>
                <a:blip r:embed="rId8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017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757265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Finite Encyclopedia of Integer Sequences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/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设所有长度不超过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，数字大小在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以内的数列共有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𝑋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个，请找出字典序从小到大第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数列。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6BF090-B71D-E2A5-E3F1-3F80CF51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1" y="1313949"/>
                <a:ext cx="10333095" cy="781817"/>
              </a:xfrm>
              <a:prstGeom prst="rect">
                <a:avLst/>
              </a:prstGeom>
              <a:blipFill>
                <a:blip r:embed="rId8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273724-17EF-1A77-75C0-D4F1DDD5409D}"/>
                  </a:ext>
                </a:extLst>
              </p:cNvPr>
              <p:cNvSpPr txBox="1"/>
              <p:nvPr/>
            </p:nvSpPr>
            <p:spPr>
              <a:xfrm>
                <a:off x="877249" y="2694569"/>
                <a:ext cx="10333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构成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的序列，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S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应该是比较接近中间的。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273724-17EF-1A77-75C0-D4F1DDD5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49" y="2694569"/>
                <a:ext cx="10333095" cy="369332"/>
              </a:xfrm>
              <a:prstGeom prst="rect">
                <a:avLst/>
              </a:prstGeom>
              <a:blipFill>
                <a:blip r:embed="rId9"/>
                <a:stretch>
                  <a:fillRect l="-53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BF0BFF-B12E-D3AC-4558-F5BBF413A719}"/>
                  </a:ext>
                </a:extLst>
              </p:cNvPr>
              <p:cNvSpPr txBox="1"/>
              <p:nvPr/>
            </p:nvSpPr>
            <p:spPr>
              <a:xfrm>
                <a:off x="877249" y="2258244"/>
                <a:ext cx="10333095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是偶数，答案是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𝐾</m:t>
                        </m:r>
                      </m:num>
                      <m:den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…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，然后考虑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是奇数。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BF0BFF-B12E-D3AC-4558-F5BBF413A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49" y="2258244"/>
                <a:ext cx="10333095" cy="484172"/>
              </a:xfrm>
              <a:prstGeom prst="rect">
                <a:avLst/>
              </a:prstGeom>
              <a:blipFill>
                <a:blip r:embed="rId10"/>
                <a:stretch>
                  <a:fillRect l="-53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109DC0-A193-91FD-E522-A33EFC65B2F0}"/>
                  </a:ext>
                </a:extLst>
              </p:cNvPr>
              <p:cNvSpPr txBox="1"/>
              <p:nvPr/>
            </p:nvSpPr>
            <p:spPr>
              <a:xfrm>
                <a:off x="873696" y="3095598"/>
                <a:ext cx="10333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字典序比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小的序列数量跟比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大的序列数量相比，多出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109DC0-A193-91FD-E522-A33EFC65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96" y="3095598"/>
                <a:ext cx="10333095" cy="369332"/>
              </a:xfrm>
              <a:prstGeom prst="rect">
                <a:avLst/>
              </a:prstGeom>
              <a:blipFill>
                <a:blip r:embed="rId11"/>
                <a:stretch>
                  <a:fillRect l="-472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EC953C-9751-DE42-A53B-5D4ED6512A39}"/>
                  </a:ext>
                </a:extLst>
              </p:cNvPr>
              <p:cNvSpPr txBox="1"/>
              <p:nvPr/>
            </p:nvSpPr>
            <p:spPr>
              <a:xfrm>
                <a:off x="873696" y="3494147"/>
                <a:ext cx="10333095" cy="504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尝试把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调小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𝑁</m:t>
                            </m:r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次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，如果当前序列末尾是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，直接移除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；否则末尾数字减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补到长度为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EC953C-9751-DE42-A53B-5D4ED651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96" y="3494147"/>
                <a:ext cx="10333095" cy="504818"/>
              </a:xfrm>
              <a:prstGeom prst="rect">
                <a:avLst/>
              </a:prstGeom>
              <a:blipFill>
                <a:blip r:embed="rId12"/>
                <a:stretch>
                  <a:fillRect l="-472"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80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6514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Esoswap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1252264" y="1322827"/>
                <a:ext cx="8185212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0~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排列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𝑃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…,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，可以使用以下操作：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任取一个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0≤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800" b="0" i="1" kern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sym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𝑚𝑜𝑑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2e5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次操作内使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4" y="1322827"/>
                <a:ext cx="8185212" cy="950517"/>
              </a:xfrm>
              <a:prstGeom prst="rect">
                <a:avLst/>
              </a:prstGeom>
              <a:blipFill>
                <a:blip r:embed="rId8"/>
                <a:stretch>
                  <a:fillRect l="-596" t="-44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CC956-1159-B439-51CB-CB0530693B3A}"/>
                  </a:ext>
                </a:extLst>
              </p:cNvPr>
              <p:cNvSpPr txBox="1"/>
              <p:nvPr/>
            </p:nvSpPr>
            <p:spPr>
              <a:xfrm>
                <a:off x="1252264" y="2273344"/>
                <a:ext cx="6125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≤100</m:t>
                    </m:r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CC956-1159-B439-51CB-CB053069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4" y="2273344"/>
                <a:ext cx="61255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516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31137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SEAPERM2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的排列，从这个排列得到了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。其中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的得到方法为：删去原排列中的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然后把所有大于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的数减一。比如从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1 3 2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就可以得到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给出顺序被打乱的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。请你还原出一种可能的原排列（输入保证有解）。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1410811"/>
                <a:ext cx="10032168" cy="923330"/>
              </a:xfrm>
              <a:prstGeom prst="rect">
                <a:avLst/>
              </a:prstGeom>
              <a:blipFill>
                <a:blip r:embed="rId8"/>
                <a:stretch>
                  <a:fillRect l="-547" t="-4605" r="-279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975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31137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SEAPERM2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887366" y="1410811"/>
                <a:ext cx="10245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在给定的 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n 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个排列中一定有一个排列是由原排列去掉第一个数得到的。所以我们可以对每一个串枚举它在第一个位置上面加上了什么数，这样就得到了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个可能的排列，答案一定在这些排列中。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1410811"/>
                <a:ext cx="10245232" cy="646331"/>
              </a:xfrm>
              <a:prstGeom prst="rect">
                <a:avLst/>
              </a:prstGeom>
              <a:blipFill>
                <a:blip r:embed="rId8"/>
                <a:stretch>
                  <a:fillRect l="-536" t="-471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23117F-8CCF-FBB2-2789-D71B26157AC0}"/>
                  </a:ext>
                </a:extLst>
              </p:cNvPr>
              <p:cNvSpPr txBox="1"/>
              <p:nvPr/>
            </p:nvSpPr>
            <p:spPr>
              <a:xfrm>
                <a:off x="887366" y="2123921"/>
                <a:ext cx="102452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我们需要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𝑂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)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验证一个排列是不是满足条件的排列。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23117F-8CCF-FBB2-2789-D71B2615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123921"/>
                <a:ext cx="10245232" cy="369332"/>
              </a:xfrm>
              <a:prstGeom prst="rect">
                <a:avLst/>
              </a:prstGeom>
              <a:blipFill>
                <a:blip r:embed="rId9"/>
                <a:stretch>
                  <a:fillRect l="-53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83154D-95F3-7478-F012-296B80B4D89C}"/>
                  </a:ext>
                </a:extLst>
              </p:cNvPr>
              <p:cNvSpPr txBox="1"/>
              <p:nvPr/>
            </p:nvSpPr>
            <p:spPr>
              <a:xfrm>
                <a:off x="887366" y="2498989"/>
                <a:ext cx="102452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计算</a:t>
                </a:r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一个排列生成的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个排列的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hash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值。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B83154D-95F3-7478-F012-296B80B4D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498989"/>
                <a:ext cx="10245232" cy="369332"/>
              </a:xfrm>
              <a:prstGeom prst="rect">
                <a:avLst/>
              </a:prstGeom>
              <a:blipFill>
                <a:blip r:embed="rId10"/>
                <a:stretch>
                  <a:fillRect l="-536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89965-8166-60F8-51D2-A4AAA5DB9486}"/>
                  </a:ext>
                </a:extLst>
              </p:cNvPr>
              <p:cNvSpPr txBox="1"/>
              <p:nvPr/>
            </p:nvSpPr>
            <p:spPr>
              <a:xfrm>
                <a:off x="887366" y="2832691"/>
                <a:ext cx="89047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去掉某个位置的数，比它大的数都减一，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hash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值的变化可以在预处理后直接计算。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总复杂度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89965-8166-60F8-51D2-A4AAA5DB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832691"/>
                <a:ext cx="8904704" cy="646331"/>
              </a:xfrm>
              <a:prstGeom prst="rect">
                <a:avLst/>
              </a:prstGeom>
              <a:blipFill>
                <a:blip r:embed="rId11"/>
                <a:stretch>
                  <a:fillRect l="-616" t="-5660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48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6341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Step Traversing a Tree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≤5000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节点的树，请构造一个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在树上的距离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369332"/>
              </a:xfrm>
              <a:prstGeom prst="rect">
                <a:avLst/>
              </a:prstGeom>
              <a:blipFill>
                <a:blip r:embed="rId7"/>
                <a:stretch>
                  <a:fillRect l="-549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668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31137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SEAPERM2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/>
              <p:nvPr/>
            </p:nvSpPr>
            <p:spPr>
              <a:xfrm>
                <a:off x="887366" y="1226145"/>
                <a:ext cx="1003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有一个长度为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的排列，从这个排列得到了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个长度为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。其中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的得到方法为：删去原排列中的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然后把所有大于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的数减一。比如从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1 3 2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就可以得到 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2 1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1 2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给出顺序被打乱的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。请你还原出一种可能的原排列（输入保证有解）。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≤3000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32A4BB-395B-55DC-9A2A-FB82E648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1226145"/>
                <a:ext cx="10032168" cy="923330"/>
              </a:xfrm>
              <a:prstGeom prst="rect">
                <a:avLst/>
              </a:prstGeom>
              <a:blipFill>
                <a:blip r:embed="rId8"/>
                <a:stretch>
                  <a:fillRect l="-547" t="-4605" r="-2796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39FE9A-1282-BA77-C5B2-CDA52BC1701E}"/>
                  </a:ext>
                </a:extLst>
              </p:cNvPr>
              <p:cNvSpPr txBox="1"/>
              <p:nvPr/>
            </p:nvSpPr>
            <p:spPr>
              <a:xfrm>
                <a:off x="887366" y="2264378"/>
                <a:ext cx="10032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分析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个数的来源。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39FE9A-1282-BA77-C5B2-CDA52BC17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264378"/>
                <a:ext cx="10032168" cy="369332"/>
              </a:xfrm>
              <a:prstGeom prst="rect">
                <a:avLst/>
              </a:prstGeom>
              <a:blipFill>
                <a:blip r:embed="rId9"/>
                <a:stretch>
                  <a:fillRect l="-54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8E36C6-8049-2119-5103-7EB9EAC3509A}"/>
                  </a:ext>
                </a:extLst>
              </p:cNvPr>
              <p:cNvSpPr txBox="1"/>
              <p:nvPr/>
            </p:nvSpPr>
            <p:spPr>
              <a:xfrm>
                <a:off x="887366" y="2651669"/>
                <a:ext cx="1003216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如果在原排列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中删除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后面且大于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的数，得到的排列第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位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;</a:t>
                </a: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如果在原排列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中删除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后面且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小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的数，得到的排列第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位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;</a:t>
                </a: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如果在原排列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中删除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前面且大于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i="1" ker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的数，得到的排列第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</m:t>
                        </m:r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;</a:t>
                </a: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如果在原排列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中删除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前面且小于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i="1" ker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</m:t>
                        </m:r>
                        <m:r>
                          <a:rPr lang="en-US" altLang="zh-CN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的数，得到的排列第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</m:t>
                        </m:r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-1;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8E36C6-8049-2119-5103-7EB9EAC3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2651669"/>
                <a:ext cx="10032168" cy="1200329"/>
              </a:xfrm>
              <a:prstGeom prst="rect">
                <a:avLst/>
              </a:prstGeom>
              <a:blipFill>
                <a:blip r:embed="rId10"/>
                <a:stretch>
                  <a:fillRect l="-426" t="-4061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80C48C6-4B3C-4284-FC71-41213EFF25D4}"/>
                  </a:ext>
                </a:extLst>
              </p:cNvPr>
              <p:cNvSpPr txBox="1"/>
              <p:nvPr/>
            </p:nvSpPr>
            <p:spPr>
              <a:xfrm>
                <a:off x="887366" y="3851998"/>
                <a:ext cx="10032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所以排列</a:t>
                </a: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0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个数有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kern="0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kern="0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𝑦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r>
                  <a:rPr lang="en-US" altLang="zh-CN" kern="0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𝑦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</m:t>
                        </m:r>
                      </m:sub>
                    </m:sSub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80C48C6-4B3C-4284-FC71-41213EFF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3851998"/>
                <a:ext cx="10032168" cy="369332"/>
              </a:xfrm>
              <a:prstGeom prst="rect">
                <a:avLst/>
              </a:prstGeom>
              <a:blipFill>
                <a:blip r:embed="rId11"/>
                <a:stretch>
                  <a:fillRect l="-54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15F33-DB81-C262-B715-AEC0294B0FB5}"/>
                  </a:ext>
                </a:extLst>
              </p:cNvPr>
              <p:cNvSpPr txBox="1"/>
              <p:nvPr/>
            </p:nvSpPr>
            <p:spPr>
              <a:xfrm>
                <a:off x="887366" y="4239008"/>
                <a:ext cx="10032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如果知道了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，就能知道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+1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15F33-DB81-C262-B715-AEC0294B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4239008"/>
                <a:ext cx="10032168" cy="369332"/>
              </a:xfrm>
              <a:prstGeom prst="rect">
                <a:avLst/>
              </a:prstGeom>
              <a:blipFill>
                <a:blip r:embed="rId12"/>
                <a:stretch>
                  <a:fillRect l="-54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22B6AA-6E1E-8B8F-EAFE-7D1A23C901C4}"/>
                  </a:ext>
                </a:extLst>
              </p:cNvPr>
              <p:cNvSpPr txBox="1"/>
              <p:nvPr/>
            </p:nvSpPr>
            <p:spPr>
              <a:xfrm>
                <a:off x="887366" y="4684241"/>
                <a:ext cx="10032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讨论可能的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，然后逐个递推检验。总复杂度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𝑂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22B6AA-6E1E-8B8F-EAFE-7D1A23C9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6" y="4684241"/>
                <a:ext cx="10032168" cy="369332"/>
              </a:xfrm>
              <a:prstGeom prst="rect">
                <a:avLst/>
              </a:prstGeom>
              <a:blipFill>
                <a:blip r:embed="rId13"/>
                <a:stretch>
                  <a:fillRect l="-54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051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7374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History course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/>
              <p:nvPr/>
            </p:nvSpPr>
            <p:spPr>
              <a:xfrm>
                <a:off x="1201257" y="1412397"/>
                <a:ext cx="10032168" cy="98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≤5×</m:t>
                        </m:r>
                        <m:sSup>
                          <m:sSup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个区间，请排定它们的顺序，即一个排列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，使得：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不相交且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左边，则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所有相交区间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最大值最小。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57" y="1412397"/>
                <a:ext cx="10032168" cy="987706"/>
              </a:xfrm>
              <a:prstGeom prst="rect">
                <a:avLst/>
              </a:prstGeom>
              <a:blipFill>
                <a:blip r:embed="rId8"/>
                <a:stretch>
                  <a:fillRect l="-486" t="-4938" b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772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737499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History course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/>
              <p:nvPr/>
            </p:nvSpPr>
            <p:spPr>
              <a:xfrm>
                <a:off x="890538" y="1358902"/>
                <a:ext cx="10032168" cy="98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≤5×</m:t>
                        </m:r>
                        <m:sSup>
                          <m:sSup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个区间，请排定它们的顺序，即一个排列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，使得：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不相交且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左边，则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所有相交区间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kern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最大值最小。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38" y="1358902"/>
                <a:ext cx="10032168" cy="987706"/>
              </a:xfrm>
              <a:prstGeom prst="rect">
                <a:avLst/>
              </a:prstGeom>
              <a:blipFill>
                <a:blip r:embed="rId8"/>
                <a:stretch>
                  <a:fillRect l="-486" t="-4938" b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747B1A-6E85-B65E-4154-84B8EB398146}"/>
                  </a:ext>
                </a:extLst>
              </p:cNvPr>
              <p:cNvSpPr txBox="1"/>
              <p:nvPr/>
            </p:nvSpPr>
            <p:spPr>
              <a:xfrm>
                <a:off x="867458" y="2346608"/>
                <a:ext cx="10032168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二分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判断相交区间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能否小于等于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𝐾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747B1A-6E85-B65E-4154-84B8EB39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8" y="2346608"/>
                <a:ext cx="10032168" cy="411395"/>
              </a:xfrm>
              <a:prstGeom prst="rect">
                <a:avLst/>
              </a:prstGeom>
              <a:blipFill>
                <a:blip r:embed="rId9"/>
                <a:stretch>
                  <a:fillRect l="-486" t="-8955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518A41-30D6-8781-EDAE-93CD162C3BFC}"/>
                  </a:ext>
                </a:extLst>
              </p:cNvPr>
              <p:cNvSpPr txBox="1"/>
              <p:nvPr/>
            </p:nvSpPr>
            <p:spPr>
              <a:xfrm>
                <a:off x="867458" y="2738010"/>
                <a:ext cx="1003216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从小到大考虑每个位置该放什么区间。当前局面下剩下的区间能放的位置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都有一个限制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𝑠𝑢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等于和区间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相交的最早放的区间位置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K</m:t>
                    </m:r>
                    <m:r>
                      <a:rPr lang="zh-CN" altLang="en-US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𝑓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表示</a:t>
                </a:r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已放的区间数量</a:t>
                </a:r>
                <a:r>
                  <a:rPr lang="en-US" altLang="zh-CN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+</a:t>
                </a:r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未放的区间里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𝑠𝑢</m:t>
                    </m:r>
                    <m:sSub>
                      <m:sSub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的区间数量。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𝑓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𝑡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&gt;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𝑡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肯定无解。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b="0" kern="0" dirty="0">
                    <a:ea typeface="楷体" panose="02010609060101010101" pitchFamily="49" charset="-122"/>
                    <a:sym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𝑚𝑖𝑛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是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最小的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𝑓</m:t>
                    </m:r>
                    <m:d>
                      <m:d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𝑡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518A41-30D6-8781-EDAE-93CD162C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8" y="2738010"/>
                <a:ext cx="10032168" cy="1477328"/>
              </a:xfrm>
              <a:prstGeom prst="rect">
                <a:avLst/>
              </a:prstGeom>
              <a:blipFill>
                <a:blip r:embed="rId10"/>
                <a:stretch>
                  <a:fillRect l="-486" t="-2893" r="-61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9E654B-B38D-7494-710A-1BADE6E4721C}"/>
                  </a:ext>
                </a:extLst>
              </p:cNvPr>
              <p:cNvSpPr txBox="1"/>
              <p:nvPr/>
            </p:nvSpPr>
            <p:spPr>
              <a:xfrm>
                <a:off x="890538" y="4221128"/>
                <a:ext cx="1003216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这次要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放的区间必须满足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𝑠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𝑢𝑝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𝑚𝑖𝑛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在所有满足该条件的区间中，找一个右端点最小的区间作为这次放的区间。右端点越小，对还没放的区间的限制就越少。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9E654B-B38D-7494-710A-1BADE6E4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38" y="4221128"/>
                <a:ext cx="10032168" cy="923330"/>
              </a:xfrm>
              <a:prstGeom prst="rect">
                <a:avLst/>
              </a:prstGeom>
              <a:blipFill>
                <a:blip r:embed="rId11"/>
                <a:stretch>
                  <a:fillRect l="-486" t="-4605" r="-30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E58525-1DFD-19AA-9CBF-43149AB7201C}"/>
                  </a:ext>
                </a:extLst>
              </p:cNvPr>
              <p:cNvSpPr txBox="1"/>
              <p:nvPr/>
            </p:nvSpPr>
            <p:spPr>
              <a:xfrm>
                <a:off x="867458" y="5144458"/>
                <a:ext cx="10032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把区间按左端点从小到大排序，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s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𝑢</m:t>
                        </m:r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是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单调不减的，用线段树维护这个区间</a:t>
                </a:r>
                <a:r>
                  <a:rPr lang="zh-CN" altLang="en-US" ker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序列。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E58525-1DFD-19AA-9CBF-43149AB7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8" y="5144458"/>
                <a:ext cx="10032168" cy="369332"/>
              </a:xfrm>
              <a:prstGeom prst="rect">
                <a:avLst/>
              </a:prstGeom>
              <a:blipFill>
                <a:blip r:embed="rId12"/>
                <a:stretch>
                  <a:fillRect l="-48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323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7907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Circular Shift Sort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/>
              <p:nvPr/>
            </p:nvSpPr>
            <p:spPr>
              <a:xfrm>
                <a:off x="837273" y="1441304"/>
                <a:ext cx="10032168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在一个下标</a:t>
                </a:r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开始的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列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(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≤300)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的矩阵里，数字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0~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𝑁𝑀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在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矩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阵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里每个恰好出现一次。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可以使用以下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操作：选择某行或某列，任选一个方向循环移位任意长度，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请在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5×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次内将矩阵变为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,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i="0" kern="0" dirty="0">
                    <a:latin typeface="+mj-lt"/>
                    <a:ea typeface="楷体" panose="02010609060101010101" pitchFamily="49" charset="-122"/>
                    <a:sym typeface="+mn-ea"/>
                  </a:rPr>
                  <a:t>或判断无解。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0FE7AA-4849-8B69-61C1-C17D8CA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73" y="1441304"/>
                <a:ext cx="10032168" cy="945643"/>
              </a:xfrm>
              <a:prstGeom prst="rect">
                <a:avLst/>
              </a:prstGeom>
              <a:blipFill>
                <a:blip r:embed="rId8"/>
                <a:stretch>
                  <a:fillRect l="-486" t="-4487" r="-2795" b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5CD6744-5401-1D46-318A-44BDB13DB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00" y="2324827"/>
            <a:ext cx="5250018" cy="1615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6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68993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ThREE</a:t>
            </a:r>
            <a:r>
              <a:rPr lang="en-US" altLang="zh-CN" sz="2800" dirty="0"/>
              <a:t> 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给定一颗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≤2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𝑒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e>
                    </m:d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个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节点的树，请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将数字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~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分别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标在节点上，满足任意的距离为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的一对点，它们的数字和或者乘积是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3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D85C958-190E-20DB-983E-A19FE90E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646331"/>
              </a:xfrm>
              <a:prstGeom prst="rect">
                <a:avLst/>
              </a:prstGeom>
              <a:blipFill>
                <a:blip r:embed="rId8"/>
                <a:stretch>
                  <a:fillRect l="-549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636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33230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Excavator Contest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27F27-B219-52DF-F208-BFA72DD4799C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在一场花式挖掘机大赛中，选手驾驶挖掘机从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的场地中某个边界位置入场，每次可以向上下左右某个方向移动一格，经过每个格子恰好一次，最后从某个边界位置离场。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比赛要求转弯次数不少于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×</m:t>
                    </m:r>
                    <m:d>
                      <m:d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𝑁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请给出一种路线规划。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≤512</m:t>
                    </m:r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27F27-B219-52DF-F208-BFA72DD4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200329"/>
              </a:xfrm>
              <a:prstGeom prst="rect">
                <a:avLst/>
              </a:prstGeom>
              <a:blipFill>
                <a:blip r:embed="rId8"/>
                <a:stretch>
                  <a:fillRect l="-549" t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63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6341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Construct Good Path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/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在一张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条边的简单连通无向图中，找出一条长度不超过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4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的路径，满足对于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的出现次数模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blipFill>
                <a:blip r:embed="rId8"/>
                <a:stretch>
                  <a:fillRect l="-567" t="-5298" r="-2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83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6341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>
                <a:hlinkClick r:id="rId7"/>
              </a:rPr>
              <a:t>Construct Good Path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/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在一张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条边的简单连通无向图中，找出一条长度不超过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4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的路径，满足对于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1≤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的出现次数模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2088DC-C234-DBAF-690B-98969096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2" y="1340583"/>
                <a:ext cx="9685338" cy="923330"/>
              </a:xfrm>
              <a:prstGeom prst="rect">
                <a:avLst/>
              </a:prstGeom>
              <a:blipFill>
                <a:blip r:embed="rId8"/>
                <a:stretch>
                  <a:fillRect l="-567" t="-5298" r="-2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59FBC08-FA51-2F20-C291-208B87054694}"/>
              </a:ext>
            </a:extLst>
          </p:cNvPr>
          <p:cNvSpPr txBox="1"/>
          <p:nvPr/>
        </p:nvSpPr>
        <p:spPr>
          <a:xfrm>
            <a:off x="789712" y="2589451"/>
            <a:ext cx="9685338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树也是一个简单连通无向图，不妨先考虑树。如果树可以解决，那图就可以找一个生成树解决。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0DEB9-79E9-FEE7-B289-741B1695C395}"/>
                  </a:ext>
                </a:extLst>
              </p:cNvPr>
              <p:cNvSpPr txBox="1"/>
              <p:nvPr/>
            </p:nvSpPr>
            <p:spPr>
              <a:xfrm>
                <a:off x="789711" y="2961861"/>
                <a:ext cx="10262987" cy="670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自底向上构造路径，设当前节点为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，有子节点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。</m:t>
                    </m:r>
                  </m:oMath>
                </a14:m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设子节点对应子树的路径为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,…, 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那么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当前子树的路径为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+…+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0DEB9-79E9-FEE7-B289-741B1695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1" y="2961861"/>
                <a:ext cx="10262987" cy="670120"/>
              </a:xfrm>
              <a:prstGeom prst="rect">
                <a:avLst/>
              </a:prstGeom>
              <a:blipFill>
                <a:blip r:embed="rId9"/>
                <a:stretch>
                  <a:fillRect l="-535" t="-727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BF6CC9-4D96-3699-5F83-13734FE96D48}"/>
                  </a:ext>
                </a:extLst>
              </p:cNvPr>
              <p:cNvSpPr txBox="1"/>
              <p:nvPr/>
            </p:nvSpPr>
            <p:spPr>
              <a:xfrm>
                <a:off x="789710" y="3656813"/>
                <a:ext cx="10262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  <m:r>
                      <a:rPr lang="zh-CN" altLang="en-US" i="1" kern="0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奇偶性不满足，可以在路径末尾增加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𝑥</m:t>
                        </m:r>
                      </m:sub>
                    </m:sSub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BF6CC9-4D96-3699-5F83-13734FE9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0" y="3656813"/>
                <a:ext cx="10262987" cy="369332"/>
              </a:xfrm>
              <a:prstGeom prst="rect">
                <a:avLst/>
              </a:prstGeom>
              <a:blipFill>
                <a:blip r:embed="rId10"/>
                <a:stretch>
                  <a:fillRect l="-53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E0387F-8411-061C-BB80-B021384A335B}"/>
                  </a:ext>
                </a:extLst>
              </p:cNvPr>
              <p:cNvSpPr txBox="1"/>
              <p:nvPr/>
            </p:nvSpPr>
            <p:spPr>
              <a:xfrm>
                <a:off x="789710" y="4041640"/>
                <a:ext cx="10262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欧拉序长度不超过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2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为了满足一个点的奇偶性需要增加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个点，总共不超过</a:t>
                </a:r>
                <a14:m>
                  <m:oMath xmlns:m="http://schemas.openxmlformats.org/officeDocument/2006/math">
                    <m:r>
                      <a:rPr lang="en-US" altLang="zh-CN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4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E0387F-8411-061C-BB80-B021384A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0" y="4041640"/>
                <a:ext cx="10262987" cy="369332"/>
              </a:xfrm>
              <a:prstGeom prst="rect">
                <a:avLst/>
              </a:prstGeom>
              <a:blipFill>
                <a:blip r:embed="rId11"/>
                <a:stretch>
                  <a:fillRect l="-535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1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90047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POI1995 Where is the one?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这是一个交互题。有一个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的排列，需要猜出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的位置在哪里。可以提两类问题：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的数的差是否是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的数哪个更大？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第二类问题的次数必须最少，否则视为答案错误。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必须在时限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1s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内猜出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blipFill>
                <a:blip r:embed="rId7"/>
                <a:stretch>
                  <a:fillRect l="-549" t="-2058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26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这是一个交互题。有一个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的排列，需要猜出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的位置在哪里。可以提两类问题：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的数的差是否是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的数哪个更大？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第二类问题的次数必须最少，否则视为答案错误。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必须在时限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1s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内猜出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blipFill>
                <a:blip r:embed="rId7"/>
                <a:stretch>
                  <a:fillRect l="-549" t="-2058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A25CF0-B8A4-BD85-9A91-2D159778A2F5}"/>
                  </a:ext>
                </a:extLst>
              </p:cNvPr>
              <p:cNvSpPr txBox="1"/>
              <p:nvPr/>
            </p:nvSpPr>
            <p:spPr>
              <a:xfrm>
                <a:off x="1082675" y="2972929"/>
                <a:ext cx="9792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排列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+1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不能通过问题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来区分，所以至少需要一个问题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。理论上我们可以通过足够的问题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找到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n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的位置，然后用一个问题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找到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A25CF0-B8A4-BD85-9A91-2D159778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2972929"/>
                <a:ext cx="9792472" cy="646331"/>
              </a:xfrm>
              <a:prstGeom prst="rect">
                <a:avLst/>
              </a:prstGeom>
              <a:blipFill>
                <a:blip r:embed="rId8"/>
                <a:stretch>
                  <a:fillRect l="-560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EFDD38-A99F-1E3B-03B6-5B71EDB84743}"/>
                  </a:ext>
                </a:extLst>
              </p:cNvPr>
              <p:cNvSpPr txBox="1"/>
              <p:nvPr/>
            </p:nvSpPr>
            <p:spPr>
              <a:xfrm>
                <a:off x="1082675" y="3677373"/>
                <a:ext cx="9792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找找问题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的妙用。令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=2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，我们可以把所有数分成奇数和偶数。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EFDD38-A99F-1E3B-03B6-5B71EDB8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3677373"/>
                <a:ext cx="9792472" cy="369332"/>
              </a:xfrm>
              <a:prstGeom prst="rect">
                <a:avLst/>
              </a:prstGeom>
              <a:blipFill>
                <a:blip r:embed="rId9"/>
                <a:stretch>
                  <a:fillRect l="-56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B9FC54-20B5-CEDD-4054-7FE07C16E70E}"/>
                  </a:ext>
                </a:extLst>
              </p:cNvPr>
              <p:cNvSpPr txBox="1"/>
              <p:nvPr/>
            </p:nvSpPr>
            <p:spPr>
              <a:xfrm>
                <a:off x="1082675" y="4081114"/>
                <a:ext cx="979247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把奇数部分和偶数部分看作两个递归子问题，有了奇数部分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最小最大值的位置和偶数部分最小最大值的位置（虽然我们不能区分哪个是最小值的位置，哪个是最大值的位置），再使用问题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−1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两两检验一下，就可以知道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的位置了。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B9FC54-20B5-CEDD-4054-7FE07C16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4081114"/>
                <a:ext cx="9792472" cy="923330"/>
              </a:xfrm>
              <a:prstGeom prst="rect">
                <a:avLst/>
              </a:prstGeom>
              <a:blipFill>
                <a:blip r:embed="rId10"/>
                <a:stretch>
                  <a:fillRect l="-560" t="-3289" r="-374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389D96-EF43-4E4B-7C9F-E30E3777FC04}"/>
                  </a:ext>
                </a:extLst>
              </p:cNvPr>
              <p:cNvSpPr txBox="1"/>
              <p:nvPr/>
            </p:nvSpPr>
            <p:spPr>
              <a:xfrm>
                <a:off x="1082675" y="5038853"/>
                <a:ext cx="9792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于是得到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𝑛𝑙𝑜𝑔𝑛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的分治做法。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389D96-EF43-4E4B-7C9F-E30E3777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5038853"/>
                <a:ext cx="9792472" cy="369332"/>
              </a:xfrm>
              <a:prstGeom prst="rect">
                <a:avLst/>
              </a:prstGeom>
              <a:blipFill>
                <a:blip r:embed="rId11"/>
                <a:stretch>
                  <a:fillRect l="-560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2F1AE878-0C02-42BA-519C-9BAABAA9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90047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POI1995 Where is the one?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17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/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这是一个交互题。有一个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1-n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的排列，需要猜出</a:t>
                </a:r>
                <a:r>
                  <a:rPr lang="en-US" altLang="zh-CN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的位置在哪里。可以提两类问题：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的数的差是否是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的倍数？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marL="342900" indent="-342900" eaLnBrk="1" hangingPunct="1">
                  <a:buFont typeface="+mj-lt"/>
                  <a:buAutoNum type="arabicPeriod"/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任选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,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，询问位置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的数和位置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的数哪个更大？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:r>
                  <a:rPr lang="zh-CN" altLang="en-US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第二类问题的次数必须最少，否则视为答案错误。</a:t>
                </a:r>
                <a:endParaRPr lang="en-US" altLang="zh-CN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≤5×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必须在时限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1s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内猜出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A37517-1C8C-D526-2C8F-BEEFD3A2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705"/>
                <a:ext cx="9987779" cy="1477328"/>
              </a:xfrm>
              <a:prstGeom prst="rect">
                <a:avLst/>
              </a:prstGeom>
              <a:blipFill>
                <a:blip r:embed="rId7"/>
                <a:stretch>
                  <a:fillRect l="-549" t="-2058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AA25CF0-B8A4-BD85-9A91-2D159778A2F5}"/>
              </a:ext>
            </a:extLst>
          </p:cNvPr>
          <p:cNvSpPr txBox="1"/>
          <p:nvPr/>
        </p:nvSpPr>
        <p:spPr>
          <a:xfrm>
            <a:off x="1082675" y="2972929"/>
            <a:ext cx="979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做法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：任取一个位置，考虑这个位置和其他位置的差值。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B1BE91-FA62-080E-F165-B6A9FE00F8F1}"/>
                  </a:ext>
                </a:extLst>
              </p:cNvPr>
              <p:cNvSpPr txBox="1"/>
              <p:nvPr/>
            </p:nvSpPr>
            <p:spPr>
              <a:xfrm>
                <a:off x="1082675" y="3408862"/>
                <a:ext cx="9792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如果知道了这些差值中的最大值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，用问题</a:t>
                </a:r>
                <a:r>
                  <a:rPr lang="en-US" altLang="zh-CN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1</a:t>
                </a:r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，就能找到差值为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𝑀</m:t>
                    </m:r>
                    <m:r>
                      <a:rPr lang="zh-CN" altLang="en-US" i="1" ker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的</m:t>
                    </m:r>
                  </m:oMath>
                </a14:m>
                <a:r>
                  <a:rPr lang="zh-CN" altLang="en-US" sz="1800" kern="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位置。</a:t>
                </a:r>
                <a:endParaRPr lang="en-US" altLang="zh-CN" sz="1800" kern="0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B1BE91-FA62-080E-F165-B6A9FE00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3408862"/>
                <a:ext cx="9792472" cy="369332"/>
              </a:xfrm>
              <a:prstGeom prst="rect">
                <a:avLst/>
              </a:prstGeom>
              <a:blipFill>
                <a:blip r:embed="rId8"/>
                <a:stretch>
                  <a:fillRect l="-56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D2619CA-848A-891F-E5B3-2CADB2BDD287}"/>
              </a:ext>
            </a:extLst>
          </p:cNvPr>
          <p:cNvSpPr txBox="1"/>
          <p:nvPr/>
        </p:nvSpPr>
        <p:spPr>
          <a:xfrm>
            <a:off x="1082675" y="3789104"/>
            <a:ext cx="979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由于这些差值是从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开始的连续数字，所以可以二分找最大值。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D787F9-CFE0-1B55-7AF1-BD5B2445A063}"/>
              </a:ext>
            </a:extLst>
          </p:cNvPr>
          <p:cNvSpPr txBox="1"/>
          <p:nvPr/>
        </p:nvSpPr>
        <p:spPr>
          <a:xfrm>
            <a:off x="1082675" y="4229656"/>
            <a:ext cx="979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差值最大的位置一定是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的位置，再用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n-1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次问题</a:t>
            </a:r>
            <a:r>
              <a:rPr lang="en-US" altLang="zh-CN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kern="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就找到了另一个位置。</a:t>
            </a:r>
            <a:endParaRPr lang="en-US" altLang="zh-CN" sz="1800" kern="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18121F2B-3B6E-AF75-08DB-27366A47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90047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POI1995 Where is the one?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243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12727</TotalTime>
  <Words>2952</Words>
  <Application>Microsoft Office PowerPoint</Application>
  <PresentationFormat>宽屏</PresentationFormat>
  <Paragraphs>196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方正字迹-快意体 简</vt:lpstr>
      <vt:lpstr>楷体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任 飞宇</cp:lastModifiedBy>
  <cp:revision>1364</cp:revision>
  <dcterms:created xsi:type="dcterms:W3CDTF">2019-06-19T02:08:00Z</dcterms:created>
  <dcterms:modified xsi:type="dcterms:W3CDTF">2022-10-14T09:42:10Z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