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4B9C1-6A3D-4C13-A01D-A515624776C7}" type="datetimeFigureOut">
              <a:rPr lang="en-GB" smtClean="0"/>
              <a:t>11/09/2013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E0EF5-62D5-461F-8112-FF137DBB5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9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0EF5-62D5-461F-8112-FF137DBB53DA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11/09/2013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0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11/09/2013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0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11/09/2013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11/09/2013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11/09/2013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8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11/09/2013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6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11/09/2013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5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11/09/2013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3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11/09/2013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5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11/09/2013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pPr/>
              <a:t>11/09/2013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4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DCB5-6D71-EB44-9F0A-D3622F5F58F7}" type="datetimeFigureOut">
              <a:rPr lang="en-US" smtClean="0"/>
              <a:pPr/>
              <a:t>11/09/2013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77DF2-D252-904B-AD75-5F3944DC3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pycam.github.i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solving biological problems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4600" y="4025900"/>
            <a:ext cx="6654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Graham Ritchie, EMBL-EBI &amp; Sanger Institute</a:t>
            </a:r>
          </a:p>
          <a:p>
            <a:r>
              <a:rPr lang="en-US" sz="2600" dirty="0" smtClean="0"/>
              <a:t>James Morris, Sanger Institute</a:t>
            </a:r>
          </a:p>
          <a:p>
            <a:r>
              <a:rPr lang="en-US" sz="2600" smtClean="0"/>
              <a:t>Inês</a:t>
            </a:r>
            <a:r>
              <a:rPr lang="en-US" sz="2600" dirty="0" smtClean="0"/>
              <a:t> de Santiago, CRUK</a:t>
            </a:r>
          </a:p>
          <a:p>
            <a:r>
              <a:rPr lang="en-US" sz="2600" dirty="0" smtClean="0"/>
              <a:t>Tom Carroll, CRUK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0951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Split into 4 sections introducing programming with the Python language and going into some biological examples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We’d like you to follow along with the example code as we go through the material, and attempt the exercises to practice what you’ve learned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Questions are welcome at any point!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If you have specific projects/problems you like to use Python for we are happy to (try to) help during the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9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Day 1: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Morning: running the Python interpreter, variables and types, arithmetic, basic data structures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Afternoon: logic &amp; flow control, loops, exceptions, importing libraries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Day 2: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Morning: custom functions, variable scope, some biological examples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Afternoon: dealing with files, parsing file formats, introduction to </a:t>
            </a:r>
            <a:r>
              <a:rPr lang="en-US" dirty="0" err="1" smtClean="0"/>
              <a:t>BioPython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94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There is a course webpage with links to the materials, example solutions to the exercises etc.:</a:t>
            </a:r>
          </a:p>
          <a:p>
            <a:pPr lvl="1">
              <a:spcAft>
                <a:spcPts val="600"/>
              </a:spcAft>
            </a:pPr>
            <a:r>
              <a:rPr lang="en-US" sz="3200" dirty="0" smtClean="0">
                <a:hlinkClick r:id="rId3"/>
              </a:rPr>
              <a:t>http://pycam.github.io</a:t>
            </a:r>
            <a:endParaRPr lang="en-US" sz="32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You are encouraged to follow along with the materials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NB: this material is still in development, feedback is welcome!</a:t>
            </a:r>
          </a:p>
        </p:txBody>
      </p:sp>
    </p:spTree>
    <p:extLst>
      <p:ext uri="{BB962C8B-B14F-4D97-AF65-F5344CB8AC3E}">
        <p14:creationId xmlns:p14="http://schemas.microsoft.com/office/powerpoint/2010/main" val="232549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64380" y="1535113"/>
            <a:ext cx="3311236" cy="639762"/>
          </a:xfrm>
        </p:spPr>
        <p:txBody>
          <a:bodyPr/>
          <a:lstStyle/>
          <a:p>
            <a:r>
              <a:rPr lang="en-GB" dirty="0" smtClean="0"/>
              <a:t>Names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628731" y="1535113"/>
            <a:ext cx="3321466" cy="639762"/>
          </a:xfrm>
        </p:spPr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078235" y="2189623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638965" y="2188725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0" y="3745200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5</a:t>
            </a:r>
            <a:endParaRPr lang="en-GB" sz="2800" dirty="0"/>
          </a:p>
        </p:txBody>
      </p:sp>
      <p:sp>
        <p:nvSpPr>
          <p:cNvPr id="11" name="Rectangle 10"/>
          <p:cNvSpPr/>
          <p:nvPr/>
        </p:nvSpPr>
        <p:spPr>
          <a:xfrm>
            <a:off x="2092085" y="3506736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638960" y="3504945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29197" y="3738850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950694" y="3738850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16" name="Curved Connector 15"/>
          <p:cNvCxnSpPr>
            <a:stCxn id="13" idx="2"/>
            <a:endCxn id="14" idx="2"/>
          </p:cNvCxnSpPr>
          <p:nvPr/>
        </p:nvCxnSpPr>
        <p:spPr>
          <a:xfrm rot="16200000" flipH="1">
            <a:off x="4451675" y="2451321"/>
            <a:ext cx="12700" cy="3621497"/>
          </a:xfrm>
          <a:prstGeom prst="curvedConnector3">
            <a:avLst>
              <a:gd name="adj1" fmla="val 430909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5" y="5532490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“</a:t>
            </a:r>
            <a:r>
              <a:rPr lang="en-GB" sz="2800" dirty="0" err="1" smtClean="0"/>
              <a:t>foo</a:t>
            </a:r>
            <a:r>
              <a:rPr lang="en-GB" sz="2800" dirty="0" smtClean="0"/>
              <a:t>”</a:t>
            </a:r>
            <a:endParaRPr lang="en-GB" sz="2800" dirty="0"/>
          </a:p>
        </p:txBody>
      </p:sp>
      <p:sp>
        <p:nvSpPr>
          <p:cNvPr id="24" name="Rectangle 23"/>
          <p:cNvSpPr/>
          <p:nvPr/>
        </p:nvSpPr>
        <p:spPr>
          <a:xfrm>
            <a:off x="2092080" y="5294026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638955" y="5292235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329192" y="5526135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950689" y="5526140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28" name="Curved Connector 27"/>
          <p:cNvCxnSpPr>
            <a:stCxn id="26" idx="2"/>
            <a:endCxn id="29" idx="2"/>
          </p:cNvCxnSpPr>
          <p:nvPr/>
        </p:nvCxnSpPr>
        <p:spPr>
          <a:xfrm rot="16200000" flipH="1">
            <a:off x="4986767" y="3703510"/>
            <a:ext cx="12700" cy="4691690"/>
          </a:xfrm>
          <a:prstGeom prst="curvedConnector3">
            <a:avLst>
              <a:gd name="adj1" fmla="val 4854545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92824" y="5526135"/>
            <a:ext cx="87957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/>
              <a:t>foo</a:t>
            </a:r>
            <a:endParaRPr lang="en-GB" sz="2800" dirty="0"/>
          </a:p>
        </p:txBody>
      </p:sp>
      <p:cxnSp>
        <p:nvCxnSpPr>
          <p:cNvPr id="48" name="Shape 47"/>
          <p:cNvCxnSpPr>
            <a:stCxn id="27" idx="0"/>
            <a:endCxn id="50" idx="1"/>
          </p:cNvCxnSpPr>
          <p:nvPr/>
        </p:nvCxnSpPr>
        <p:spPr>
          <a:xfrm rot="5400000" flipH="1" flipV="1">
            <a:off x="6185837" y="5013302"/>
            <a:ext cx="589421" cy="436257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98676" y="4705886"/>
            <a:ext cx="254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garbage collection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23" grpId="0"/>
      <p:bldP spid="24" grpId="0" animBg="1"/>
      <p:bldP spid="25" grpId="0" animBg="1"/>
      <p:bldP spid="26" grpId="0" animBg="1"/>
      <p:bldP spid="27" grpId="0" animBg="1"/>
      <p:bldP spid="29" grpId="0" animBg="1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64380" y="1535113"/>
            <a:ext cx="3311236" cy="639762"/>
          </a:xfrm>
        </p:spPr>
        <p:txBody>
          <a:bodyPr/>
          <a:lstStyle/>
          <a:p>
            <a:r>
              <a:rPr lang="en-GB" dirty="0" smtClean="0"/>
              <a:t>Names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628731" y="1535113"/>
            <a:ext cx="3321466" cy="639762"/>
          </a:xfrm>
        </p:spPr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432628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5</a:t>
            </a:r>
            <a:endParaRPr lang="en-GB" sz="2800" dirty="0"/>
          </a:p>
        </p:txBody>
      </p:sp>
      <p:sp>
        <p:nvSpPr>
          <p:cNvPr id="11" name="Rectangle 10"/>
          <p:cNvSpPr/>
          <p:nvPr/>
        </p:nvSpPr>
        <p:spPr>
          <a:xfrm>
            <a:off x="2092085" y="2208912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638960" y="2192373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29197" y="242627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950694" y="242627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16" name="Curved Connector 15"/>
          <p:cNvCxnSpPr>
            <a:stCxn id="13" idx="2"/>
            <a:endCxn id="14" idx="2"/>
          </p:cNvCxnSpPr>
          <p:nvPr/>
        </p:nvCxnSpPr>
        <p:spPr>
          <a:xfrm rot="16200000" flipH="1">
            <a:off x="4451675" y="1138749"/>
            <a:ext cx="12700" cy="3621497"/>
          </a:xfrm>
          <a:prstGeom prst="curvedConnector3">
            <a:avLst>
              <a:gd name="adj1" fmla="val 430909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5" y="5665222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y</a:t>
            </a:r>
            <a:endParaRPr lang="en-GB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-9828" y="4015584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y = 5</a:t>
            </a:r>
            <a:endParaRPr lang="en-GB" sz="2800" dirty="0"/>
          </a:p>
        </p:txBody>
      </p:sp>
      <p:sp>
        <p:nvSpPr>
          <p:cNvPr id="30" name="Rectangle 29"/>
          <p:cNvSpPr/>
          <p:nvPr/>
        </p:nvSpPr>
        <p:spPr>
          <a:xfrm>
            <a:off x="2082257" y="3791868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629132" y="3775329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2319369" y="400923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40866" y="400923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34" name="Curved Connector 33"/>
          <p:cNvCxnSpPr>
            <a:stCxn id="32" idx="2"/>
            <a:endCxn id="33" idx="2"/>
          </p:cNvCxnSpPr>
          <p:nvPr/>
        </p:nvCxnSpPr>
        <p:spPr>
          <a:xfrm rot="16200000" flipH="1">
            <a:off x="4441847" y="2721705"/>
            <a:ext cx="12700" cy="3621497"/>
          </a:xfrm>
          <a:prstGeom prst="curvedConnector3">
            <a:avLst>
              <a:gd name="adj1" fmla="val 430909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64925" y="401415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y</a:t>
            </a:r>
            <a:endParaRPr lang="en-GB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6771674" y="401415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37" name="Curved Connector 36"/>
          <p:cNvCxnSpPr>
            <a:stCxn id="35" idx="0"/>
            <a:endCxn id="36" idx="0"/>
          </p:cNvCxnSpPr>
          <p:nvPr/>
        </p:nvCxnSpPr>
        <p:spPr>
          <a:xfrm rot="5400000" flipH="1" flipV="1">
            <a:off x="5280029" y="2210780"/>
            <a:ext cx="12700" cy="3606749"/>
          </a:xfrm>
          <a:prstGeom prst="curvedConnector3">
            <a:avLst>
              <a:gd name="adj1" fmla="val 342580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072429" y="5389572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5619304" y="5373033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2309541" y="560693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5931038" y="560693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51" name="Curved Connector 50"/>
          <p:cNvCxnSpPr>
            <a:stCxn id="47" idx="2"/>
            <a:endCxn id="53" idx="2"/>
          </p:cNvCxnSpPr>
          <p:nvPr/>
        </p:nvCxnSpPr>
        <p:spPr>
          <a:xfrm rot="16200000" flipH="1">
            <a:off x="4844963" y="3906465"/>
            <a:ext cx="4920" cy="4452305"/>
          </a:xfrm>
          <a:prstGeom prst="curvedConnector3">
            <a:avLst>
              <a:gd name="adj1" fmla="val 1104138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55097" y="561185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y</a:t>
            </a:r>
            <a:endParaRPr lang="en-GB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6761846" y="561185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54" name="Curved Connector 53"/>
          <p:cNvCxnSpPr>
            <a:stCxn id="52" idx="0"/>
            <a:endCxn id="53" idx="0"/>
          </p:cNvCxnSpPr>
          <p:nvPr/>
        </p:nvCxnSpPr>
        <p:spPr>
          <a:xfrm rot="5400000" flipH="1" flipV="1">
            <a:off x="5270201" y="3808484"/>
            <a:ext cx="12700" cy="3606749"/>
          </a:xfrm>
          <a:prstGeom prst="curvedConnector3">
            <a:avLst>
              <a:gd name="adj1" fmla="val 296128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45" grpId="0" animBg="1"/>
      <p:bldP spid="46" grpId="0" animBg="1"/>
      <p:bldP spid="47" grpId="0" animBg="1"/>
      <p:bldP spid="49" grpId="0" animBg="1"/>
      <p:bldP spid="52" grpId="0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64380" y="1535113"/>
            <a:ext cx="3311236" cy="639762"/>
          </a:xfrm>
        </p:spPr>
        <p:txBody>
          <a:bodyPr/>
          <a:lstStyle/>
          <a:p>
            <a:r>
              <a:rPr lang="en-GB" dirty="0" smtClean="0"/>
              <a:t>Names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628731" y="1535113"/>
            <a:ext cx="3321466" cy="639762"/>
          </a:xfrm>
        </p:spPr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432628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5</a:t>
            </a:r>
            <a:endParaRPr lang="en-GB" sz="2800" dirty="0"/>
          </a:p>
        </p:txBody>
      </p:sp>
      <p:sp>
        <p:nvSpPr>
          <p:cNvPr id="11" name="Rectangle 10"/>
          <p:cNvSpPr/>
          <p:nvPr/>
        </p:nvSpPr>
        <p:spPr>
          <a:xfrm>
            <a:off x="2092085" y="2208912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638960" y="2192373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29197" y="242627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950694" y="2426278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cxnSp>
        <p:nvCxnSpPr>
          <p:cNvPr id="16" name="Curved Connector 15"/>
          <p:cNvCxnSpPr>
            <a:stCxn id="13" idx="2"/>
            <a:endCxn id="14" idx="2"/>
          </p:cNvCxnSpPr>
          <p:nvPr/>
        </p:nvCxnSpPr>
        <p:spPr>
          <a:xfrm rot="16200000" flipH="1">
            <a:off x="4451675" y="1138749"/>
            <a:ext cx="12700" cy="3621497"/>
          </a:xfrm>
          <a:prstGeom prst="curvedConnector3">
            <a:avLst>
              <a:gd name="adj1" fmla="val 430909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5" y="5665222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del x</a:t>
            </a:r>
            <a:endParaRPr lang="en-GB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-9828" y="4015584"/>
            <a:ext cx="209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 = None</a:t>
            </a:r>
            <a:endParaRPr lang="en-GB" sz="2800" dirty="0"/>
          </a:p>
        </p:txBody>
      </p:sp>
      <p:sp>
        <p:nvSpPr>
          <p:cNvPr id="30" name="Rectangle 29"/>
          <p:cNvSpPr/>
          <p:nvPr/>
        </p:nvSpPr>
        <p:spPr>
          <a:xfrm>
            <a:off x="2082257" y="3791868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629132" y="3775329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2319369" y="400923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40866" y="4009234"/>
            <a:ext cx="6234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5</a:t>
            </a:r>
            <a:endParaRPr lang="en-GB" sz="2800" dirty="0"/>
          </a:p>
        </p:txBody>
      </p:sp>
      <p:sp>
        <p:nvSpPr>
          <p:cNvPr id="45" name="Rectangle 44"/>
          <p:cNvSpPr/>
          <p:nvPr/>
        </p:nvSpPr>
        <p:spPr>
          <a:xfrm>
            <a:off x="2072429" y="5389572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5619304" y="5373033"/>
            <a:ext cx="3311236" cy="108094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/>
      <p:bldP spid="30" grpId="0" animBg="1"/>
      <p:bldP spid="31" grpId="0" animBg="1"/>
      <p:bldP spid="32" grpId="0" animBg="1"/>
      <p:bldP spid="33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99440"/>
              </p:ext>
            </p:extLst>
          </p:nvPr>
        </p:nvGraphicFramePr>
        <p:xfrm>
          <a:off x="1524000" y="2238123"/>
          <a:ext cx="6096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 Index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 anchor="ctr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 anchor="ctr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 anchor="ctr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anchor="ctr"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0" y="1665609"/>
            <a:ext cx="395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 [123, 54, 92, 87, 33]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667000" y="3857625"/>
            <a:ext cx="4953000" cy="158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3250" y="3932793"/>
            <a:ext cx="151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length is 5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and List element numbering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4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323</Words>
  <Application>Microsoft Macintosh PowerPoint</Application>
  <PresentationFormat>On-screen Show (4:3)</PresentationFormat>
  <Paragraphs>87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 introduction to solving biological problems with Python</vt:lpstr>
      <vt:lpstr>This course</vt:lpstr>
      <vt:lpstr>Course structure</vt:lpstr>
      <vt:lpstr>Materials</vt:lpstr>
      <vt:lpstr>Assignment</vt:lpstr>
      <vt:lpstr>Assignment</vt:lpstr>
      <vt:lpstr>Assignment</vt:lpstr>
      <vt:lpstr>Tuple and List element numbering</vt:lpstr>
    </vt:vector>
  </TitlesOfParts>
  <Company>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solving biological problems with Python</dc:title>
  <dc:creator>Graham Ritchie</dc:creator>
  <cp:lastModifiedBy>James Morris</cp:lastModifiedBy>
  <cp:revision>21</cp:revision>
  <dcterms:created xsi:type="dcterms:W3CDTF">2013-05-27T22:26:14Z</dcterms:created>
  <dcterms:modified xsi:type="dcterms:W3CDTF">2013-09-11T14:48:55Z</dcterms:modified>
</cp:coreProperties>
</file>