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56" r:id="rId2"/>
    <p:sldId id="257" r:id="rId3"/>
    <p:sldId id="259" r:id="rId4"/>
    <p:sldId id="268" r:id="rId5"/>
    <p:sldId id="269" r:id="rId6"/>
    <p:sldId id="270" r:id="rId7"/>
    <p:sldId id="261" r:id="rId8"/>
    <p:sldId id="260" r:id="rId9"/>
    <p:sldId id="262" r:id="rId10"/>
    <p:sldId id="263" r:id="rId11"/>
    <p:sldId id="265" r:id="rId12"/>
    <p:sldId id="266" r:id="rId13"/>
    <p:sldId id="27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0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970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70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77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66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32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08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5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07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45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1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2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7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1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8CBC2-BC58-4255-B380-66AD0CA1A4E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0F8CA6A-586E-4D45-A72D-491036749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6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  <p:sldLayoutId id="21474838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92378-CE66-9E8D-C3DD-CAE294BA55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726" y="2893638"/>
            <a:ext cx="8253277" cy="1646302"/>
          </a:xfrm>
        </p:spPr>
        <p:txBody>
          <a:bodyPr/>
          <a:lstStyle/>
          <a:p>
            <a:r>
              <a:rPr lang="en-US" dirty="0"/>
              <a:t>Data Science’s First Classifier: The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358BD5-6A6B-1C68-20BC-7143221E4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539937"/>
            <a:ext cx="7766936" cy="1096899"/>
          </a:xfrm>
        </p:spPr>
        <p:txBody>
          <a:bodyPr>
            <a:normAutofit/>
          </a:bodyPr>
          <a:lstStyle/>
          <a:p>
            <a:r>
              <a:rPr lang="en-US" sz="2000" dirty="0"/>
              <a:t>By: Molo Munyansanga</a:t>
            </a:r>
          </a:p>
          <a:p>
            <a:r>
              <a:rPr lang="en-US" sz="2000" dirty="0"/>
              <a:t>University of Kigali • Data Science Conference • 23/06/2025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D5D99-C1D9-589B-F408-88C69CDA8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739" y="53674"/>
            <a:ext cx="3937591" cy="134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2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A17A-D208-9B47-A5CA-6034FAE61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Modern ML Models Overcome These 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93ED-22FC-FB29-BC7B-5BEC99C026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719324" cy="3789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Multilayer Perceptron (MLP):</a:t>
            </a:r>
          </a:p>
          <a:p>
            <a:pPr lvl="1"/>
            <a:r>
              <a:rPr lang="en-US" sz="2000" dirty="0"/>
              <a:t>Adds hidden layers to handle complex patterns.</a:t>
            </a:r>
          </a:p>
          <a:p>
            <a:pPr marL="0" indent="0">
              <a:buNone/>
            </a:pPr>
            <a:r>
              <a:rPr lang="en-US" sz="2200" dirty="0"/>
              <a:t>Backpropagation algorithm:</a:t>
            </a:r>
          </a:p>
          <a:p>
            <a:pPr lvl="1"/>
            <a:r>
              <a:rPr lang="en-US" sz="2000" dirty="0"/>
              <a:t>Enables training of deep neural networks by updating weights layer by layer.</a:t>
            </a:r>
          </a:p>
          <a:p>
            <a:pPr marL="0" indent="0">
              <a:buNone/>
            </a:pPr>
            <a:r>
              <a:rPr lang="en-US" sz="2200" dirty="0"/>
              <a:t>Alternative models for classification:</a:t>
            </a:r>
          </a:p>
          <a:p>
            <a:pPr lvl="1"/>
            <a:r>
              <a:rPr lang="en-US" sz="2000" dirty="0"/>
              <a:t>Logistic Regression, Support Vector Machines, Decision Trees &amp; Random Forests</a:t>
            </a:r>
          </a:p>
        </p:txBody>
      </p:sp>
    </p:spTree>
    <p:extLst>
      <p:ext uri="{BB962C8B-B14F-4D97-AF65-F5344CB8AC3E}">
        <p14:creationId xmlns:p14="http://schemas.microsoft.com/office/powerpoint/2010/main" val="413518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DF7A-C4AE-E040-3439-51208505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Still Matters in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AF4F8-8EE0-1BC3-C899-477928BFCC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8596668" cy="3424107"/>
          </a:xfrm>
        </p:spPr>
        <p:txBody>
          <a:bodyPr>
            <a:normAutofit/>
          </a:bodyPr>
          <a:lstStyle/>
          <a:p>
            <a:r>
              <a:rPr lang="en-US" sz="2200" b="1" u="sng" dirty="0"/>
              <a:t>Foundational concept</a:t>
            </a:r>
            <a:r>
              <a:rPr lang="en-US" sz="2200" dirty="0"/>
              <a:t>: Introduced key ideas—weights, bias, activation—that are core to modern models.</a:t>
            </a:r>
          </a:p>
          <a:p>
            <a:r>
              <a:rPr lang="en-US" sz="2200" b="1" u="sng" dirty="0"/>
              <a:t>Builds intuition</a:t>
            </a:r>
            <a:r>
              <a:rPr lang="en-US" sz="2200" dirty="0"/>
              <a:t>: Helps data scientists understand how models learn from data.</a:t>
            </a:r>
          </a:p>
          <a:p>
            <a:r>
              <a:rPr lang="en-US" sz="2200" b="1" u="sng" dirty="0"/>
              <a:t>Model transparency</a:t>
            </a:r>
            <a:r>
              <a:rPr lang="en-US" sz="2200" dirty="0"/>
              <a:t>: Simple structure makes it ideal for teaching, prototyping, and debugging.</a:t>
            </a:r>
          </a:p>
        </p:txBody>
      </p:sp>
    </p:spTree>
    <p:extLst>
      <p:ext uri="{BB962C8B-B14F-4D97-AF65-F5344CB8AC3E}">
        <p14:creationId xmlns:p14="http://schemas.microsoft.com/office/powerpoint/2010/main" val="3930684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08824-79D0-E81C-8A69-EA8527495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EC82-56FF-1551-64AE-AB612A54032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400"/>
            <a:ext cx="9176524" cy="43180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200" dirty="0"/>
              <a:t>Classification is a core task in data science — assigning labels to data.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The Perceptron (1957) was the first model to learn from labeled data.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It introduced key ML concepts: weights, bias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It had limitations — couldn’t handle non-linear problems.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Modern models build on its foundations.</a:t>
            </a:r>
          </a:p>
          <a:p>
            <a:pPr>
              <a:buFont typeface="+mj-lt"/>
              <a:buAutoNum type="arabicPeriod"/>
            </a:pPr>
            <a:r>
              <a:rPr lang="en-US" sz="2200" dirty="0"/>
              <a:t>Understanding the Perceptron = understanding the roots of intelligent systems.</a:t>
            </a:r>
          </a:p>
        </p:txBody>
      </p:sp>
    </p:spTree>
    <p:extLst>
      <p:ext uri="{BB962C8B-B14F-4D97-AF65-F5344CB8AC3E}">
        <p14:creationId xmlns:p14="http://schemas.microsoft.com/office/powerpoint/2010/main" val="394613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813CC-9E1D-9636-452F-B5B73B939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Reading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145CCA-15AC-1EA0-B785-BFBBF02F28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070198" cy="3424107"/>
          </a:xfrm>
        </p:spPr>
        <p:txBody>
          <a:bodyPr>
            <a:normAutofit/>
          </a:bodyPr>
          <a:lstStyle/>
          <a:p>
            <a:r>
              <a:rPr lang="en-US" sz="2800" b="1" dirty="0"/>
              <a:t>Why Machines Learn – The Elegant Math Behind Modern AI</a:t>
            </a:r>
          </a:p>
          <a:p>
            <a:pPr marL="0" indent="0">
              <a:buNone/>
            </a:pPr>
            <a:r>
              <a:rPr lang="en-US" sz="2800" dirty="0"/>
              <a:t>By: Anil </a:t>
            </a:r>
            <a:r>
              <a:rPr lang="en-US" sz="2800" dirty="0" err="1"/>
              <a:t>Ananthaswamy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4991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519307-AB94-9447-E153-D48F5DE0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and Answers (Q&amp;A)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0888ED-0031-EBEF-29DF-42EE8CA3F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6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171-5B17-DAF3-C10D-33BAD9CD6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Classification in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88198-E638-46AA-D9A0-4BC61AB964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400"/>
            <a:ext cx="8698059" cy="4318000"/>
          </a:xfrm>
        </p:spPr>
        <p:txBody>
          <a:bodyPr>
            <a:normAutofit/>
          </a:bodyPr>
          <a:lstStyle/>
          <a:p>
            <a:r>
              <a:rPr lang="en-US" sz="2200" dirty="0"/>
              <a:t>Classification is the task of assigning labels to data points based on input features.</a:t>
            </a:r>
          </a:p>
          <a:p>
            <a:r>
              <a:rPr lang="en-US" sz="2200" dirty="0"/>
              <a:t>It is a core part of supervised machine learning.</a:t>
            </a:r>
          </a:p>
          <a:p>
            <a:r>
              <a:rPr lang="en-US" sz="2200" dirty="0"/>
              <a:t>Common real-world applications:</a:t>
            </a:r>
          </a:p>
          <a:p>
            <a:pPr lvl="1"/>
            <a:r>
              <a:rPr lang="en-US" sz="2200" b="1" u="sng" dirty="0"/>
              <a:t>Email</a:t>
            </a:r>
            <a:r>
              <a:rPr lang="en-US" sz="2200" b="1" dirty="0"/>
              <a:t> </a:t>
            </a:r>
            <a:r>
              <a:rPr lang="en-US" sz="2200" dirty="0"/>
              <a:t>→ Spam or Not Spam</a:t>
            </a:r>
          </a:p>
          <a:p>
            <a:pPr lvl="1"/>
            <a:r>
              <a:rPr lang="en-US" sz="2200" b="1" u="sng" dirty="0"/>
              <a:t>Image</a:t>
            </a:r>
            <a:r>
              <a:rPr lang="en-US" sz="2200" b="1" dirty="0"/>
              <a:t> </a:t>
            </a:r>
            <a:r>
              <a:rPr lang="en-US" sz="2200" dirty="0"/>
              <a:t>→ Cat, Dog, or Other</a:t>
            </a:r>
          </a:p>
          <a:p>
            <a:pPr lvl="1"/>
            <a:r>
              <a:rPr lang="en-US" sz="2200" b="1" u="sng" dirty="0"/>
              <a:t>Medical data</a:t>
            </a:r>
            <a:r>
              <a:rPr lang="en-US" sz="2200" b="1" dirty="0"/>
              <a:t> </a:t>
            </a:r>
            <a:r>
              <a:rPr lang="en-US" sz="2200" dirty="0"/>
              <a:t>→ Diseased or Healthy</a:t>
            </a:r>
          </a:p>
          <a:p>
            <a:r>
              <a:rPr lang="en-US" sz="2200" dirty="0"/>
              <a:t>In data science, classification helps automate decision-making using patterns learned from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9916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030D-1EC1-7A41-EC67-EA5BB06D7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Birth of the Perceptron (1957, Rosenblatt)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17B6D-C648-AF3E-6A02-FAEFFE8F6F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9484868" cy="3424107"/>
          </a:xfrm>
        </p:spPr>
        <p:txBody>
          <a:bodyPr>
            <a:normAutofit/>
          </a:bodyPr>
          <a:lstStyle/>
          <a:p>
            <a:r>
              <a:rPr lang="en-US" sz="2200" dirty="0"/>
              <a:t>Invented by Frank Rosenblatt in 1957.</a:t>
            </a:r>
          </a:p>
          <a:p>
            <a:r>
              <a:rPr lang="en-US" sz="2200" dirty="0"/>
              <a:t>Designed to simulate a biological neuron for pattern recognition.</a:t>
            </a:r>
          </a:p>
          <a:p>
            <a:r>
              <a:rPr lang="en-US" sz="2200" dirty="0"/>
              <a:t>The first algorithm that could learn to classify data by adjusting weights.</a:t>
            </a:r>
          </a:p>
          <a:p>
            <a:r>
              <a:rPr lang="en-US" sz="2200" dirty="0"/>
              <a:t>Considered the first trainable neural network to be implemented.</a:t>
            </a:r>
          </a:p>
          <a:p>
            <a:r>
              <a:rPr lang="en-US" sz="2200" dirty="0"/>
              <a:t>Initially used for basic visual pattern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172410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CCA2-429A-77D1-5804-6C89394E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Perceptron Works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232975-01F6-14E5-B262-9A9BFFAA317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072630423"/>
              </p:ext>
            </p:extLst>
          </p:nvPr>
        </p:nvGraphicFramePr>
        <p:xfrm>
          <a:off x="914400" y="2366960"/>
          <a:ext cx="8272130" cy="388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2130">
                  <a:extLst>
                    <a:ext uri="{9D8B030D-6E8A-4147-A177-3AD203B41FA5}">
                      <a16:colId xmlns:a16="http://schemas.microsoft.com/office/drawing/2014/main" val="4019263399"/>
                    </a:ext>
                  </a:extLst>
                </a:gridCol>
              </a:tblGrid>
              <a:tr h="194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85459"/>
                  </a:ext>
                </a:extLst>
              </a:tr>
              <a:tr h="19407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10339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B48D937-1EAA-BEFE-4DAF-AA7E9615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1614234"/>
            <a:ext cx="5184571" cy="25324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D086A3-01FE-9C86-0EE5-11CA5FB1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731" y="4389232"/>
            <a:ext cx="5077451" cy="185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4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B044-FB1E-68A2-AEE2-CBE0ED79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feed Data to the Perceptron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65A632F-D7FB-896C-FB95-8439BEB9433E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597378583"/>
              </p:ext>
            </p:extLst>
          </p:nvPr>
        </p:nvGraphicFramePr>
        <p:xfrm>
          <a:off x="677334" y="2017585"/>
          <a:ext cx="4486941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5647">
                  <a:extLst>
                    <a:ext uri="{9D8B030D-6E8A-4147-A177-3AD203B41FA5}">
                      <a16:colId xmlns:a16="http://schemas.microsoft.com/office/drawing/2014/main" val="74954077"/>
                    </a:ext>
                  </a:extLst>
                </a:gridCol>
                <a:gridCol w="1495647">
                  <a:extLst>
                    <a:ext uri="{9D8B030D-6E8A-4147-A177-3AD203B41FA5}">
                      <a16:colId xmlns:a16="http://schemas.microsoft.com/office/drawing/2014/main" val="2494234330"/>
                    </a:ext>
                  </a:extLst>
                </a:gridCol>
                <a:gridCol w="1495647">
                  <a:extLst>
                    <a:ext uri="{9D8B030D-6E8A-4147-A177-3AD203B41FA5}">
                      <a16:colId xmlns:a16="http://schemas.microsoft.com/office/drawing/2014/main" val="5959265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Weight (x1)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Calories (x2)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Risk (y)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5634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039310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590411"/>
                  </a:ext>
                </a:extLst>
              </a:tr>
              <a:tr h="3363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33677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96BE6663-01E4-9C47-6D0A-8C869BBB14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971" t="12436" b="37828"/>
          <a:stretch>
            <a:fillRect/>
          </a:stretch>
        </p:blipFill>
        <p:spPr>
          <a:xfrm>
            <a:off x="6220046" y="1552354"/>
            <a:ext cx="3053956" cy="3191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24C156-1BDC-828C-751D-3FF6899539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58" t="85112" r="39651" b="1"/>
          <a:stretch>
            <a:fillRect/>
          </a:stretch>
        </p:blipFill>
        <p:spPr>
          <a:xfrm>
            <a:off x="2846783" y="4974513"/>
            <a:ext cx="3575275" cy="1473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B917A1-F0F6-D2C0-9C57-DC067293B1ED}"/>
              </a:ext>
            </a:extLst>
          </p:cNvPr>
          <p:cNvSpPr txBox="1"/>
          <p:nvPr/>
        </p:nvSpPr>
        <p:spPr>
          <a:xfrm>
            <a:off x="616692" y="5587763"/>
            <a:ext cx="2485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Input Matrix, x =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54BF23-0A68-4C52-4D51-8ADF6DC3A515}"/>
              </a:ext>
            </a:extLst>
          </p:cNvPr>
          <p:cNvCxnSpPr/>
          <p:nvPr/>
        </p:nvCxnSpPr>
        <p:spPr>
          <a:xfrm flipH="1">
            <a:off x="6645349" y="5139438"/>
            <a:ext cx="1340072" cy="756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7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8821-7103-3CD9-9AB8-3BC9E521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Weights and Biases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FFF2FA-FDAB-C1EA-AF22-71F747B1C5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80483" y="1557080"/>
            <a:ext cx="5135525" cy="51355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E4363-4EAA-2C6B-A89E-14179CD212E9}"/>
              </a:ext>
            </a:extLst>
          </p:cNvPr>
          <p:cNvCxnSpPr/>
          <p:nvPr/>
        </p:nvCxnSpPr>
        <p:spPr>
          <a:xfrm>
            <a:off x="1244009" y="1930400"/>
            <a:ext cx="2126512" cy="4257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5E9F66-4C7F-E220-0691-DEB92D20566B}"/>
              </a:ext>
            </a:extLst>
          </p:cNvPr>
          <p:cNvSpPr txBox="1"/>
          <p:nvPr/>
        </p:nvSpPr>
        <p:spPr>
          <a:xfrm>
            <a:off x="6443330" y="2073349"/>
            <a:ext cx="2668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bias</a:t>
            </a:r>
          </a:p>
          <a:p>
            <a:endParaRPr lang="en-US" dirty="0"/>
          </a:p>
          <a:p>
            <a:r>
              <a:rPr lang="en-US" dirty="0"/>
              <a:t>Increase bias again</a:t>
            </a:r>
          </a:p>
          <a:p>
            <a:endParaRPr lang="en-US" dirty="0"/>
          </a:p>
          <a:p>
            <a:r>
              <a:rPr lang="en-US" dirty="0"/>
              <a:t>Increase w1</a:t>
            </a:r>
          </a:p>
          <a:p>
            <a:endParaRPr lang="en-US" dirty="0"/>
          </a:p>
          <a:p>
            <a:r>
              <a:rPr lang="en-US" dirty="0"/>
              <a:t>Increase w2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344314-92AB-B09B-7B95-EA8DD4273E5A}"/>
              </a:ext>
            </a:extLst>
          </p:cNvPr>
          <p:cNvCxnSpPr/>
          <p:nvPr/>
        </p:nvCxnSpPr>
        <p:spPr>
          <a:xfrm>
            <a:off x="1683493" y="1912675"/>
            <a:ext cx="2126512" cy="4257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56C99C-239B-DC4E-F5F0-4B430CE72EAF}"/>
              </a:ext>
            </a:extLst>
          </p:cNvPr>
          <p:cNvCxnSpPr/>
          <p:nvPr/>
        </p:nvCxnSpPr>
        <p:spPr>
          <a:xfrm>
            <a:off x="2441950" y="1948112"/>
            <a:ext cx="2126512" cy="4257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A52CCF-C7C8-CB8E-9B12-3BA088B31DB6}"/>
              </a:ext>
            </a:extLst>
          </p:cNvPr>
          <p:cNvCxnSpPr>
            <a:cxnSpLocks/>
          </p:cNvCxnSpPr>
          <p:nvPr/>
        </p:nvCxnSpPr>
        <p:spPr>
          <a:xfrm>
            <a:off x="3487479" y="1912675"/>
            <a:ext cx="1105791" cy="42967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076E6C-8110-570D-9CA2-CA82A0B0B5F6}"/>
              </a:ext>
            </a:extLst>
          </p:cNvPr>
          <p:cNvCxnSpPr>
            <a:cxnSpLocks/>
          </p:cNvCxnSpPr>
          <p:nvPr/>
        </p:nvCxnSpPr>
        <p:spPr>
          <a:xfrm>
            <a:off x="3480385" y="1916213"/>
            <a:ext cx="7094" cy="42896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2651C573-3F16-E5B4-6BE1-992459D30142}"/>
              </a:ext>
            </a:extLst>
          </p:cNvPr>
          <p:cNvSpPr/>
          <p:nvPr/>
        </p:nvSpPr>
        <p:spPr>
          <a:xfrm>
            <a:off x="4284921" y="1557080"/>
            <a:ext cx="789999" cy="271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8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BF26-A833-1470-32E1-3AABA124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 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6B62-D0BD-1641-652E-C5BB299F2D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30401"/>
            <a:ext cx="10363826" cy="222693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Make a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Compare it to the true label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wrong, adjust weights to reduce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Repeat across the dataset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6A98E1-5284-EC44-DE7F-B7D85666A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81" y="4667013"/>
            <a:ext cx="4140361" cy="158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78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0B4D-2672-2C7E-45B6-31ECAC2D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Algorithm </a:t>
            </a:r>
            <a:r>
              <a:rPr lang="en-US"/>
              <a:t>(Conceptual)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28DB-C275-72E8-D883-2F16D8BC5BD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363826" cy="3746629"/>
          </a:xfrm>
        </p:spPr>
        <p:txBody>
          <a:bodyPr>
            <a:normAutofit/>
          </a:bodyPr>
          <a:lstStyle/>
          <a:p>
            <a:r>
              <a:rPr lang="en-US" b="1" dirty="0"/>
              <a:t>Step 1</a:t>
            </a:r>
            <a:r>
              <a:rPr lang="en-US" dirty="0"/>
              <a:t>. Initialize the weight vector to zero: set </a:t>
            </a:r>
            <a:r>
              <a:rPr lang="en-US" b="1" dirty="0"/>
              <a:t>w</a:t>
            </a:r>
            <a:r>
              <a:rPr lang="en-US" dirty="0"/>
              <a:t> = 0</a:t>
            </a:r>
          </a:p>
          <a:p>
            <a:r>
              <a:rPr lang="en-US" b="1" dirty="0"/>
              <a:t>Step 2</a:t>
            </a:r>
            <a:r>
              <a:rPr lang="en-US" dirty="0"/>
              <a:t>. For each data point x in the training dataset, do the following:</a:t>
            </a:r>
          </a:p>
          <a:p>
            <a:pPr lvl="1"/>
            <a:r>
              <a:rPr lang="en-US" b="1" dirty="0"/>
              <a:t>Step 2a </a:t>
            </a:r>
            <a:r>
              <a:rPr lang="en-US" dirty="0"/>
              <a:t>if </a:t>
            </a:r>
            <a:r>
              <a:rPr lang="en-US" dirty="0" err="1"/>
              <a:t>yw</a:t>
            </a:r>
            <a:r>
              <a:rPr lang="en-US" baseline="30000" dirty="0" err="1"/>
              <a:t>T</a:t>
            </a:r>
            <a:r>
              <a:rPr lang="en-US" dirty="0" err="1"/>
              <a:t>x</a:t>
            </a:r>
            <a:r>
              <a:rPr lang="en-US" dirty="0"/>
              <a:t> ≤0:</a:t>
            </a:r>
          </a:p>
          <a:p>
            <a:r>
              <a:rPr lang="en-US" dirty="0"/>
              <a:t>the weight vector is wrong, so update it:</a:t>
            </a:r>
          </a:p>
          <a:p>
            <a:r>
              <a:rPr lang="en-US" dirty="0" err="1"/>
              <a:t>wnew</a:t>
            </a:r>
            <a:r>
              <a:rPr lang="en-US" dirty="0"/>
              <a:t>= </a:t>
            </a:r>
            <a:r>
              <a:rPr lang="en-US" dirty="0" err="1"/>
              <a:t>wold</a:t>
            </a:r>
            <a:r>
              <a:rPr lang="en-US" dirty="0"/>
              <a:t> + </a:t>
            </a:r>
            <a:r>
              <a:rPr lang="en-US" dirty="0" err="1"/>
              <a:t>yx</a:t>
            </a:r>
            <a:endParaRPr lang="en-US" dirty="0"/>
          </a:p>
          <a:p>
            <a:r>
              <a:rPr lang="en-US" dirty="0"/>
              <a:t>Step 3. If there were no updates to the weight vector</a:t>
            </a:r>
          </a:p>
          <a:p>
            <a:r>
              <a:rPr lang="en-US" dirty="0"/>
              <a:t>in Step 2, terminate; otherwise, go to Step 2 and</a:t>
            </a:r>
          </a:p>
          <a:p>
            <a:r>
              <a:rPr lang="en-US" dirty="0"/>
              <a:t>iterate over all the data points once again.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3C97D-F680-F0B9-161C-DA28289A4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868349"/>
            <a:ext cx="8202170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3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D3DA-7DB8-9FEB-8358-60756A23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the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E232E-907C-D59A-3ABE-BEB2D903581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Only works for linearly separable data.</a:t>
            </a:r>
          </a:p>
          <a:p>
            <a:r>
              <a:rPr lang="en-US" sz="2400" dirty="0"/>
              <a:t>Single-layer structure.</a:t>
            </a:r>
          </a:p>
          <a:p>
            <a:r>
              <a:rPr lang="en-US" sz="2400" dirty="0"/>
              <a:t>No learning if data is not separable</a:t>
            </a:r>
          </a:p>
        </p:txBody>
      </p:sp>
    </p:spTree>
    <p:extLst>
      <p:ext uri="{BB962C8B-B14F-4D97-AF65-F5344CB8AC3E}">
        <p14:creationId xmlns:p14="http://schemas.microsoft.com/office/powerpoint/2010/main" val="258351412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339</TotalTime>
  <Words>539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Data Science’s First Classifier: The Perceptron</vt:lpstr>
      <vt:lpstr>What Is Classification in Data Science?</vt:lpstr>
      <vt:lpstr>The Birth of the Perceptron (1957, Rosenblatt)</vt:lpstr>
      <vt:lpstr>How the Perceptron Works</vt:lpstr>
      <vt:lpstr>How to feed Data to the Perceptron</vt:lpstr>
      <vt:lpstr>Understanding Weights and Biases</vt:lpstr>
      <vt:lpstr>Learning in the Perceptron</vt:lpstr>
      <vt:lpstr>The Algorithm (Conceptual)</vt:lpstr>
      <vt:lpstr>Limitations of the Perceptron</vt:lpstr>
      <vt:lpstr>How Modern ML Models Overcome These Limits</vt:lpstr>
      <vt:lpstr>Why This Still Matters in Data Science</vt:lpstr>
      <vt:lpstr>Summary</vt:lpstr>
      <vt:lpstr>Recommended Reading</vt:lpstr>
      <vt:lpstr>Questions and Answers (Q&amp;A)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Molo Munyansanga</dc:creator>
  <cp:lastModifiedBy>Molo Munyansanga</cp:lastModifiedBy>
  <cp:revision>23</cp:revision>
  <dcterms:created xsi:type="dcterms:W3CDTF">2025-06-21T09:30:51Z</dcterms:created>
  <dcterms:modified xsi:type="dcterms:W3CDTF">2025-06-23T09:34:59Z</dcterms:modified>
</cp:coreProperties>
</file>