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Bold" charset="1" panose="020B0803030202020304"/>
      <p:regular r:id="rId10"/>
    </p:embeddedFont>
    <p:embeddedFont>
      <p:font typeface="Clear Sans Bold Italics" charset="1" panose="020B0803030202090304"/>
      <p:regular r:id="rId11"/>
    </p:embeddedFont>
    <p:embeddedFont>
      <p:font typeface="Clear Sans Regular" charset="1" panose="020B0503030202020304"/>
      <p:regular r:id="rId12"/>
    </p:embeddedFont>
    <p:embeddedFont>
      <p:font typeface="Clear Sans Regular Bold" charset="1" panose="020B0603030202020304"/>
      <p:regular r:id="rId13"/>
    </p:embeddedFont>
    <p:embeddedFont>
      <p:font typeface="Clear Sans Regular Italics" charset="1" panose="020B0503030202090304"/>
      <p:regular r:id="rId14"/>
    </p:embeddedFont>
    <p:embeddedFont>
      <p:font typeface="Clear Sans Regular Bold Italics" charset="1" panose="020B060303020209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36" Target="slides/slide21.xml" Type="http://schemas.openxmlformats.org/officeDocument/2006/relationships/slide"/><Relationship Id="rId37" Target="slides/slide22.xml" Type="http://schemas.openxmlformats.org/officeDocument/2006/relationships/slide"/><Relationship Id="rId38" Target="slides/slide2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1517957">
            <a:off x="583301" y="4675698"/>
            <a:ext cx="16301491" cy="878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92"/>
              </a:lnSpc>
            </a:pPr>
            <a:r>
              <a:rPr lang="en-US" sz="6175">
                <a:solidFill>
                  <a:srgbClr val="000000"/>
                </a:solidFill>
                <a:latin typeface="Clear Sans Bold Bold"/>
              </a:rPr>
              <a:t>Год положительных показателей прибыли</a:t>
            </a:r>
          </a:p>
        </p:txBody>
      </p:sp>
      <p:sp>
        <p:nvSpPr>
          <p:cNvPr name="AutoShape 3" id="3"/>
          <p:cNvSpPr/>
          <p:nvPr/>
        </p:nvSpPr>
        <p:spPr>
          <a:xfrm rot="-1492741">
            <a:off x="767703" y="-1725412"/>
            <a:ext cx="331844" cy="6800583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4" id="4"/>
          <p:cNvSpPr txBox="true"/>
          <p:nvPr/>
        </p:nvSpPr>
        <p:spPr>
          <a:xfrm rot="-1562383">
            <a:off x="2238542" y="2416697"/>
            <a:ext cx="5569625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Clear Sans Regular Bold"/>
              </a:rPr>
              <a:t>ГРУППА КОМПАНИЙ «МАТЕРИК»</a:t>
            </a:r>
          </a:p>
        </p:txBody>
      </p:sp>
      <p:sp>
        <p:nvSpPr>
          <p:cNvPr name="TextBox 5" id="5"/>
          <p:cNvSpPr txBox="true"/>
          <p:nvPr/>
        </p:nvSpPr>
        <p:spPr>
          <a:xfrm rot="-1516978">
            <a:off x="9391372" y="6827959"/>
            <a:ext cx="637549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spc="308">
                <a:solidFill>
                  <a:srgbClr val="000000"/>
                </a:solidFill>
                <a:latin typeface="Clear Sans Regular"/>
              </a:rPr>
              <a:t>Финансовый отчет за 2020 год</a:t>
            </a:r>
          </a:p>
        </p:txBody>
      </p:sp>
      <p:sp>
        <p:nvSpPr>
          <p:cNvPr name="AutoShape 6" id="6"/>
          <p:cNvSpPr/>
          <p:nvPr/>
        </p:nvSpPr>
        <p:spPr>
          <a:xfrm rot="-1492741">
            <a:off x="17093378" y="4914141"/>
            <a:ext cx="331844" cy="6800583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470886">
            <a:off x="294256" y="-474553"/>
            <a:ext cx="2821243" cy="244507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21928">
            <a:off x="15137726" y="8033137"/>
            <a:ext cx="2821243" cy="2445077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711788" y="3195659"/>
            <a:ext cx="2618975" cy="130948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6380813" y="5814634"/>
            <a:ext cx="2618975" cy="13094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49857" y="2099585"/>
            <a:ext cx="6883433" cy="6526492"/>
            <a:chOff x="0" y="0"/>
            <a:chExt cx="9177911" cy="87019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6816011" y="-47625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8425053" y="4904497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212526" y="7965076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904497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09042" y="-47625"/>
              <a:ext cx="752858" cy="7369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728603" y="67681"/>
              <a:ext cx="7720705" cy="7720705"/>
              <a:chOff x="-12700" y="-12700"/>
              <a:chExt cx="25400" cy="25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2101120" y="1349068"/>
            <a:ext cx="5557028" cy="512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7"/>
              </a:lnSpc>
            </a:pPr>
            <a:r>
              <a:rPr lang="en-US" sz="3175" spc="95">
                <a:solidFill>
                  <a:srgbClr val="000000"/>
                </a:solidFill>
                <a:latin typeface="Clear Sans Bold"/>
              </a:rPr>
              <a:t>По реальной стоимости (₽)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028700" y="5359978"/>
            <a:ext cx="8371252" cy="3068432"/>
            <a:chOff x="0" y="0"/>
            <a:chExt cx="11161669" cy="409124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1161665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Clear Sans Bold"/>
                </a:rPr>
                <a:t>Состав портфеля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308162"/>
              <a:ext cx="11161669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24">
                  <a:solidFill>
                    <a:srgbClr val="000000"/>
                  </a:solidFill>
                  <a:latin typeface="Clear Sans Regular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rot="-5400000">
            <a:off x="5042686" y="4912471"/>
            <a:ext cx="331844" cy="8359815"/>
          </a:xfrm>
          <a:prstGeom prst="rect">
            <a:avLst/>
          </a:prstGeom>
          <a:solidFill>
            <a:srgbClr val="3C47D6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300158" cy="2379013"/>
            <a:chOff x="0" y="0"/>
            <a:chExt cx="11066877" cy="31720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"/>
              <a:ext cx="11066873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480"/>
                </a:lnSpc>
              </a:pPr>
              <a:r>
                <a:rPr lang="en-US" sz="10400" spc="104">
                  <a:solidFill>
                    <a:srgbClr val="000000"/>
                  </a:solidFill>
                  <a:latin typeface="Clear Sans Bold"/>
                </a:rPr>
                <a:t>85%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99129"/>
              <a:ext cx="1106687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Традиционные активы</a:t>
              </a:r>
            </a:p>
          </p:txBody>
        </p:sp>
      </p:grpSp>
      <p:sp>
        <p:nvSpPr>
          <p:cNvPr name="AutoShape 5" id="5"/>
          <p:cNvSpPr/>
          <p:nvPr/>
        </p:nvSpPr>
        <p:spPr>
          <a:xfrm rot="-1728544">
            <a:off x="-1180050" y="4891192"/>
            <a:ext cx="24405004" cy="9962872"/>
          </a:xfrm>
          <a:prstGeom prst="rect">
            <a:avLst/>
          </a:prstGeom>
          <a:solidFill>
            <a:srgbClr val="3C47D6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8959142" y="6879287"/>
            <a:ext cx="8300158" cy="2379013"/>
            <a:chOff x="0" y="0"/>
            <a:chExt cx="11066877" cy="31720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525"/>
              <a:ext cx="11066873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2480"/>
                </a:lnSpc>
              </a:pPr>
              <a:r>
                <a:rPr lang="en-US" sz="10400" spc="104">
                  <a:solidFill>
                    <a:srgbClr val="F2F0F4"/>
                  </a:solidFill>
                  <a:latin typeface="Clear Sans Bold"/>
                </a:rPr>
                <a:t>15%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499129"/>
              <a:ext cx="1106687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Clear Sans Regular Italics"/>
                </a:rPr>
                <a:t>Цифровые активы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-7128579">
            <a:off x="3146611" y="3395024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AutoShape 10" id="10"/>
          <p:cNvSpPr/>
          <p:nvPr/>
        </p:nvSpPr>
        <p:spPr>
          <a:xfrm rot="-7128579">
            <a:off x="14903271" y="-1339368"/>
            <a:ext cx="331844" cy="8359815"/>
          </a:xfrm>
          <a:prstGeom prst="rect">
            <a:avLst/>
          </a:prstGeom>
          <a:solidFill>
            <a:srgbClr val="F2F0F4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736543">
            <a:off x="3913203" y="7052112"/>
            <a:ext cx="4290404" cy="2145202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-1728544">
            <a:off x="10277419" y="1455629"/>
            <a:ext cx="4041614" cy="1914365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2700000">
            <a:off x="-29840" y="4275002"/>
            <a:ext cx="945871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 spc="60">
                <a:solidFill>
                  <a:srgbClr val="000000"/>
                </a:solidFill>
                <a:latin typeface="Clear Sans Bold"/>
              </a:rPr>
              <a:t>Топливо для роста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85261" y="1426798"/>
            <a:ext cx="899783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Clear Sans Regular"/>
              </a:rPr>
              <a:t>Инновация</a:t>
            </a:r>
          </a:p>
        </p:txBody>
      </p:sp>
      <p:sp>
        <p:nvSpPr>
          <p:cNvPr name="AutoShape 4" id="4"/>
          <p:cNvSpPr/>
          <p:nvPr/>
        </p:nvSpPr>
        <p:spPr>
          <a:xfrm rot="2700000">
            <a:off x="-4866005" y="5291735"/>
            <a:ext cx="15294592" cy="681546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986820" y="8465748"/>
            <a:ext cx="3709178" cy="405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47"/>
              </a:lnSpc>
            </a:pPr>
            <a:r>
              <a:rPr lang="en-US" sz="2575" spc="77">
                <a:solidFill>
                  <a:srgbClr val="F2F0F4"/>
                </a:solidFill>
                <a:latin typeface="Clear Sans Bold"/>
              </a:rPr>
              <a:t>Ключевые концепции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8382637"/>
            <a:ext cx="1181439" cy="59072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6049565" y="1072882"/>
            <a:ext cx="1424846" cy="142484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707180" y="6662432"/>
            <a:ext cx="1424846" cy="142484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91684" y="3845566"/>
            <a:ext cx="1424846" cy="142484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965827" y="4243664"/>
            <a:ext cx="62934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Clear Sans Regular"/>
              </a:rPr>
              <a:t>Креативное решение проблем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88648" y="7060529"/>
            <a:ext cx="357065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>
                <a:solidFill>
                  <a:srgbClr val="000000"/>
                </a:solidFill>
                <a:latin typeface="Clear Sans Regular"/>
              </a:rPr>
              <a:t>Простота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13793" y="1318435"/>
            <a:ext cx="896390" cy="93373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45112" y="4033908"/>
            <a:ext cx="717991" cy="1048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965" y="3965"/>
            <a:ext cx="4956348" cy="4948418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1215978" y="2024260"/>
            <a:ext cx="4290404" cy="2145202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7555230"/>
            <a:ext cx="6949891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5"/>
              </a:lnSpc>
            </a:pPr>
            <a:r>
              <a:rPr lang="en-US" sz="5500" spc="330">
                <a:solidFill>
                  <a:srgbClr val="000000"/>
                </a:solidFill>
                <a:latin typeface="Clear Sans Bold Bold"/>
              </a:rPr>
              <a:t>ИНИЦИАЦИЯ РОСТА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16241190" y="8240190"/>
            <a:ext cx="2048449" cy="2045171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47D6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695310" y="1818054"/>
            <a:ext cx="4166308" cy="46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67"/>
              </a:lnSpc>
            </a:pPr>
            <a:r>
              <a:rPr lang="en-US" sz="2975" spc="267">
                <a:solidFill>
                  <a:srgbClr val="000000"/>
                </a:solidFill>
                <a:latin typeface="Clear Sans Regular Italics"/>
              </a:rPr>
              <a:t>Формирование идеи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425878" y="1031835"/>
            <a:ext cx="331844" cy="822646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2626707" y="4991403"/>
            <a:ext cx="416630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Clear Sans Regular Italics"/>
              </a:rPr>
              <a:t>Реализация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95310" y="7726741"/>
            <a:ext cx="416630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60"/>
              </a:lnSpc>
            </a:pPr>
            <a:r>
              <a:rPr lang="en-US" sz="3200" spc="288">
                <a:solidFill>
                  <a:srgbClr val="000000"/>
                </a:solidFill>
                <a:latin typeface="Clear Sans Regular Italics"/>
              </a:rPr>
              <a:t>Мониторинг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25865" y="1028700"/>
            <a:ext cx="519971" cy="519971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0F4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571711" y="5290099"/>
            <a:ext cx="5601044" cy="2800522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43839" y="-1150958"/>
            <a:ext cx="331844" cy="435931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49776" y="7483207"/>
            <a:ext cx="519971" cy="51997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548942" y="1238250"/>
            <a:ext cx="6338008" cy="2306194"/>
            <a:chOff x="0" y="0"/>
            <a:chExt cx="8450677" cy="307492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845067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Создание инновационной команды внутри компании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844930"/>
              <a:ext cx="8450677" cy="100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2"/>
                </a:lnSpc>
              </a:pPr>
              <a:r>
                <a:rPr lang="en-US" sz="2075" spc="2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21292" y="1238250"/>
            <a:ext cx="6338008" cy="2306194"/>
            <a:chOff x="0" y="0"/>
            <a:chExt cx="8450677" cy="307492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845067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Укрепление взаимодействия онлайн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844930"/>
              <a:ext cx="8450677" cy="100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2"/>
                </a:lnSpc>
              </a:pPr>
              <a:r>
                <a:rPr lang="en-US" sz="2075" spc="2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48942" y="5537263"/>
            <a:ext cx="6338008" cy="2306194"/>
            <a:chOff x="0" y="0"/>
            <a:chExt cx="8450677" cy="307492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8450677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Формирование партнерских отношений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844930"/>
              <a:ext cx="8450677" cy="100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2"/>
                </a:lnSpc>
              </a:pPr>
              <a:r>
                <a:rPr lang="en-US" sz="2075" spc="2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21292" y="5537263"/>
            <a:ext cx="6338008" cy="1782319"/>
            <a:chOff x="0" y="0"/>
            <a:chExt cx="8450677" cy="237642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8450677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Вклад в сотрудников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146430"/>
              <a:ext cx="8450677" cy="100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12"/>
                </a:lnSpc>
              </a:pPr>
              <a:r>
                <a:rPr lang="en-US" sz="2075" spc="2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80885" y="2257356"/>
            <a:ext cx="4778415" cy="5772289"/>
            <a:chOff x="0" y="0"/>
            <a:chExt cx="6371220" cy="769638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6361065" cy="2352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20"/>
                </a:lnSpc>
              </a:pPr>
              <a:r>
                <a:rPr lang="en-US" sz="5850" spc="58">
                  <a:solidFill>
                    <a:srgbClr val="000000"/>
                  </a:solidFill>
                  <a:latin typeface="Clear Sans Bold"/>
                </a:rPr>
                <a:t>Достижения Альфа-банка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987350"/>
              <a:ext cx="6361069" cy="3684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2"/>
                </a:lnSpc>
              </a:pPr>
              <a:r>
                <a:rPr lang="en-US" sz="2475" spc="24">
                  <a:solidFill>
                    <a:srgbClr val="000000"/>
                  </a:solidFill>
                  <a:latin typeface="Clear Sans Regular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-5400000">
              <a:off x="2964381" y="5569"/>
              <a:ext cx="442458" cy="6371220"/>
            </a:xfrm>
            <a:prstGeom prst="rect">
              <a:avLst/>
            </a:prstGeom>
            <a:solidFill>
              <a:srgbClr val="3C47D6"/>
            </a:solidFill>
          </p:spPr>
        </p:sp>
      </p:grpSp>
      <p:sp>
        <p:nvSpPr>
          <p:cNvPr name="AutoShape 6" id="6"/>
          <p:cNvSpPr/>
          <p:nvPr/>
        </p:nvSpPr>
        <p:spPr>
          <a:xfrm rot="-1524566">
            <a:off x="-1589567" y="-1211344"/>
            <a:ext cx="10456081" cy="14582451"/>
          </a:xfrm>
          <a:prstGeom prst="rect">
            <a:avLst/>
          </a:prstGeom>
          <a:solidFill>
            <a:srgbClr val="3C47D6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482061" y="2129273"/>
            <a:ext cx="6028478" cy="6028454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r="0" t="-16666" b="-16666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86820" y="4557395"/>
            <a:ext cx="2585228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0"/>
              </a:lnSpc>
            </a:pPr>
            <a:r>
              <a:rPr lang="en-US" sz="2200" spc="65">
                <a:solidFill>
                  <a:srgbClr val="F2F0F4"/>
                </a:solidFill>
                <a:latin typeface="Clear Sans Bold"/>
              </a:rPr>
              <a:t>Ключевые достижения 2020 года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4810040"/>
            <a:ext cx="1181439" cy="5907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5290" y="3684974"/>
            <a:ext cx="4522718" cy="4287336"/>
            <a:chOff x="0" y="0"/>
            <a:chExt cx="6030291" cy="57164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426951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5277412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38706" y="4971492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0789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809606" y="387743"/>
              <a:ext cx="4411080" cy="4411080"/>
              <a:chOff x="-12700" y="-12700"/>
              <a:chExt cx="25400" cy="25400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6882641" y="3684974"/>
            <a:ext cx="4522718" cy="4287336"/>
            <a:chOff x="0" y="0"/>
            <a:chExt cx="6030291" cy="571644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426951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277412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638706" y="4971492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0789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809606" y="387743"/>
              <a:ext cx="4411080" cy="4411080"/>
              <a:chOff x="-12700" y="-12700"/>
              <a:chExt cx="25400" cy="2540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grpSp>
        <p:nvGrpSpPr>
          <p:cNvPr name="Group 26" id="26"/>
          <p:cNvGrpSpPr/>
          <p:nvPr/>
        </p:nvGrpSpPr>
        <p:grpSpPr>
          <a:xfrm rot="0">
            <a:off x="12609992" y="3684974"/>
            <a:ext cx="4522718" cy="4287336"/>
            <a:chOff x="0" y="0"/>
            <a:chExt cx="6030291" cy="571644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426951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1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5277412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2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638706" y="4971492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3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3054360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4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007896" y="-47625"/>
              <a:ext cx="752879" cy="744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Item 5</a:t>
              </a:r>
            </a:p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Arimo"/>
                </a:rPr>
                <a:t>20%</a:t>
              </a:r>
            </a:p>
          </p:txBody>
        </p:sp>
        <p:grpSp>
          <p:nvGrpSpPr>
            <p:cNvPr name="Group 32" id="32"/>
            <p:cNvGrpSpPr>
              <a:grpSpLocks noChangeAspect="true"/>
            </p:cNvGrpSpPr>
            <p:nvPr/>
          </p:nvGrpSpPr>
          <p:grpSpPr>
            <a:xfrm rot="0">
              <a:off x="809606" y="387743"/>
              <a:ext cx="4411080" cy="4411080"/>
              <a:chOff x="-12700" y="-12700"/>
              <a:chExt cx="25400" cy="25400"/>
            </a:xfrm>
          </p:grpSpPr>
          <p:sp>
            <p:nvSpPr>
              <p:cNvPr name="Freeform 33" id="33"/>
              <p:cNvSpPr/>
              <p:nvPr/>
            </p:nvSpPr>
            <p:spPr>
              <a:xfrm>
                <a:off x="0" y="-12700"/>
                <a:ext cx="12259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259">
                    <a:moveTo>
                      <a:pt x="0" y="0"/>
                    </a:moveTo>
                    <a:lnTo>
                      <a:pt x="0" y="0"/>
                    </a:lnTo>
                    <a:cubicBezTo>
                      <a:pt x="5737" y="0"/>
                      <a:pt x="10762" y="3846"/>
                      <a:pt x="12259" y="9384"/>
                    </a:cubicBez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>
                <a:off x="0" y="-3925"/>
                <a:ext cx="13851" cy="14559"/>
              </a:xfrm>
              <a:custGeom>
                <a:avLst/>
                <a:gdLst/>
                <a:ahLst/>
                <a:cxnLst/>
                <a:rect r="r" b="b" t="t" l="l"/>
                <a:pathLst>
                  <a:path h="14559" w="13851">
                    <a:moveTo>
                      <a:pt x="12078" y="0"/>
                    </a:moveTo>
                    <a:cubicBezTo>
                      <a:pt x="13851" y="5457"/>
                      <a:pt x="11746" y="11424"/>
                      <a:pt x="6942" y="14560"/>
                    </a:cubicBezTo>
                    <a:lnTo>
                      <a:pt x="0" y="39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>
                <a:off x="-7969" y="0"/>
                <a:ext cx="15434" cy="13647"/>
              </a:xfrm>
              <a:custGeom>
                <a:avLst/>
                <a:gdLst/>
                <a:ahLst/>
                <a:cxnLst/>
                <a:rect r="r" b="b" t="t" l="l"/>
                <a:pathLst>
                  <a:path h="13647" w="15434">
                    <a:moveTo>
                      <a:pt x="15434" y="10275"/>
                    </a:moveTo>
                    <a:cubicBezTo>
                      <a:pt x="10793" y="13647"/>
                      <a:pt x="4467" y="13488"/>
                      <a:pt x="0" y="9889"/>
                    </a:cubicBezTo>
                    <a:lnTo>
                      <a:pt x="7969" y="0"/>
                    </a:lnTo>
                    <a:close/>
                  </a:path>
                </a:pathLst>
              </a:custGeom>
              <a:solidFill>
                <a:srgbClr val="2C2C2C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>
                <a:off x="-13910" y="-4523"/>
                <a:ext cx="13910" cy="14798"/>
              </a:xfrm>
              <a:custGeom>
                <a:avLst/>
                <a:gdLst/>
                <a:ahLst/>
                <a:cxnLst/>
                <a:rect r="r" b="b" t="t" l="l"/>
                <a:pathLst>
                  <a:path h="14798" w="13910">
                    <a:moveTo>
                      <a:pt x="6445" y="14798"/>
                    </a:moveTo>
                    <a:cubicBezTo>
                      <a:pt x="1804" y="11425"/>
                      <a:pt x="0" y="5360"/>
                      <a:pt x="2043" y="0"/>
                    </a:cubicBezTo>
                    <a:lnTo>
                      <a:pt x="13910" y="4523"/>
                    </a:lnTo>
                    <a:close/>
                  </a:path>
                </a:pathLst>
              </a:custGeom>
              <a:solidFill>
                <a:srgbClr val="404040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-12078" y="-12700"/>
                <a:ext cx="12078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2078">
                    <a:moveTo>
                      <a:pt x="0" y="8775"/>
                    </a:moveTo>
                    <a:cubicBezTo>
                      <a:pt x="1700" y="3543"/>
                      <a:pt x="6575" y="1"/>
                      <a:pt x="12077" y="0"/>
                    </a:cubicBezTo>
                    <a:lnTo>
                      <a:pt x="12078" y="1270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</p:grpSp>
      <p:sp>
        <p:nvSpPr>
          <p:cNvPr name="TextBox 38" id="38"/>
          <p:cNvSpPr txBox="true"/>
          <p:nvPr/>
        </p:nvSpPr>
        <p:spPr>
          <a:xfrm rot="0">
            <a:off x="1160996" y="1209675"/>
            <a:ext cx="941707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0"/>
              </a:lnSpc>
            </a:pPr>
            <a:r>
              <a:rPr lang="en-US" sz="3525" spc="35">
                <a:solidFill>
                  <a:srgbClr val="000000"/>
                </a:solidFill>
                <a:latin typeface="Clear Sans Bold"/>
              </a:rPr>
              <a:t>Производительность за прошедшее время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65631" y="8866029"/>
            <a:ext cx="4302036" cy="28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775" spc="159">
                <a:solidFill>
                  <a:srgbClr val="000000"/>
                </a:solidFill>
                <a:latin typeface="Clear Sans Regular Italics"/>
              </a:rPr>
              <a:t>Производительность в 2020 году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992982" y="8866029"/>
            <a:ext cx="4302036" cy="28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775" spc="159">
                <a:solidFill>
                  <a:srgbClr val="000000"/>
                </a:solidFill>
                <a:latin typeface="Clear Sans Regular Italics"/>
              </a:rPr>
              <a:t>Производительность в 2020 году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720333" y="8866029"/>
            <a:ext cx="4302036" cy="28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775" spc="159">
                <a:solidFill>
                  <a:srgbClr val="000000"/>
                </a:solidFill>
                <a:latin typeface="Clear Sans Regular Italics"/>
              </a:rPr>
              <a:t>Производительность в 2020 году</a:t>
            </a:r>
          </a:p>
        </p:txBody>
      </p:sp>
      <p:sp>
        <p:nvSpPr>
          <p:cNvPr name="AutoShape 42" id="42"/>
          <p:cNvSpPr/>
          <p:nvPr/>
        </p:nvSpPr>
        <p:spPr>
          <a:xfrm rot="-5400000">
            <a:off x="14856380" y="-2627333"/>
            <a:ext cx="331844" cy="8226465"/>
          </a:xfrm>
          <a:prstGeom prst="rect">
            <a:avLst/>
          </a:prstGeom>
          <a:solidFill>
            <a:srgbClr val="3C47D6"/>
          </a:solid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2441102">
            <a:off x="6867564" y="4080494"/>
            <a:ext cx="16424616" cy="8252339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2772569" y="8368326"/>
            <a:ext cx="3459919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800" spc="84">
                <a:solidFill>
                  <a:srgbClr val="F2F0F4"/>
                </a:solidFill>
                <a:latin typeface="Clear Sans Bold"/>
              </a:rPr>
              <a:t>Финансовый отчет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true" rot="5400000">
            <a:off x="16373221" y="8312361"/>
            <a:ext cx="1181439" cy="590720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-7844501">
            <a:off x="15191834" y="-1529621"/>
            <a:ext cx="330253" cy="6691971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-1309078" y="-1327793"/>
            <a:ext cx="3702244" cy="370224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95980"/>
            <a:ext cx="8001446" cy="5762320"/>
            <a:chOff x="0" y="0"/>
            <a:chExt cx="10668595" cy="768309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815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4389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2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4963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3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5537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4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8611195" y="7309332"/>
              <a:ext cx="2057400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Item 5</a:t>
              </a:r>
            </a:p>
          </p:txBody>
        </p: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381595" y="163068"/>
              <a:ext cx="10287000" cy="7193889"/>
              <a:chOff x="0" y="0"/>
              <a:chExt cx="10287000" cy="7193889"/>
            </a:xfrm>
          </p:grpSpPr>
          <p:sp>
            <p:nvSpPr>
              <p:cNvPr name="Freeform 9" id="9"/>
              <p:cNvSpPr/>
              <p:nvPr/>
            </p:nvSpPr>
            <p:spPr>
              <a:xfrm>
                <a:off x="0" y="-6350"/>
                <a:ext cx="10287000" cy="7206589"/>
              </a:xfrm>
              <a:custGeom>
                <a:avLst/>
                <a:gdLst/>
                <a:ahLst/>
                <a:cxnLst/>
                <a:rect r="r" b="b" t="t" l="l"/>
                <a:pathLst>
                  <a:path h="7206589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  <a:moveTo>
                      <a:pt x="0" y="1798472"/>
                    </a:moveTo>
                    <a:lnTo>
                      <a:pt x="10287000" y="1798472"/>
                    </a:lnTo>
                    <a:lnTo>
                      <a:pt x="10287000" y="1811172"/>
                    </a:lnTo>
                    <a:lnTo>
                      <a:pt x="0" y="1811172"/>
                    </a:lnTo>
                    <a:close/>
                    <a:moveTo>
                      <a:pt x="0" y="3596944"/>
                    </a:moveTo>
                    <a:lnTo>
                      <a:pt x="10287000" y="3596944"/>
                    </a:lnTo>
                    <a:lnTo>
                      <a:pt x="10287000" y="3609644"/>
                    </a:lnTo>
                    <a:lnTo>
                      <a:pt x="0" y="3609644"/>
                    </a:lnTo>
                    <a:close/>
                    <a:moveTo>
                      <a:pt x="0" y="5395417"/>
                    </a:moveTo>
                    <a:lnTo>
                      <a:pt x="10287000" y="5395417"/>
                    </a:lnTo>
                    <a:lnTo>
                      <a:pt x="10287000" y="5408117"/>
                    </a:lnTo>
                    <a:lnTo>
                      <a:pt x="0" y="5408117"/>
                    </a:lnTo>
                    <a:close/>
                    <a:moveTo>
                      <a:pt x="0" y="7193889"/>
                    </a:moveTo>
                    <a:lnTo>
                      <a:pt x="10287000" y="7193889"/>
                    </a:lnTo>
                    <a:lnTo>
                      <a:pt x="10287000" y="7206589"/>
                    </a:lnTo>
                    <a:lnTo>
                      <a:pt x="0" y="7206589"/>
                    </a:lnTo>
                    <a:close/>
                  </a:path>
                </a:pathLst>
              </a:custGeom>
              <a:solidFill>
                <a:srgbClr val="222222">
                  <a:alpha val="24706"/>
                </a:srgbClr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50847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549319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347792"/>
              <a:ext cx="381595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52598" y="7146264"/>
              <a:ext cx="228997" cy="373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68"/>
                </a:lnSpc>
              </a:pPr>
              <a:r>
                <a:rPr lang="en-US" sz="1620">
                  <a:solidFill>
                    <a:srgbClr val="F2F0F4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381595" y="163068"/>
              <a:ext cx="10287000" cy="7193889"/>
              <a:chOff x="0" y="0"/>
              <a:chExt cx="10287000" cy="7193889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965200" y="2494397"/>
                <a:ext cx="2137208" cy="1525459"/>
              </a:xfrm>
              <a:custGeom>
                <a:avLst/>
                <a:gdLst/>
                <a:ahLst/>
                <a:cxnLst/>
                <a:rect r="r" b="b" t="t" l="l"/>
                <a:pathLst>
                  <a:path h="1525459" w="2137208">
                    <a:moveTo>
                      <a:pt x="127000" y="1462242"/>
                    </a:moveTo>
                    <a:cubicBezTo>
                      <a:pt x="126844" y="1427283"/>
                      <a:pt x="98460" y="1399025"/>
                      <a:pt x="63500" y="1399025"/>
                    </a:cubicBezTo>
                    <a:cubicBezTo>
                      <a:pt x="28540" y="1399025"/>
                      <a:pt x="156" y="1427283"/>
                      <a:pt x="0" y="1462242"/>
                    </a:cubicBezTo>
                    <a:cubicBezTo>
                      <a:pt x="156" y="1497201"/>
                      <a:pt x="28540" y="1525458"/>
                      <a:pt x="63500" y="1525458"/>
                    </a:cubicBezTo>
                    <a:cubicBezTo>
                      <a:pt x="98460" y="1525458"/>
                      <a:pt x="126844" y="1497201"/>
                      <a:pt x="127000" y="1462242"/>
                    </a:cubicBezTo>
                    <a:close/>
                    <a:moveTo>
                      <a:pt x="47192" y="1438778"/>
                    </a:moveTo>
                    <a:lnTo>
                      <a:pt x="79808" y="1485706"/>
                    </a:lnTo>
                    <a:lnTo>
                      <a:pt x="2137208" y="46928"/>
                    </a:lnTo>
                    <a:lnTo>
                      <a:pt x="2104592" y="0"/>
                    </a:lnTo>
                    <a:close/>
                  </a:path>
                </a:pathLst>
              </a:custGeom>
              <a:solidFill>
                <a:srgbClr val="F2F0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>
                <a:off x="3022600" y="2454644"/>
                <a:ext cx="2128107" cy="630410"/>
              </a:xfrm>
              <a:custGeom>
                <a:avLst/>
                <a:gdLst/>
                <a:ahLst/>
                <a:cxnLst/>
                <a:rect r="r" b="b" t="t" l="l"/>
                <a:pathLst>
                  <a:path h="630410" w="2128107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0707" y="35566"/>
                    </a:moveTo>
                    <a:lnTo>
                      <a:pt x="56293" y="90868"/>
                    </a:lnTo>
                    <a:lnTo>
                      <a:pt x="2113693" y="630410"/>
                    </a:lnTo>
                    <a:lnTo>
                      <a:pt x="2128107" y="575108"/>
                    </a:lnTo>
                    <a:close/>
                  </a:path>
                </a:pathLst>
              </a:custGeom>
              <a:solidFill>
                <a:srgbClr val="F2F0F4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>
                <a:off x="5080000" y="879456"/>
                <a:ext cx="2141522" cy="2241164"/>
              </a:xfrm>
              <a:custGeom>
                <a:avLst/>
                <a:gdLst/>
                <a:ahLst/>
                <a:cxnLst/>
                <a:rect r="r" b="b" t="t" l="l"/>
                <a:pathLst>
                  <a:path h="2241164" w="2141522">
                    <a:moveTo>
                      <a:pt x="127000" y="2177947"/>
                    </a:moveTo>
                    <a:cubicBezTo>
                      <a:pt x="126844" y="2142987"/>
                      <a:pt x="98459" y="2114730"/>
                      <a:pt x="63500" y="2114730"/>
                    </a:cubicBezTo>
                    <a:cubicBezTo>
                      <a:pt x="28541" y="2114730"/>
                      <a:pt x="156" y="2142987"/>
                      <a:pt x="0" y="2177947"/>
                    </a:cubicBezTo>
                    <a:cubicBezTo>
                      <a:pt x="156" y="2212906"/>
                      <a:pt x="28541" y="2241163"/>
                      <a:pt x="63500" y="2241163"/>
                    </a:cubicBezTo>
                    <a:cubicBezTo>
                      <a:pt x="98459" y="2241163"/>
                      <a:pt x="126844" y="2212906"/>
                      <a:pt x="127000" y="2177947"/>
                    </a:cubicBezTo>
                    <a:close/>
                    <a:moveTo>
                      <a:pt x="42878" y="2158166"/>
                    </a:moveTo>
                    <a:lnTo>
                      <a:pt x="84122" y="2197727"/>
                    </a:lnTo>
                    <a:lnTo>
                      <a:pt x="2141522" y="39561"/>
                    </a:lnTo>
                    <a:lnTo>
                      <a:pt x="2100278" y="0"/>
                    </a:lnTo>
                    <a:close/>
                  </a:path>
                </a:pathLst>
              </a:custGeom>
              <a:solidFill>
                <a:srgbClr val="F2F0F4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7137400" y="656172"/>
                <a:ext cx="2184400" cy="306281"/>
              </a:xfrm>
              <a:custGeom>
                <a:avLst/>
                <a:gdLst/>
                <a:ahLst/>
                <a:cxnLst/>
                <a:rect r="r" b="b" t="t" l="l"/>
                <a:pathLst>
                  <a:path h="306281" w="2184400">
                    <a:moveTo>
                      <a:pt x="127000" y="243064"/>
                    </a:moveTo>
                    <a:cubicBezTo>
                      <a:pt x="126843" y="208105"/>
                      <a:pt x="98460" y="179847"/>
                      <a:pt x="63500" y="179847"/>
                    </a:cubicBezTo>
                    <a:cubicBezTo>
                      <a:pt x="28540" y="179847"/>
                      <a:pt x="157" y="208105"/>
                      <a:pt x="0" y="243064"/>
                    </a:cubicBezTo>
                    <a:cubicBezTo>
                      <a:pt x="157" y="278023"/>
                      <a:pt x="28540" y="306281"/>
                      <a:pt x="63500" y="306281"/>
                    </a:cubicBezTo>
                    <a:cubicBezTo>
                      <a:pt x="98460" y="306281"/>
                      <a:pt x="126843" y="278023"/>
                      <a:pt x="127000" y="243064"/>
                    </a:cubicBezTo>
                    <a:close/>
                    <a:moveTo>
                      <a:pt x="61027" y="214596"/>
                    </a:moveTo>
                    <a:lnTo>
                      <a:pt x="65973" y="271532"/>
                    </a:lnTo>
                    <a:lnTo>
                      <a:pt x="2123373" y="91685"/>
                    </a:lnTo>
                    <a:lnTo>
                      <a:pt x="2118427" y="34749"/>
                    </a:lnTo>
                    <a:close/>
                    <a:moveTo>
                      <a:pt x="2184400" y="63217"/>
                    </a:move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rgbClr val="F2F0F4"/>
              </a:solidFill>
            </p:spPr>
          </p:sp>
        </p:grpSp>
      </p:grpSp>
      <p:sp>
        <p:nvSpPr>
          <p:cNvPr name="TextBox 20" id="20"/>
          <p:cNvSpPr txBox="true"/>
          <p:nvPr/>
        </p:nvSpPr>
        <p:spPr>
          <a:xfrm rot="0">
            <a:off x="2101120" y="1349068"/>
            <a:ext cx="5557028" cy="512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27"/>
              </a:lnSpc>
            </a:pPr>
            <a:r>
              <a:rPr lang="en-US" sz="3175" spc="95">
                <a:solidFill>
                  <a:srgbClr val="F2F0F4"/>
                </a:solidFill>
                <a:latin typeface="Clear Sans Bold"/>
              </a:rPr>
              <a:t>По реальной стоимости (₽)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10105010" y="5340963"/>
            <a:ext cx="7154290" cy="2909541"/>
            <a:chOff x="0" y="0"/>
            <a:chExt cx="9539053" cy="387938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4" y="-9525"/>
              <a:ext cx="9539050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7200"/>
                </a:lnSpc>
              </a:pPr>
              <a:r>
                <a:rPr lang="en-US" sz="6000" spc="60">
                  <a:solidFill>
                    <a:srgbClr val="F2F0F4"/>
                  </a:solidFill>
                  <a:latin typeface="Clear Sans Bold"/>
                </a:rPr>
                <a:t>Состав портфеля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2096308"/>
              <a:ext cx="9539053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00"/>
                </a:lnSpc>
              </a:pPr>
              <a:r>
                <a:rPr lang="en-US" sz="2400" spc="24">
                  <a:solidFill>
                    <a:srgbClr val="F2F0F4"/>
                  </a:solidFill>
                  <a:latin typeface="Clear Sans Regular"/>
                </a:rPr>
                <a:t>Презентации являются средствами коммуникации, которые могут использоваться в качестве демонстраций, лекций и выступлений.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rot="-5400000">
            <a:off x="13521951" y="5520951"/>
            <a:ext cx="331844" cy="7142853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355951" y="-2288176"/>
            <a:ext cx="5280407" cy="45763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1583" y="6034834"/>
            <a:ext cx="15184834" cy="331844"/>
            <a:chOff x="0" y="0"/>
            <a:chExt cx="20246445" cy="442458"/>
          </a:xfrm>
        </p:grpSpPr>
        <p:sp>
          <p:nvSpPr>
            <p:cNvPr name="AutoShape 3" id="3"/>
            <p:cNvSpPr/>
            <p:nvPr/>
          </p:nvSpPr>
          <p:spPr>
            <a:xfrm rot="-5400000">
              <a:off x="2309576" y="-2309576"/>
              <a:ext cx="442458" cy="5061611"/>
            </a:xfrm>
            <a:prstGeom prst="rect">
              <a:avLst/>
            </a:prstGeom>
            <a:solidFill>
              <a:srgbClr val="3C47D6"/>
            </a:solidFill>
          </p:spPr>
        </p:sp>
        <p:sp>
          <p:nvSpPr>
            <p:cNvPr name="AutoShape 4" id="4"/>
            <p:cNvSpPr/>
            <p:nvPr/>
          </p:nvSpPr>
          <p:spPr>
            <a:xfrm rot="-5400000">
              <a:off x="7371188" y="-2309576"/>
              <a:ext cx="442458" cy="5061611"/>
            </a:xfrm>
            <a:prstGeom prst="rect">
              <a:avLst/>
            </a:prstGeom>
            <a:solidFill>
              <a:srgbClr val="3C47D6">
                <a:alpha val="69804"/>
              </a:srgbClr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2432799" y="-2309576"/>
              <a:ext cx="442458" cy="5061611"/>
            </a:xfrm>
            <a:prstGeom prst="rect">
              <a:avLst/>
            </a:prstGeom>
            <a:solidFill>
              <a:srgbClr val="3C47D6">
                <a:alpha val="40000"/>
              </a:srgbClr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7494410" y="-2309576"/>
              <a:ext cx="442458" cy="5061611"/>
            </a:xfrm>
            <a:prstGeom prst="rect">
              <a:avLst/>
            </a:prstGeom>
            <a:solidFill>
              <a:srgbClr val="3C47D6">
                <a:alpha val="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93060" y="6866282"/>
            <a:ext cx="3313255" cy="1722237"/>
            <a:chOff x="0" y="0"/>
            <a:chExt cx="4417673" cy="229631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"/>
              <a:ext cx="4417673" cy="463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2"/>
                </a:lnSpc>
              </a:pPr>
              <a:r>
                <a:rPr lang="en-US" sz="2225" spc="200">
                  <a:solidFill>
                    <a:srgbClr val="000000"/>
                  </a:solidFill>
                  <a:latin typeface="Clear Sans Regular Italics"/>
                </a:rPr>
                <a:t>1 квартал 2020 года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066321"/>
              <a:ext cx="4417673" cy="107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7"/>
                </a:lnSpc>
              </a:pPr>
              <a:r>
                <a:rPr lang="en-US" sz="2225" spc="22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89269" y="6866282"/>
            <a:ext cx="3313255" cy="1722237"/>
            <a:chOff x="0" y="0"/>
            <a:chExt cx="4417673" cy="229631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4417673" cy="463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2"/>
                </a:lnSpc>
              </a:pPr>
              <a:r>
                <a:rPr lang="en-US" sz="2225" spc="200">
                  <a:solidFill>
                    <a:srgbClr val="000000"/>
                  </a:solidFill>
                  <a:latin typeface="Clear Sans Regular Italics"/>
                </a:rPr>
                <a:t>2 квартал 2020 года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66321"/>
              <a:ext cx="4417673" cy="107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7"/>
                </a:lnSpc>
              </a:pPr>
              <a:r>
                <a:rPr lang="en-US" sz="2225" spc="22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385477" y="6866282"/>
            <a:ext cx="3313255" cy="1722237"/>
            <a:chOff x="0" y="0"/>
            <a:chExt cx="4417673" cy="22963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4417673" cy="463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2"/>
                </a:lnSpc>
              </a:pPr>
              <a:r>
                <a:rPr lang="en-US" sz="2225" spc="200">
                  <a:solidFill>
                    <a:srgbClr val="000000"/>
                  </a:solidFill>
                  <a:latin typeface="Clear Sans Regular Italics"/>
                </a:rPr>
                <a:t>3 квартал 2020 года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066321"/>
              <a:ext cx="4417673" cy="107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7"/>
                </a:lnSpc>
              </a:pPr>
              <a:r>
                <a:rPr lang="en-US" sz="2225" spc="22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181685" y="6866282"/>
            <a:ext cx="3313255" cy="1722237"/>
            <a:chOff x="0" y="0"/>
            <a:chExt cx="4417673" cy="229631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9050"/>
              <a:ext cx="4417673" cy="463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92"/>
                </a:lnSpc>
              </a:pPr>
              <a:r>
                <a:rPr lang="en-US" sz="2225" spc="200">
                  <a:solidFill>
                    <a:srgbClr val="000000"/>
                  </a:solidFill>
                  <a:latin typeface="Clear Sans Regular Italics"/>
                </a:rPr>
                <a:t>4 квартал 2020 года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66321"/>
              <a:ext cx="4417673" cy="107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7"/>
                </a:lnSpc>
              </a:pPr>
              <a:r>
                <a:rPr lang="en-US" sz="2225" spc="22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535427" y="1883679"/>
            <a:ext cx="6850050" cy="38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52"/>
              </a:lnSpc>
            </a:pPr>
            <a:r>
              <a:rPr lang="en-US" sz="2425" spc="72">
                <a:solidFill>
                  <a:srgbClr val="000000"/>
                </a:solidFill>
                <a:latin typeface="Clear Sans Bold"/>
              </a:rPr>
              <a:t>С основными показателями эффективности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256223" y="1791996"/>
            <a:ext cx="1181439" cy="59072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-10800000">
            <a:off x="14168860" y="0"/>
            <a:ext cx="4119140" cy="4112549"/>
            <a:chOff x="0" y="0"/>
            <a:chExt cx="6350000" cy="633984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373349" y="1232275"/>
            <a:ext cx="1710162" cy="1710162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1857" y="1326685"/>
            <a:ext cx="483445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Clear Sans Bold"/>
              </a:rPr>
              <a:t>Список тем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35931" y="1028700"/>
            <a:ext cx="7743756" cy="3981280"/>
            <a:chOff x="0" y="0"/>
            <a:chExt cx="10325008" cy="530837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0325004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Clear Sans Bold"/>
                </a:rPr>
                <a:t>Обзор презентации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65049"/>
              <a:ext cx="10325008" cy="374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Обзор компании 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Состав портфеля активов 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Инициативы по росту 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Достижения </a:t>
              </a:r>
            </a:p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Финансовый отчет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0">
            <a:off x="7671089" y="1028700"/>
            <a:ext cx="331844" cy="6800583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750135" y="5387707"/>
            <a:ext cx="6148390" cy="532860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1028700" y="8347049"/>
            <a:ext cx="911251" cy="91125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C47D6"/>
            </a:solid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611503" y="-798871"/>
            <a:ext cx="5280407" cy="457635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1028700" y="1209168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4" id="4"/>
          <p:cNvSpPr/>
          <p:nvPr/>
        </p:nvSpPr>
        <p:spPr>
          <a:xfrm rot="0">
            <a:off x="6666656" y="1209168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5" id="5"/>
          <p:cNvSpPr/>
          <p:nvPr/>
        </p:nvSpPr>
        <p:spPr>
          <a:xfrm rot="0">
            <a:off x="12304611" y="1209168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6" id="6"/>
          <p:cNvSpPr/>
          <p:nvPr/>
        </p:nvSpPr>
        <p:spPr>
          <a:xfrm rot="0">
            <a:off x="1028700" y="5487899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sp>
        <p:nvSpPr>
          <p:cNvPr name="AutoShape 7" id="7"/>
          <p:cNvSpPr/>
          <p:nvPr/>
        </p:nvSpPr>
        <p:spPr>
          <a:xfrm rot="0">
            <a:off x="6666656" y="5487899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19097" y="6534797"/>
            <a:ext cx="5280407" cy="4576353"/>
          </a:xfrm>
          <a:prstGeom prst="rect">
            <a:avLst/>
          </a:prstGeom>
        </p:spPr>
      </p:pic>
      <p:sp>
        <p:nvSpPr>
          <p:cNvPr name="AutoShape 9" id="9"/>
          <p:cNvSpPr/>
          <p:nvPr/>
        </p:nvSpPr>
        <p:spPr>
          <a:xfrm rot="0">
            <a:off x="12304611" y="5487899"/>
            <a:ext cx="4954689" cy="3589933"/>
          </a:xfrm>
          <a:prstGeom prst="rect">
            <a:avLst/>
          </a:prstGeom>
          <a:solidFill>
            <a:srgbClr val="F2F0F4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412071" y="1667640"/>
            <a:ext cx="4187946" cy="2246112"/>
            <a:chOff x="0" y="0"/>
            <a:chExt cx="5583928" cy="299481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59"/>
                </a:lnSpc>
              </a:pPr>
              <a:r>
                <a:rPr lang="en-US" sz="3199" spc="287">
                  <a:solidFill>
                    <a:srgbClr val="000000"/>
                  </a:solidFill>
                  <a:latin typeface="Clear Sans Regular Italics"/>
                </a:rPr>
                <a:t>Максимизировали активы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64821"/>
              <a:ext cx="5583928" cy="1255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50027" y="1667640"/>
            <a:ext cx="4187946" cy="2246112"/>
            <a:chOff x="0" y="0"/>
            <a:chExt cx="5583928" cy="299481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Вкладывали в сотрудников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764821"/>
              <a:ext cx="5583928" cy="1255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87983" y="1667640"/>
            <a:ext cx="4187946" cy="2246112"/>
            <a:chOff x="0" y="0"/>
            <a:chExt cx="5583928" cy="299481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Повысили охваты онлайн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764821"/>
              <a:ext cx="5583928" cy="1255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12071" y="5965386"/>
            <a:ext cx="4187946" cy="2246112"/>
            <a:chOff x="0" y="0"/>
            <a:chExt cx="5583928" cy="299481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Брали на себя взвешенные риски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764821"/>
              <a:ext cx="5583928" cy="1255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50027" y="5965386"/>
            <a:ext cx="4187946" cy="2246112"/>
            <a:chOff x="0" y="0"/>
            <a:chExt cx="5583928" cy="2994816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Упростили процесс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1764821"/>
              <a:ext cx="5583928" cy="1255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687983" y="5965386"/>
            <a:ext cx="4187946" cy="2246112"/>
            <a:chOff x="0" y="0"/>
            <a:chExt cx="5583928" cy="299481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28575"/>
              <a:ext cx="5583928" cy="1371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Управляли  </a:t>
              </a:r>
            </a:p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инновациями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764821"/>
              <a:ext cx="5583928" cy="1255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00"/>
                </a:lnSpc>
              </a:pPr>
              <a:r>
                <a:rPr lang="en-US" sz="2600" spc="26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218246" y="-197769"/>
            <a:ext cx="5639230" cy="10682539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204722" y="4319522"/>
            <a:ext cx="3295910" cy="1647955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3327093" y="4287203"/>
            <a:ext cx="4872487" cy="170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65"/>
              </a:lnSpc>
            </a:pPr>
            <a:r>
              <a:rPr lang="en-US" sz="5500" spc="330">
                <a:solidFill>
                  <a:srgbClr val="000000"/>
                </a:solidFill>
                <a:latin typeface="Clear Sans Bold Bold"/>
              </a:rPr>
              <a:t>ОБЗОР ГОДА РАБОТЫ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2524607" y="4542347"/>
            <a:ext cx="1387277" cy="12023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5553" y="2158359"/>
            <a:ext cx="6845112" cy="1917747"/>
            <a:chOff x="0" y="0"/>
            <a:chExt cx="9126817" cy="255699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083612" y="110843"/>
              <a:ext cx="804320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Clear Sans Bold"/>
                </a:rPr>
                <a:t>Больше инноваций</a:t>
              </a:r>
            </a:p>
          </p:txBody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5" id="5"/>
            <p:cNvSpPr txBox="true"/>
            <p:nvPr/>
          </p:nvSpPr>
          <p:spPr>
            <a:xfrm rot="0">
              <a:off x="1083612" y="1327001"/>
              <a:ext cx="804320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20">
                  <a:solidFill>
                    <a:srgbClr val="F2F0F4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67334" y="2158359"/>
            <a:ext cx="6845112" cy="1917747"/>
            <a:chOff x="0" y="0"/>
            <a:chExt cx="9126817" cy="25569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083612" y="110843"/>
              <a:ext cx="804320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Clear Sans Bold"/>
                </a:rPr>
                <a:t>Расширение доли активов</a:t>
              </a:r>
            </a:p>
          </p:txBody>
        </p:sp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1083612" y="1327001"/>
              <a:ext cx="804320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20">
                  <a:solidFill>
                    <a:srgbClr val="F2F0F4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75553" y="5942699"/>
            <a:ext cx="6845112" cy="1917747"/>
            <a:chOff x="0" y="0"/>
            <a:chExt cx="9126817" cy="255699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83612" y="110843"/>
              <a:ext cx="804320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Clear Sans Bold"/>
                </a:rPr>
                <a:t>Расширение офиса</a:t>
              </a:r>
            </a:p>
          </p:txBody>
        </p:sp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1083612" y="1327001"/>
              <a:ext cx="804320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20">
                  <a:solidFill>
                    <a:srgbClr val="F2F0F4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67334" y="5942699"/>
            <a:ext cx="6845112" cy="1917747"/>
            <a:chOff x="0" y="0"/>
            <a:chExt cx="9126817" cy="255699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083612" y="110843"/>
              <a:ext cx="8043205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20"/>
                </a:lnSpc>
              </a:pPr>
              <a:r>
                <a:rPr lang="en-US" sz="3400" spc="102">
                  <a:solidFill>
                    <a:srgbClr val="F2F0F4"/>
                  </a:solidFill>
                  <a:latin typeface="Clear Sans Bold"/>
                </a:rPr>
                <a:t>Больше партнерства</a:t>
              </a:r>
            </a:p>
          </p:txBody>
        </p: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-244228" y="244228"/>
              <a:ext cx="976913" cy="488456"/>
            </a:xfrm>
            <a:prstGeom prst="rect">
              <a:avLst/>
            </a:prstGeom>
          </p:spPr>
        </p:pic>
        <p:sp>
          <p:nvSpPr>
            <p:cNvPr name="TextBox 17" id="17"/>
            <p:cNvSpPr txBox="true"/>
            <p:nvPr/>
          </p:nvSpPr>
          <p:spPr>
            <a:xfrm rot="0">
              <a:off x="1083612" y="1327001"/>
              <a:ext cx="804320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2000" spc="20">
                  <a:solidFill>
                    <a:srgbClr val="F2F0F4"/>
                  </a:solidFill>
                  <a:latin typeface="Clear Sans Regular"/>
                </a:rPr>
                <a:t>Презентации — это средства коммуникации, которые могут использоваться в качестве лекций.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8101" y="8101"/>
            <a:ext cx="10126514" cy="10110312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87498" y="4687968"/>
            <a:ext cx="9270856" cy="4570332"/>
            <a:chOff x="0" y="0"/>
            <a:chExt cx="12361141" cy="60937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98322"/>
              <a:ext cx="12361141" cy="3745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565"/>
                </a:lnSpc>
              </a:pPr>
              <a:r>
                <a:rPr lang="en-US" sz="4525" spc="271">
                  <a:solidFill>
                    <a:srgbClr val="F2F0F4"/>
                  </a:solidFill>
                  <a:latin typeface="Clear Sans Bold Bold"/>
                </a:rPr>
                <a:t>РОСТ НИКОГДА НЕ ПРИХОДИТ СЛУЧАЙНО, ОН РЕЗУЛЬТАТ МНОГИХ СИЛ, ПРИЛОЖЕННЫХ К РЕШЕНИЮ ЗАДАЧИ.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420887"/>
              <a:ext cx="12361141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Clear Sans Regular Italics"/>
                </a:rPr>
                <a:t>— Джеймс Кэш Пенни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6927456" y="1028700"/>
            <a:ext cx="331844" cy="8226465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2041037" y="1366213"/>
            <a:ext cx="4568246" cy="46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37"/>
              </a:lnSpc>
            </a:pPr>
            <a:r>
              <a:rPr lang="en-US" sz="2875" spc="86">
                <a:solidFill>
                  <a:srgbClr val="F2F0F4"/>
                </a:solidFill>
                <a:latin typeface="Clear Sans Bold"/>
              </a:rPr>
              <a:t>Пища для размышлений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-1137542" y="6808173"/>
            <a:ext cx="4332484" cy="433248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2F0F4"/>
            </a:solidFill>
          </p:spPr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589101" y="8244057"/>
            <a:ext cx="1469917" cy="1014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02272" y="1326685"/>
            <a:ext cx="55570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Clear Sans Bold"/>
              </a:rPr>
              <a:t>Преемственность роста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4085971"/>
            <a:ext cx="8371252" cy="3982832"/>
            <a:chOff x="0" y="0"/>
            <a:chExt cx="11161669" cy="531044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161665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spc="60">
                  <a:solidFill>
                    <a:srgbClr val="000000"/>
                  </a:solidFill>
                  <a:latin typeface="Clear Sans Bold"/>
                </a:rPr>
                <a:t>Группа компаний «Материк»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527362"/>
              <a:ext cx="11161669" cy="17830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400" spc="24">
                  <a:solidFill>
                    <a:srgbClr val="000000"/>
                  </a:solidFill>
                  <a:latin typeface="Clear Sans Regular"/>
                </a:rPr>
                <a:t>Презентации являются средствами коммуникации, которые могут использоваться в качестве демонстраций, лекций, выступлений, докладов и многого другого.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0334493" y="1324060"/>
            <a:ext cx="1181439" cy="590720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5400000">
            <a:off x="5042686" y="4912471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AutoShape 8" id="8"/>
          <p:cNvSpPr/>
          <p:nvPr/>
        </p:nvSpPr>
        <p:spPr>
          <a:xfrm rot="0">
            <a:off x="13636947" y="6226581"/>
            <a:ext cx="4967043" cy="4269585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446087" y="-2533919"/>
            <a:ext cx="4949574" cy="4289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2940" y="3762375"/>
            <a:ext cx="795994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 spc="60">
                <a:solidFill>
                  <a:srgbClr val="F2F0F4"/>
                </a:solidFill>
                <a:latin typeface="Clear Sans Bold"/>
              </a:rPr>
              <a:t>Как продолжать рост в эпоху перемен?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72723" y="4396105"/>
            <a:ext cx="4701352" cy="147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0"/>
              </a:lnSpc>
            </a:pPr>
            <a:r>
              <a:rPr lang="en-US" sz="2300" spc="206">
                <a:solidFill>
                  <a:srgbClr val="F2F0F4"/>
                </a:solidFill>
                <a:latin typeface="Clear Sans Regular Italics"/>
              </a:rPr>
              <a:t>Мы делаем то, что у нас получается лучше всего: адаптируемся и развиваемся!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9403928" y="4468901"/>
            <a:ext cx="2728266" cy="1364133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-5400000">
            <a:off x="12134573" y="-8185896"/>
            <a:ext cx="331844" cy="18761035"/>
          </a:xfrm>
          <a:prstGeom prst="rect">
            <a:avLst/>
          </a:prstGeom>
          <a:solidFill>
            <a:srgbClr val="000000">
              <a:alpha val="13725"/>
            </a:srgbClr>
          </a:solidFill>
        </p:spPr>
      </p:sp>
      <p:sp>
        <p:nvSpPr>
          <p:cNvPr name="AutoShape 6" id="6"/>
          <p:cNvSpPr/>
          <p:nvPr/>
        </p:nvSpPr>
        <p:spPr>
          <a:xfrm rot="-5400000">
            <a:off x="8978078" y="-288140"/>
            <a:ext cx="331844" cy="18761035"/>
          </a:xfrm>
          <a:prstGeom prst="rect">
            <a:avLst/>
          </a:prstGeom>
          <a:solidFill>
            <a:srgbClr val="000000">
              <a:alpha val="13725"/>
            </a:srgbClr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141847" y="-1963468"/>
            <a:ext cx="4949574" cy="4289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54388" y="3353388"/>
            <a:ext cx="6939164" cy="6928061"/>
            <a:chOff x="0" y="0"/>
            <a:chExt cx="6350000" cy="633984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47D6"/>
            </a:solidFill>
          </p:spPr>
        </p:sp>
      </p:grpSp>
      <p:sp>
        <p:nvSpPr>
          <p:cNvPr name="TextBox 4" id="4"/>
          <p:cNvSpPr txBox="true"/>
          <p:nvPr/>
        </p:nvSpPr>
        <p:spPr>
          <a:xfrm rot="-2700000">
            <a:off x="9979016" y="5232890"/>
            <a:ext cx="7751466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9"/>
              </a:lnSpc>
            </a:pPr>
            <a:r>
              <a:rPr lang="en-US" sz="4800" spc="48">
                <a:solidFill>
                  <a:srgbClr val="000000"/>
                </a:solidFill>
                <a:latin typeface="Clear Sans Bold"/>
              </a:rPr>
              <a:t>Наши основополагающие принципы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840969"/>
            <a:ext cx="8314207" cy="5071523"/>
            <a:chOff x="0" y="0"/>
            <a:chExt cx="11085609" cy="676203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Быстрая адаптация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03475"/>
              <a:ext cx="1108560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507226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Профессионализм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39277"/>
              <a:ext cx="1108560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93465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Инновация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066705"/>
              <a:ext cx="1108560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-5400000">
            <a:off x="5042686" y="-2985286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grpSp>
        <p:nvGrpSpPr>
          <p:cNvPr name="Group 13" id="13"/>
          <p:cNvGrpSpPr/>
          <p:nvPr/>
        </p:nvGrpSpPr>
        <p:grpSpPr>
          <a:xfrm rot="0">
            <a:off x="15371212" y="7370212"/>
            <a:ext cx="1888088" cy="188808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C47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29509" y="533400"/>
            <a:ext cx="8846628" cy="3074629"/>
            <a:chOff x="0" y="0"/>
            <a:chExt cx="11795503" cy="40995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42875"/>
              <a:ext cx="11795503" cy="290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>
                  <a:solidFill>
                    <a:srgbClr val="F2F0F4"/>
                  </a:solidFill>
                  <a:latin typeface="Clear Sans Bold Bold"/>
                </a:rPr>
                <a:t>150 %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26617"/>
              <a:ext cx="11795503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F2F0F4"/>
                  </a:solidFill>
                  <a:latin typeface="Clear Sans Regular Italics"/>
                </a:rPr>
                <a:t>рост по сравнению с прошлым годом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29509" y="8317230"/>
            <a:ext cx="884662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25"/>
              </a:lnSpc>
            </a:pPr>
            <a:r>
              <a:rPr lang="en-US" sz="2550" spc="25">
                <a:solidFill>
                  <a:srgbClr val="F2F0F4"/>
                </a:solidFill>
                <a:latin typeface="Clear Sans Regular"/>
              </a:rPr>
              <a:t>Презентации являются средствами коммуникации, которые могут использоваться в качестве демонстраций.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653520" y="4392095"/>
            <a:ext cx="704020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F2F0F4"/>
                </a:solidFill>
                <a:latin typeface="Clear Sans Bold"/>
              </a:rPr>
              <a:t>Преемственность роста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94910" y="8667580"/>
            <a:ext cx="1181439" cy="59072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 rot="0">
            <a:off x="3830054" y="1028700"/>
            <a:ext cx="312829" cy="942465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15834454" y="7833454"/>
            <a:ext cx="1424846" cy="142484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3906674" y="-1545138"/>
            <a:ext cx="5280407" cy="45763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2053277">
            <a:off x="2837709" y="3835582"/>
            <a:ext cx="13312861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4400"/>
              </a:lnSpc>
            </a:pPr>
            <a:r>
              <a:rPr lang="en-US" sz="12000" spc="120">
                <a:solidFill>
                  <a:srgbClr val="000000"/>
                </a:solidFill>
                <a:latin typeface="Clear Sans Bold"/>
              </a:rPr>
              <a:t>Семена роста</a:t>
            </a:r>
          </a:p>
        </p:txBody>
      </p:sp>
      <p:sp>
        <p:nvSpPr>
          <p:cNvPr name="AutoShape 3" id="3"/>
          <p:cNvSpPr/>
          <p:nvPr/>
        </p:nvSpPr>
        <p:spPr>
          <a:xfrm rot="-2046391">
            <a:off x="2692503" y="4901882"/>
            <a:ext cx="20491320" cy="8229600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8374642" y="8746490"/>
            <a:ext cx="888465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60"/>
              </a:lnSpc>
            </a:pPr>
            <a:r>
              <a:rPr lang="en-US" sz="3200" spc="288">
                <a:solidFill>
                  <a:srgbClr val="F2F0F4"/>
                </a:solidFill>
                <a:latin typeface="Clear Sans Regular Italics"/>
              </a:rPr>
              <a:t>Мы сеем семена будущих всходов!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834454" y="2927577"/>
            <a:ext cx="1424846" cy="142484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01120" y="1326685"/>
            <a:ext cx="55570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Clear Sans Bold"/>
              </a:rPr>
              <a:t>Активы Альфа-банка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686800"/>
            <a:ext cx="691480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3750" spc="37">
                <a:solidFill>
                  <a:srgbClr val="000000"/>
                </a:solidFill>
                <a:latin typeface="Clear Sans Bold"/>
              </a:rPr>
              <a:t>Состав портфеля в 2020 году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99485" y="3153006"/>
            <a:ext cx="8314207" cy="4976449"/>
            <a:chOff x="0" y="0"/>
            <a:chExt cx="11085609" cy="663526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8575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Агентство недвижимости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103475"/>
              <a:ext cx="1108560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80461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Наличные, облигации, акции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512511"/>
              <a:ext cx="1108560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807889"/>
              <a:ext cx="11085609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spc="288">
                  <a:solidFill>
                    <a:srgbClr val="000000"/>
                  </a:solidFill>
                  <a:latin typeface="Clear Sans Regular Italics"/>
                </a:rPr>
                <a:t>Цифровые активы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939940"/>
              <a:ext cx="11085609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en-US" sz="3000" spc="30">
                  <a:solidFill>
                    <a:srgbClr val="000000"/>
                  </a:solidFill>
                  <a:latin typeface="Clear Sans Regular"/>
                </a:rPr>
                <a:t>Презентации — это средства коммуникации.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-5400000">
            <a:off x="12913471" y="4912471"/>
            <a:ext cx="331844" cy="8359815"/>
          </a:xfrm>
          <a:prstGeom prst="rect">
            <a:avLst/>
          </a:prstGeom>
          <a:solidFill>
            <a:srgbClr val="3C47D6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6259281" y="-2854301"/>
            <a:ext cx="5280407" cy="4576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0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1120" y="1326685"/>
            <a:ext cx="55570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Clear Sans Bold"/>
              </a:rPr>
              <a:t>Прошлый год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733340" y="1324060"/>
            <a:ext cx="1181439" cy="59072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078945"/>
            <a:ext cx="6907864" cy="138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12"/>
              </a:lnSpc>
            </a:pPr>
            <a:r>
              <a:rPr lang="en-US" sz="2475" spc="24">
                <a:solidFill>
                  <a:srgbClr val="000000"/>
                </a:solidFill>
                <a:latin typeface="Clear Sans Regular"/>
              </a:rPr>
              <a:t>Презентации являются средствами коммуникации, которые могут использоваться в качестве лекций и выступлений.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8978078" y="1031835"/>
            <a:ext cx="331844" cy="8226465"/>
          </a:xfrm>
          <a:prstGeom prst="rect">
            <a:avLst/>
          </a:prstGeom>
          <a:solidFill>
            <a:srgbClr val="3C47D6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540222" y="8374845"/>
            <a:ext cx="555702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20"/>
              </a:lnSpc>
            </a:pPr>
            <a:r>
              <a:rPr lang="en-US" sz="3400" spc="102">
                <a:solidFill>
                  <a:srgbClr val="000000"/>
                </a:solidFill>
                <a:latin typeface="Clear Sans Bold"/>
              </a:rPr>
              <a:t>В этом году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5400000">
            <a:off x="16373221" y="8372221"/>
            <a:ext cx="1181439" cy="59072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351436" y="5609273"/>
            <a:ext cx="6907864" cy="1382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12"/>
              </a:lnSpc>
            </a:pPr>
            <a:r>
              <a:rPr lang="en-US" sz="2475" spc="24">
                <a:solidFill>
                  <a:srgbClr val="000000"/>
                </a:solidFill>
                <a:latin typeface="Clear Sans Regular"/>
              </a:rPr>
              <a:t>Презентации являются средствами коммуникации, которые могут использоваться в качестве лекций и выступлений.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4489153" y="-2415577"/>
            <a:ext cx="4949574" cy="4289631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50727" y="8076861"/>
            <a:ext cx="4949574" cy="4289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DAEYTI7Um0w</dc:identifier>
  <dcterms:modified xsi:type="dcterms:W3CDTF">2011-08-01T06:04:30Z</dcterms:modified>
  <cp:revision>1</cp:revision>
</cp:coreProperties>
</file>