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56" r:id="rId4"/>
    <p:sldId id="356" r:id="rId6"/>
    <p:sldId id="266" r:id="rId7"/>
    <p:sldId id="363" r:id="rId8"/>
    <p:sldId id="431" r:id="rId9"/>
    <p:sldId id="432" r:id="rId10"/>
    <p:sldId id="433" r:id="rId11"/>
    <p:sldId id="434" r:id="rId12"/>
    <p:sldId id="435" r:id="rId13"/>
    <p:sldId id="436" r:id="rId14"/>
    <p:sldId id="478" r:id="rId15"/>
    <p:sldId id="437" r:id="rId16"/>
    <p:sldId id="520" r:id="rId17"/>
    <p:sldId id="438" r:id="rId18"/>
    <p:sldId id="477" r:id="rId19"/>
    <p:sldId id="439" r:id="rId20"/>
    <p:sldId id="440" r:id="rId21"/>
    <p:sldId id="441" r:id="rId22"/>
    <p:sldId id="442" r:id="rId23"/>
    <p:sldId id="443" r:id="rId24"/>
    <p:sldId id="444" r:id="rId25"/>
    <p:sldId id="463" r:id="rId26"/>
    <p:sldId id="445" r:id="rId27"/>
    <p:sldId id="446" r:id="rId28"/>
    <p:sldId id="448" r:id="rId29"/>
    <p:sldId id="450" r:id="rId30"/>
    <p:sldId id="451" r:id="rId31"/>
    <p:sldId id="453" r:id="rId32"/>
    <p:sldId id="454" r:id="rId33"/>
    <p:sldId id="455" r:id="rId34"/>
    <p:sldId id="452" r:id="rId35"/>
    <p:sldId id="456" r:id="rId36"/>
    <p:sldId id="457" r:id="rId37"/>
    <p:sldId id="458" r:id="rId38"/>
    <p:sldId id="461" r:id="rId39"/>
    <p:sldId id="449" r:id="rId40"/>
    <p:sldId id="460" r:id="rId41"/>
    <p:sldId id="462" r:id="rId42"/>
    <p:sldId id="464" r:id="rId43"/>
    <p:sldId id="465" r:id="rId44"/>
    <p:sldId id="466" r:id="rId45"/>
    <p:sldId id="470" r:id="rId46"/>
    <p:sldId id="472" r:id="rId47"/>
    <p:sldId id="468" r:id="rId48"/>
    <p:sldId id="483" r:id="rId49"/>
    <p:sldId id="473" r:id="rId50"/>
    <p:sldId id="474" r:id="rId51"/>
    <p:sldId id="480" r:id="rId52"/>
    <p:sldId id="475" r:id="rId53"/>
  </p:sldIdLst>
  <p:sldSz cx="12192000" cy="6858000"/>
  <p:notesSz cx="6858000" cy="9144000"/>
  <p:custDataLst>
    <p:tags r:id="rId5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607" autoAdjust="0"/>
  </p:normalViewPr>
  <p:slideViewPr>
    <p:cSldViewPr snapToGrid="0" snapToObjects="1" showGuides="1">
      <p:cViewPr varScale="1">
        <p:scale>
          <a:sx n="89" d="100"/>
          <a:sy n="89" d="100"/>
        </p:scale>
        <p:origin x="26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18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tags" Target="tags/tag160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8E9B-9938-FE4B-AE28-1C6AC5DA27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15D2-4FF9-AF41-91A8-41FD4B9A92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111" name="Group 15"/>
          <p:cNvGrpSpPr/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/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3" name="Freeform 17"/>
            <p:cNvSpPr/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4" name="Freeform 18"/>
            <p:cNvSpPr/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5" name="Freeform 19"/>
            <p:cNvSpPr/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6" name="Freeform 20"/>
            <p:cNvSpPr/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7" name="Freeform 21"/>
            <p:cNvSpPr/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8" name="Freeform 22"/>
            <p:cNvSpPr/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9" name="Freeform 23"/>
            <p:cNvSpPr/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0" name="Freeform 24"/>
            <p:cNvSpPr/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1" name="Freeform 25"/>
            <p:cNvSpPr/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2" name="Freeform 26"/>
            <p:cNvSpPr/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3" name="Freeform 27"/>
            <p:cNvSpPr/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4" name="Freeform 28"/>
            <p:cNvSpPr/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5" name="Freeform 29"/>
            <p:cNvSpPr/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6" name="Freeform 30"/>
            <p:cNvSpPr/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7" name="Freeform 31"/>
            <p:cNvSpPr/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8" name="Freeform 32"/>
            <p:cNvSpPr/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9" name="Freeform 33"/>
            <p:cNvSpPr/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0" name="Freeform 34"/>
            <p:cNvSpPr/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1" name="Freeform 35"/>
            <p:cNvSpPr/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2" name="Freeform 36"/>
            <p:cNvSpPr/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3" name="Freeform 37"/>
            <p:cNvSpPr/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4" name="Freeform 38"/>
            <p:cNvSpPr/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5" name="Freeform 39"/>
            <p:cNvSpPr/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6" name="Freeform 40"/>
            <p:cNvSpPr/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7" name="Freeform 41"/>
            <p:cNvSpPr/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8" name="Freeform 42"/>
            <p:cNvSpPr/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9" name="Freeform 43"/>
            <p:cNvSpPr/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0" name="Freeform 44"/>
            <p:cNvSpPr/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1" name="Freeform 45"/>
            <p:cNvSpPr/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2" name="Freeform 46"/>
            <p:cNvSpPr/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3" name="Freeform 47"/>
            <p:cNvSpPr/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4" name="Freeform 48"/>
            <p:cNvSpPr/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5" name="Freeform 49"/>
            <p:cNvSpPr/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6" name="Freeform 50"/>
            <p:cNvSpPr/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7" name="Freeform 51"/>
            <p:cNvSpPr/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8" name="Freeform 52"/>
            <p:cNvSpPr/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9" name="Freeform 53"/>
            <p:cNvSpPr/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0" name="Freeform 54"/>
            <p:cNvSpPr/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1" name="Freeform 55"/>
            <p:cNvSpPr/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2" name="Freeform 56"/>
            <p:cNvSpPr/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3" name="Freeform 57"/>
            <p:cNvSpPr/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4" name="Freeform 58"/>
            <p:cNvSpPr/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5" name="Freeform 59"/>
            <p:cNvSpPr/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6" name="Freeform 60"/>
            <p:cNvSpPr/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7" name="Freeform 61"/>
            <p:cNvSpPr/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8" name="Freeform 62"/>
            <p:cNvSpPr/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9" name="Freeform 63"/>
            <p:cNvSpPr/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0" name="Freeform 64"/>
            <p:cNvSpPr/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1" name="Freeform 65"/>
            <p:cNvSpPr/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2" name="Freeform 66"/>
            <p:cNvSpPr/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3" name="Freeform 67"/>
            <p:cNvSpPr/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4" name="Freeform 68"/>
            <p:cNvSpPr/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5" name="Freeform 69"/>
            <p:cNvSpPr/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6" name="Freeform 70"/>
            <p:cNvSpPr/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7" name="Freeform 71"/>
            <p:cNvSpPr/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8" name="Freeform 72"/>
            <p:cNvSpPr/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9" name="Freeform 73"/>
            <p:cNvSpPr/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0" name="Freeform 74"/>
            <p:cNvSpPr/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1" name="Freeform 75"/>
            <p:cNvSpPr/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2" name="Freeform 76"/>
            <p:cNvSpPr/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3" name="Freeform 77"/>
            <p:cNvSpPr/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4" name="Freeform 78"/>
            <p:cNvSpPr/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5" name="Freeform 79"/>
            <p:cNvSpPr/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6" name="Freeform 80"/>
            <p:cNvSpPr/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7" name="Freeform 81"/>
            <p:cNvSpPr/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8" name="Freeform 82"/>
            <p:cNvSpPr/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9" name="Freeform 83"/>
            <p:cNvSpPr/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0" name="Freeform 84"/>
            <p:cNvSpPr/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1" name="Freeform 85"/>
            <p:cNvSpPr/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2" name="Freeform 86"/>
            <p:cNvSpPr/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3" name="Freeform 87"/>
            <p:cNvSpPr/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4" name="Freeform 88"/>
            <p:cNvSpPr/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5" name="Freeform 89"/>
            <p:cNvSpPr/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6" name="Freeform 90"/>
            <p:cNvSpPr/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7" name="Freeform 91"/>
            <p:cNvSpPr/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8" name="Freeform 92"/>
            <p:cNvSpPr/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9" name="Freeform 93"/>
            <p:cNvSpPr/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0" name="Freeform 94"/>
            <p:cNvSpPr/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1" name="Freeform 95"/>
            <p:cNvSpPr/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2" name="Freeform 96"/>
            <p:cNvSpPr/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3" name="Freeform 97"/>
            <p:cNvSpPr/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4" name="Freeform 98"/>
            <p:cNvSpPr/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5" name="Freeform 99"/>
            <p:cNvSpPr/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6" name="Freeform 100"/>
            <p:cNvSpPr/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7" name="Freeform 101"/>
            <p:cNvSpPr/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8" name="Freeform 102"/>
            <p:cNvSpPr/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9" name="Freeform 103"/>
            <p:cNvSpPr/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0" name="Freeform 104"/>
            <p:cNvSpPr/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1" name="Freeform 105"/>
            <p:cNvSpPr/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2" name="Freeform 106"/>
            <p:cNvSpPr/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3" name="Freeform 107"/>
            <p:cNvSpPr/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4" name="Freeform 108"/>
            <p:cNvSpPr/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5" name="Freeform 109"/>
            <p:cNvSpPr/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6" name="Freeform 110"/>
            <p:cNvSpPr/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7" name="Freeform 111"/>
            <p:cNvSpPr/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8" name="Freeform 112"/>
            <p:cNvSpPr/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9" name="Freeform 113"/>
            <p:cNvSpPr/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0" name="Freeform 114"/>
            <p:cNvSpPr/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1" name="Freeform 115"/>
            <p:cNvSpPr/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2" name="Freeform 116"/>
            <p:cNvSpPr/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3" name="Freeform 117"/>
            <p:cNvSpPr/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4" name="Freeform 118"/>
            <p:cNvSpPr/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5" name="Freeform 119"/>
            <p:cNvSpPr/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6" name="Freeform 120"/>
            <p:cNvSpPr/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7" name="Freeform 121"/>
            <p:cNvSpPr/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8" name="Freeform 122"/>
            <p:cNvSpPr/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9" name="Freeform 123"/>
            <p:cNvSpPr/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showMasterSp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2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11" name="Group 15"/>
          <p:cNvGrpSpPr/>
          <p:nvPr/>
        </p:nvGrpSpPr>
        <p:grpSpPr bwMode="auto">
          <a:xfrm>
            <a:off x="0" y="1773239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/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" name="Freeform 17"/>
            <p:cNvSpPr/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" name="Freeform 18"/>
            <p:cNvSpPr/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" name="Freeform 19"/>
            <p:cNvSpPr/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6" name="Freeform 20"/>
            <p:cNvSpPr/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7" name="Freeform 21"/>
            <p:cNvSpPr/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Freeform 22"/>
            <p:cNvSpPr/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9" name="Freeform 23"/>
            <p:cNvSpPr/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0" name="Freeform 24"/>
            <p:cNvSpPr/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1" name="Freeform 25"/>
            <p:cNvSpPr/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2" name="Freeform 26"/>
            <p:cNvSpPr/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3" name="Freeform 27"/>
            <p:cNvSpPr/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4" name="Freeform 28"/>
            <p:cNvSpPr/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5" name="Freeform 29"/>
            <p:cNvSpPr/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6" name="Freeform 30"/>
            <p:cNvSpPr/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7" name="Freeform 31"/>
            <p:cNvSpPr/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8" name="Freeform 32"/>
            <p:cNvSpPr/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9" name="Freeform 33"/>
            <p:cNvSpPr/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0" name="Freeform 34"/>
            <p:cNvSpPr/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1" name="Freeform 35"/>
            <p:cNvSpPr/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2" name="Freeform 36"/>
            <p:cNvSpPr/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3" name="Freeform 37"/>
            <p:cNvSpPr/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4" name="Freeform 38"/>
            <p:cNvSpPr/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5" name="Freeform 39"/>
            <p:cNvSpPr/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6" name="Freeform 40"/>
            <p:cNvSpPr/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7" name="Freeform 41"/>
            <p:cNvSpPr/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8" name="Freeform 42"/>
            <p:cNvSpPr/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9" name="Freeform 43"/>
            <p:cNvSpPr/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0" name="Freeform 44"/>
            <p:cNvSpPr/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1" name="Freeform 45"/>
            <p:cNvSpPr/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2" name="Freeform 46"/>
            <p:cNvSpPr/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3" name="Freeform 47"/>
            <p:cNvSpPr/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4" name="Freeform 48"/>
            <p:cNvSpPr/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5" name="Freeform 49"/>
            <p:cNvSpPr/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6" name="Freeform 50"/>
            <p:cNvSpPr/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7" name="Freeform 51"/>
            <p:cNvSpPr/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8" name="Freeform 52"/>
            <p:cNvSpPr/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9" name="Freeform 53"/>
            <p:cNvSpPr/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0" name="Freeform 54"/>
            <p:cNvSpPr/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1" name="Freeform 55"/>
            <p:cNvSpPr/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2" name="Freeform 56"/>
            <p:cNvSpPr/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3" name="Freeform 57"/>
            <p:cNvSpPr/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4" name="Freeform 58"/>
            <p:cNvSpPr/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5" name="Freeform 59"/>
            <p:cNvSpPr/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6" name="Freeform 60"/>
            <p:cNvSpPr/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7" name="Freeform 61"/>
            <p:cNvSpPr/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8" name="Freeform 62"/>
            <p:cNvSpPr/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9" name="Freeform 63"/>
            <p:cNvSpPr/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0" name="Freeform 64"/>
            <p:cNvSpPr/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1" name="Freeform 65"/>
            <p:cNvSpPr/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2" name="Freeform 66"/>
            <p:cNvSpPr/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3" name="Freeform 67"/>
            <p:cNvSpPr/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4" name="Freeform 68"/>
            <p:cNvSpPr/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5" name="Freeform 69"/>
            <p:cNvSpPr/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6" name="Freeform 70"/>
            <p:cNvSpPr/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7" name="Freeform 71"/>
            <p:cNvSpPr/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8" name="Freeform 72"/>
            <p:cNvSpPr/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9" name="Freeform 73"/>
            <p:cNvSpPr/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0" name="Freeform 74"/>
            <p:cNvSpPr/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1" name="Freeform 75"/>
            <p:cNvSpPr/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2" name="Freeform 76"/>
            <p:cNvSpPr/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3" name="Freeform 77"/>
            <p:cNvSpPr/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4" name="Freeform 78"/>
            <p:cNvSpPr/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5" name="Freeform 79"/>
            <p:cNvSpPr/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6" name="Freeform 80"/>
            <p:cNvSpPr/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7" name="Freeform 81"/>
            <p:cNvSpPr/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8" name="Freeform 82"/>
            <p:cNvSpPr/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9" name="Freeform 83"/>
            <p:cNvSpPr/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0" name="Freeform 84"/>
            <p:cNvSpPr/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1" name="Freeform 85"/>
            <p:cNvSpPr/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2" name="Freeform 86"/>
            <p:cNvSpPr/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3" name="Freeform 87"/>
            <p:cNvSpPr/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4" name="Freeform 88"/>
            <p:cNvSpPr/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5" name="Freeform 89"/>
            <p:cNvSpPr/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6" name="Freeform 90"/>
            <p:cNvSpPr/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7" name="Freeform 91"/>
            <p:cNvSpPr/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8" name="Freeform 92"/>
            <p:cNvSpPr/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9" name="Freeform 93"/>
            <p:cNvSpPr/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0" name="Freeform 94"/>
            <p:cNvSpPr/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1" name="Freeform 95"/>
            <p:cNvSpPr/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2" name="Freeform 96"/>
            <p:cNvSpPr/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3" name="Freeform 97"/>
            <p:cNvSpPr/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4" name="Freeform 98"/>
            <p:cNvSpPr/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5" name="Freeform 99"/>
            <p:cNvSpPr/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6" name="Freeform 100"/>
            <p:cNvSpPr/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7" name="Freeform 101"/>
            <p:cNvSpPr/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8" name="Freeform 102"/>
            <p:cNvSpPr/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" name="Freeform 103"/>
            <p:cNvSpPr/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" name="Freeform 104"/>
            <p:cNvSpPr/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" name="Freeform 105"/>
            <p:cNvSpPr/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" name="Freeform 106"/>
            <p:cNvSpPr/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" name="Freeform 107"/>
            <p:cNvSpPr/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" name="Freeform 108"/>
            <p:cNvSpPr/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" name="Freeform 109"/>
            <p:cNvSpPr/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" name="Freeform 110"/>
            <p:cNvSpPr/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" name="Freeform 111"/>
            <p:cNvSpPr/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" name="Freeform 112"/>
            <p:cNvSpPr/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" name="Freeform 113"/>
            <p:cNvSpPr/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" name="Freeform 114"/>
            <p:cNvSpPr/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" name="Freeform 115"/>
            <p:cNvSpPr/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" name="Freeform 116"/>
            <p:cNvSpPr/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" name="Freeform 117"/>
            <p:cNvSpPr/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" name="Freeform 118"/>
            <p:cNvSpPr/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" name="Freeform 119"/>
            <p:cNvSpPr/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" name="Freeform 120"/>
            <p:cNvSpPr/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7" name="Freeform 121"/>
            <p:cNvSpPr/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8" name="Freeform 122"/>
            <p:cNvSpPr/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9" name="Freeform 123"/>
            <p:cNvSpPr/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200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5638800"/>
            <a:ext cx="12192000" cy="1219200"/>
          </a:xfrm>
          <a:prstGeom prst="rect">
            <a:avLst/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3366FF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989139"/>
            <a:ext cx="10587567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1"/>
            <a:r>
              <a:rPr lang="zh-CN" altLang="en-US"/>
              <a:t>第三级</a:t>
            </a:r>
            <a:endParaRPr lang="zh-CN" altLang="en-US"/>
          </a:p>
          <a:p>
            <a:pPr lvl="2"/>
            <a:r>
              <a:rPr lang="zh-CN" altLang="en-US"/>
              <a:t>第四级</a:t>
            </a:r>
            <a:endParaRPr lang="zh-CN" altLang="en-US"/>
          </a:p>
          <a:p>
            <a:pPr lvl="3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981076"/>
            <a:ext cx="979381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053" name="Picture 29" descr="artplus_nature_naturalcity42_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2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7" name="Picture 32" descr="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/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9" Type="http://schemas.openxmlformats.org/officeDocument/2006/relationships/slideLayout" Target="../slideLayouts/slideLayout5.xml"/><Relationship Id="rId18" Type="http://schemas.openxmlformats.org/officeDocument/2006/relationships/tags" Target="../tags/tag19.xml"/><Relationship Id="rId17" Type="http://schemas.openxmlformats.org/officeDocument/2006/relationships/image" Target="../media/image13.png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7" Type="http://schemas.openxmlformats.org/officeDocument/2006/relationships/slideLayout" Target="../slideLayouts/slideLayout5.xml"/><Relationship Id="rId16" Type="http://schemas.openxmlformats.org/officeDocument/2006/relationships/tags" Target="../tags/tag34.xml"/><Relationship Id="rId15" Type="http://schemas.openxmlformats.org/officeDocument/2006/relationships/image" Target="../media/image13.png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7" Type="http://schemas.openxmlformats.org/officeDocument/2006/relationships/slideLayout" Target="../slideLayouts/slideLayout5.xml"/><Relationship Id="rId16" Type="http://schemas.openxmlformats.org/officeDocument/2006/relationships/tags" Target="../tags/tag49.xml"/><Relationship Id="rId15" Type="http://schemas.openxmlformats.org/officeDocument/2006/relationships/image" Target="../media/image13.png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76.xml"/><Relationship Id="rId27" Type="http://schemas.openxmlformats.org/officeDocument/2006/relationships/image" Target="../media/image13.png"/><Relationship Id="rId26" Type="http://schemas.openxmlformats.org/officeDocument/2006/relationships/tags" Target="../tags/tag75.xml"/><Relationship Id="rId25" Type="http://schemas.openxmlformats.org/officeDocument/2006/relationships/tags" Target="../tags/tag74.xml"/><Relationship Id="rId24" Type="http://schemas.openxmlformats.org/officeDocument/2006/relationships/tags" Target="../tags/tag73.xml"/><Relationship Id="rId23" Type="http://schemas.openxmlformats.org/officeDocument/2006/relationships/tags" Target="../tags/tag72.xml"/><Relationship Id="rId22" Type="http://schemas.openxmlformats.org/officeDocument/2006/relationships/tags" Target="../tags/tag71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tags" Target="../tags/tag51.xml"/><Relationship Id="rId19" Type="http://schemas.openxmlformats.org/officeDocument/2006/relationships/tags" Target="../tags/tag68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103.xml"/><Relationship Id="rId27" Type="http://schemas.openxmlformats.org/officeDocument/2006/relationships/image" Target="../media/image13.png"/><Relationship Id="rId26" Type="http://schemas.openxmlformats.org/officeDocument/2006/relationships/tags" Target="../tags/tag102.xml"/><Relationship Id="rId25" Type="http://schemas.openxmlformats.org/officeDocument/2006/relationships/tags" Target="../tags/tag101.xml"/><Relationship Id="rId24" Type="http://schemas.openxmlformats.org/officeDocument/2006/relationships/tags" Target="../tags/tag100.xml"/><Relationship Id="rId23" Type="http://schemas.openxmlformats.org/officeDocument/2006/relationships/tags" Target="../tags/tag99.xml"/><Relationship Id="rId22" Type="http://schemas.openxmlformats.org/officeDocument/2006/relationships/tags" Target="../tags/tag98.xml"/><Relationship Id="rId21" Type="http://schemas.openxmlformats.org/officeDocument/2006/relationships/tags" Target="../tags/tag97.xml"/><Relationship Id="rId20" Type="http://schemas.openxmlformats.org/officeDocument/2006/relationships/tags" Target="../tags/tag96.xml"/><Relationship Id="rId2" Type="http://schemas.openxmlformats.org/officeDocument/2006/relationships/tags" Target="../tags/tag78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132.xml"/><Relationship Id="rId3" Type="http://schemas.openxmlformats.org/officeDocument/2006/relationships/tags" Target="../tags/tag106.xml"/><Relationship Id="rId29" Type="http://schemas.openxmlformats.org/officeDocument/2006/relationships/image" Target="../media/image13.png"/><Relationship Id="rId28" Type="http://schemas.openxmlformats.org/officeDocument/2006/relationships/tags" Target="../tags/tag131.xml"/><Relationship Id="rId27" Type="http://schemas.openxmlformats.org/officeDocument/2006/relationships/tags" Target="../tags/tag130.xml"/><Relationship Id="rId26" Type="http://schemas.openxmlformats.org/officeDocument/2006/relationships/tags" Target="../tags/tag129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159.xml"/><Relationship Id="rId27" Type="http://schemas.openxmlformats.org/officeDocument/2006/relationships/image" Target="../media/image13.png"/><Relationship Id="rId26" Type="http://schemas.openxmlformats.org/officeDocument/2006/relationships/tags" Target="../tags/tag158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11958"/>
            <a:ext cx="12192000" cy="130126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dirty="0"/>
              <a:t>汇编语言与逆向技术</a:t>
            </a:r>
            <a:br>
              <a:rPr lang="en-US" sz="4400" dirty="0"/>
            </a:br>
            <a:br>
              <a:rPr lang="en-US" sz="3200" dirty="0"/>
            </a:b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章 </a:t>
            </a:r>
            <a:r>
              <a:rPr lang="en-US" altLang="zh-CN" sz="3200" dirty="0"/>
              <a:t>IA-32</a:t>
            </a:r>
            <a:r>
              <a:rPr lang="zh-CN" altLang="en-US" sz="3200" dirty="0"/>
              <a:t>处理器体系结构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15405" b="-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0921" y="295607"/>
            <a:ext cx="5000992" cy="1106995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总线（</a:t>
            </a:r>
            <a:r>
              <a:rPr lang="en-US" altLang="zh-CN" sz="4800" b="1" dirty="0">
                <a:solidFill>
                  <a:schemeClr val="bg1"/>
                </a:solidFill>
              </a:rPr>
              <a:t>bus</a:t>
            </a:r>
            <a:r>
              <a:rPr lang="zh-CN" altLang="en-US" sz="4800" b="1" dirty="0">
                <a:solidFill>
                  <a:schemeClr val="bg1"/>
                </a:solidFill>
              </a:rPr>
              <a:t>）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475" y="2270125"/>
            <a:ext cx="6660515" cy="3186430"/>
          </a:xfrm>
        </p:spPr>
        <p:txBody>
          <a:bodyPr anchor="ctr">
            <a:normAutofit fontScale="82500"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数据总线（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bus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地址总线（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address bus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控制总线（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control bus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常见如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333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MHz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400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MHz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800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MHz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5303" y="2413121"/>
            <a:ext cx="88952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ru-RU" sz="3200" dirty="0">
                <a:ea typeface="楷体" panose="02010609060101010101" pitchFamily="49" charset="-122"/>
              </a:rPr>
              <a:t>地址总线的宽度决定了</a:t>
            </a:r>
            <a:r>
              <a:rPr lang="zh-CN" altLang="zh-CN" sz="3200" dirty="0">
                <a:ea typeface="楷体" panose="02010609060101010101" pitchFamily="49" charset="-122"/>
              </a:rPr>
              <a:t>CPU的寻址能力；</a:t>
            </a:r>
            <a:endParaRPr lang="en-US" altLang="zh-CN" sz="3200" dirty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zh-CN" sz="3200" dirty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3200" dirty="0">
                <a:ea typeface="楷体" panose="02010609060101010101" pitchFamily="49" charset="-122"/>
              </a:rPr>
              <a:t>数据总线的宽度决定了CPU与其它器件进行数据传送时的一次数据传送量；</a:t>
            </a:r>
            <a:endParaRPr lang="en-US" altLang="zh-CN" sz="3200" dirty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zh-CN" sz="3200" dirty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3200" dirty="0">
                <a:ea typeface="楷体" panose="02010609060101010101" pitchFamily="49" charset="-122"/>
              </a:rPr>
              <a:t>控制总线宽度决定了CPU对系统中其它器件的控制能力。</a:t>
            </a:r>
            <a:endParaRPr lang="zh-CN" altLang="zh-CN" sz="3200" dirty="0">
              <a:ea typeface="楷体" panose="02010609060101010101" pitchFamily="49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05304" y="978204"/>
            <a:ext cx="5000992" cy="1106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4800" b="1" dirty="0"/>
              <a:t>总线（</a:t>
            </a:r>
            <a:r>
              <a:rPr lang="en-US" altLang="zh-CN" sz="4800" b="1" dirty="0"/>
              <a:t>Bus</a:t>
            </a:r>
            <a:r>
              <a:rPr lang="zh-CN" altLang="en-US" sz="4800" b="1" dirty="0"/>
              <a:t>）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指令执行周期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单条机器指令的执行包括一系列操作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取指令</a:t>
            </a:r>
            <a:r>
              <a:rPr lang="zh-CN" altLang="en-US" dirty="0"/>
              <a:t>：指令指针</a:t>
            </a:r>
            <a:r>
              <a:rPr lang="en-US" altLang="zh-CN" dirty="0"/>
              <a:t>IP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解码</a:t>
            </a:r>
            <a:r>
              <a:rPr lang="zh-CN" altLang="en-US" dirty="0"/>
              <a:t>：控制单元</a:t>
            </a:r>
            <a:r>
              <a:rPr lang="en-US" altLang="zh-CN" dirty="0"/>
              <a:t>CU</a:t>
            </a:r>
            <a:r>
              <a:rPr lang="zh-CN" altLang="en-US" dirty="0"/>
              <a:t>确定执行什么操作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取操作数</a:t>
            </a:r>
            <a:r>
              <a:rPr lang="zh-CN" altLang="en-US" dirty="0"/>
              <a:t>：从内存读操作数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zh-CN" altLang="en-US" dirty="0"/>
              <a:t>：算数逻辑单元</a:t>
            </a:r>
            <a:r>
              <a:rPr lang="en-US" altLang="zh-CN" dirty="0"/>
              <a:t>ALU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存储输出操作数</a:t>
            </a:r>
            <a:r>
              <a:rPr lang="zh-CN" altLang="en-US" dirty="0"/>
              <a:t>：向内存写入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0235" y="1581150"/>
            <a:ext cx="5250815" cy="451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/>
          <p:cNvSpPr txBox="1"/>
          <p:nvPr>
            <p:custDataLst>
              <p:tags r:id="rId3"/>
            </p:custDataLst>
          </p:nvPr>
        </p:nvSpPr>
        <p:spPr>
          <a:xfrm>
            <a:off x="838200" y="781878"/>
            <a:ext cx="10515600" cy="908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指令执行周期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659120" y="342900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sz="2000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67250" y="177165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sz="2000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5400" y="267970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 sz="2000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0470" y="436880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5850" y="5069205"/>
            <a:ext cx="913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④取数据</a:t>
            </a:r>
            <a:endParaRPr lang="zh-CN" altLang="en-US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1685" y="4190365"/>
            <a:ext cx="438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⑤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73500" y="4190365"/>
            <a:ext cx="121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⑥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存数据</a:t>
            </a:r>
            <a:endParaRPr lang="zh-CN" altLang="en-US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55817" y="635001"/>
            <a:ext cx="729778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内部包括哪些基本部件？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ALU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CU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Register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Clock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下面哪个设备的时钟频率最高？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CPU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总线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内存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8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处理器体系结构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处理器体系结构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（</a:t>
            </a:r>
            <a:r>
              <a:rPr lang="en-US" altLang="zh-CN" dirty="0"/>
              <a:t>Intel Architecture 32-bit</a:t>
            </a:r>
            <a:r>
              <a:rPr lang="zh-CN" altLang="en-US" dirty="0"/>
              <a:t>）英特尔</a:t>
            </a:r>
            <a:r>
              <a:rPr lang="en-US" altLang="zh-CN" dirty="0"/>
              <a:t>32</a:t>
            </a:r>
            <a:r>
              <a:rPr lang="zh-CN" altLang="en-US" dirty="0"/>
              <a:t>位体系结构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 </a:t>
            </a:r>
            <a:r>
              <a:rPr lang="en-US" altLang="zh-CN" dirty="0"/>
              <a:t>80386 CPU</a:t>
            </a:r>
            <a:r>
              <a:rPr lang="zh-CN" altLang="en-US" dirty="0"/>
              <a:t>首先使用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位内存地址、</a:t>
            </a:r>
            <a:r>
              <a:rPr lang="en-US" altLang="zh-CN" dirty="0"/>
              <a:t>32</a:t>
            </a:r>
            <a:r>
              <a:rPr lang="zh-CN" altLang="en-US" dirty="0"/>
              <a:t>位数据操作数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28" y="95870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工作模式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21433"/>
            <a:ext cx="10515600" cy="3024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实地址模式 （</a:t>
            </a:r>
            <a:r>
              <a:rPr lang="en-US" altLang="zh-CN" sz="2400" dirty="0"/>
              <a:t>Real-Address Mode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，</a:t>
            </a:r>
            <a:r>
              <a:rPr lang="en-US" altLang="zh-CN" sz="2000" dirty="0"/>
              <a:t>8086</a:t>
            </a:r>
            <a:r>
              <a:rPr lang="zh-CN" altLang="en-US" sz="2000" dirty="0"/>
              <a:t>程序设计环境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保护模式（</a:t>
            </a:r>
            <a:r>
              <a:rPr lang="en-US" altLang="zh-CN" sz="2400" dirty="0"/>
              <a:t>Protected Mode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，</a:t>
            </a:r>
            <a:r>
              <a:rPr lang="en-US" altLang="zh-CN" sz="2000" dirty="0"/>
              <a:t>IA-32</a:t>
            </a:r>
            <a:r>
              <a:rPr lang="zh-CN" altLang="en-US" sz="2000" dirty="0"/>
              <a:t>程序设计环境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提供了虚拟</a:t>
            </a:r>
            <a:r>
              <a:rPr lang="en-US" altLang="zh-CN" sz="2000" dirty="0"/>
              <a:t>8086</a:t>
            </a:r>
            <a:r>
              <a:rPr lang="zh-CN" altLang="en-US" sz="2000" dirty="0"/>
              <a:t>模式：执行和兼容旧的</a:t>
            </a:r>
            <a:r>
              <a:rPr lang="en-US" altLang="zh-CN" sz="2000" dirty="0"/>
              <a:t>8086</a:t>
            </a:r>
            <a:r>
              <a:rPr lang="zh-CN" altLang="en-US" sz="2000" dirty="0"/>
              <a:t>程序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95" y="4446104"/>
            <a:ext cx="11653335" cy="21085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实地址模式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16</a:t>
            </a:r>
            <a:r>
              <a:rPr lang="zh-CN" altLang="en-US" sz="3200" dirty="0"/>
              <a:t>位的</a:t>
            </a:r>
            <a:r>
              <a:rPr lang="en-US" altLang="zh-CN" sz="3200" dirty="0"/>
              <a:t>8086</a:t>
            </a:r>
            <a:r>
              <a:rPr lang="zh-CN" altLang="en-US" sz="3200" dirty="0"/>
              <a:t>程序设计环境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20</a:t>
            </a:r>
            <a:r>
              <a:rPr lang="zh-CN" altLang="en-US" sz="2800" dirty="0"/>
              <a:t>条地址线、可存储空间</a:t>
            </a:r>
            <a:r>
              <a:rPr lang="en-US" altLang="zh-CN" sz="2800" dirty="0">
                <a:solidFill>
                  <a:srgbClr val="FF0000"/>
                </a:solidFill>
              </a:rPr>
              <a:t>1MB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的</a:t>
            </a:r>
            <a:r>
              <a:rPr lang="en-US" altLang="zh-CN" sz="2800" dirty="0"/>
              <a:t>20</a:t>
            </a:r>
            <a:r>
              <a:rPr lang="zh-CN" altLang="en-US" sz="2800" dirty="0"/>
              <a:t>次方）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16</a:t>
            </a:r>
            <a:r>
              <a:rPr lang="zh-CN" altLang="en-US" sz="2800" dirty="0"/>
              <a:t>位寄存器如何兼容？</a:t>
            </a:r>
            <a:endParaRPr lang="zh-CN" altLang="en-US" sz="2800" dirty="0"/>
          </a:p>
          <a:p>
            <a:pPr lvl="2">
              <a:lnSpc>
                <a:spcPct val="150000"/>
              </a:lnSpc>
            </a:pPr>
            <a:r>
              <a:rPr lang="zh-CN" altLang="en-US" sz="2330" dirty="0"/>
              <a:t>使用一个段选择器（通常是一个段寄存器，如CS、DS、ES等）和一个偏移地址相结合来产生一个20位的物理地址</a:t>
            </a:r>
            <a:endParaRPr lang="zh-CN" altLang="en-US" sz="2330" dirty="0"/>
          </a:p>
          <a:p>
            <a:pPr lvl="2">
              <a:lnSpc>
                <a:spcPct val="150000"/>
              </a:lnSpc>
            </a:pPr>
            <a:r>
              <a:rPr lang="zh-CN" altLang="en-US" sz="2330" dirty="0"/>
              <a:t>物理地址（</a:t>
            </a:r>
            <a:r>
              <a:rPr lang="en-US" altLang="zh-CN" sz="2330" dirty="0"/>
              <a:t>20</a:t>
            </a:r>
            <a:r>
              <a:rPr lang="zh-CN" altLang="en-US" sz="2330" dirty="0"/>
              <a:t>位） = </a:t>
            </a:r>
            <a:r>
              <a:rPr lang="en-US" altLang="zh-CN" sz="2330" dirty="0"/>
              <a:t>16</a:t>
            </a:r>
            <a:r>
              <a:rPr lang="zh-CN" altLang="en-US" sz="2330" dirty="0"/>
              <a:t>位段地址 &lt;&lt; 4（即</a:t>
            </a:r>
            <a:r>
              <a:rPr lang="en-US" altLang="zh-CN" sz="2330" dirty="0"/>
              <a:t>*16</a:t>
            </a:r>
            <a:r>
              <a:rPr lang="zh-CN" altLang="en-US" sz="2330" dirty="0"/>
              <a:t>）+ </a:t>
            </a:r>
            <a:r>
              <a:rPr lang="en-US" altLang="zh-CN" sz="2330" dirty="0"/>
              <a:t>16</a:t>
            </a:r>
            <a:r>
              <a:rPr lang="zh-CN" altLang="en-US" sz="2330" dirty="0"/>
              <a:t>位偏移地址</a:t>
            </a:r>
            <a:r>
              <a:rPr lang="en-US" altLang="zh-CN" sz="2330" dirty="0"/>
              <a:t>  </a:t>
            </a:r>
            <a:endParaRPr lang="en-US" altLang="zh-CN" sz="23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计算机体系结构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IA-32</a:t>
            </a:r>
            <a:r>
              <a:rPr lang="zh-CN" altLang="en-US" dirty="0">
                <a:latin typeface="宋体" panose="02010600030101010101" pitchFamily="2" charset="-122"/>
              </a:rPr>
              <a:t>处理器体系结构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IA-32</a:t>
            </a:r>
            <a:r>
              <a:rPr lang="zh-CN" altLang="en-US" dirty="0">
                <a:latin typeface="宋体" panose="02010600030101010101" pitchFamily="2" charset="-122"/>
              </a:rPr>
              <a:t>的内存管理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保护模式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的存储管理和保护机制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多任务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程序有独立的</a:t>
            </a:r>
            <a:r>
              <a:rPr lang="en-US" altLang="zh-CN" dirty="0">
                <a:solidFill>
                  <a:srgbClr val="FF0000"/>
                </a:solidFill>
              </a:rPr>
              <a:t>4GB</a:t>
            </a:r>
            <a:r>
              <a:rPr lang="zh-CN" altLang="en-US" dirty="0"/>
              <a:t>内存存储空间（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32</a:t>
            </a:r>
            <a:r>
              <a:rPr lang="zh-CN" altLang="en-US" dirty="0"/>
              <a:t>次方）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989139"/>
            <a:ext cx="9222424" cy="4092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IA-32 CPU 4GB </a:t>
            </a:r>
            <a:r>
              <a:rPr lang="zh-CN" altLang="en-US" dirty="0"/>
              <a:t>地址空间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位的寻址上限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8086</a:t>
            </a:r>
            <a:r>
              <a:rPr lang="zh-CN" altLang="en-US" dirty="0"/>
              <a:t>只有</a:t>
            </a:r>
            <a:r>
              <a:rPr lang="en-US" altLang="zh-CN" dirty="0"/>
              <a:t>1MB</a:t>
            </a:r>
            <a:r>
              <a:rPr lang="zh-CN" altLang="en-US" dirty="0"/>
              <a:t>地址空间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410962" y="635001"/>
            <a:ext cx="834263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哪种操作模式，程序可以拥有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4GB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的地址空间？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保护模式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实地址模式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虚拟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8086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模式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8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寄存器（</a:t>
            </a:r>
            <a:r>
              <a:rPr lang="en-US" altLang="zh-CN" dirty="0"/>
              <a:t>Register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寄存器是</a:t>
            </a:r>
            <a:r>
              <a:rPr lang="en-US" altLang="zh-CN" dirty="0"/>
              <a:t>CPU</a:t>
            </a:r>
            <a:r>
              <a:rPr lang="zh-CN" altLang="en-US" dirty="0"/>
              <a:t>内部的</a:t>
            </a:r>
            <a:r>
              <a:rPr lang="zh-CN" altLang="en-US" dirty="0">
                <a:solidFill>
                  <a:srgbClr val="FF0000"/>
                </a:solidFill>
              </a:rPr>
              <a:t>高速存储单元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比内存的访问速度快很多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优化循环结构执行速度，把循环计数变量放到寄存器中。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442" y="479852"/>
            <a:ext cx="2875788" cy="5619196"/>
          </a:xfrm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</a:rPr>
              <a:t>通用寄存器</a:t>
            </a:r>
            <a:br>
              <a:rPr lang="en-US" altLang="zh-CN" dirty="0">
                <a:latin typeface="+mj-lt"/>
                <a:ea typeface="+mj-ea"/>
              </a:rPr>
            </a:br>
            <a:r>
              <a:rPr lang="en-US" altLang="zh-CN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位通用寄存器</a:t>
            </a:r>
            <a:br>
              <a:rPr lang="en-US" altLang="zh-CN" dirty="0">
                <a:latin typeface="+mj-lt"/>
                <a:ea typeface="+mj-ea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EAX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EBX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ECX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EDX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ESP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EBP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ESI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EDI</a:t>
            </a:r>
            <a:endParaRPr lang="zh-CN" altLang="en-US" dirty="0">
              <a:solidFill>
                <a:srgbClr val="7030A0"/>
              </a:solidFill>
              <a:latin typeface="+mj-lt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19571" b="2"/>
          <a:stretch>
            <a:fillRect/>
          </a:stretch>
        </p:blipFill>
        <p:spPr>
          <a:xfrm>
            <a:off x="1906137" y="576072"/>
            <a:ext cx="5019420" cy="55229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3319" y="1011405"/>
            <a:ext cx="7345362" cy="868363"/>
          </a:xfrm>
        </p:spPr>
        <p:txBody>
          <a:bodyPr/>
          <a:lstStyle/>
          <a:p>
            <a:pPr algn="ctr"/>
            <a:r>
              <a:rPr lang="zh-CN" altLang="en-US" dirty="0"/>
              <a:t>段寄存器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5662" y="1913256"/>
            <a:ext cx="7940675" cy="4092575"/>
          </a:xfrm>
        </p:spPr>
        <p:txBody>
          <a:bodyPr/>
          <a:lstStyle/>
          <a:p>
            <a:r>
              <a:rPr lang="en-US" altLang="zh-CN" sz="2400" dirty="0"/>
              <a:t>CS</a:t>
            </a:r>
            <a:r>
              <a:rPr lang="zh-CN" altLang="en-US" sz="2400" dirty="0"/>
              <a:t>：</a:t>
            </a:r>
            <a:r>
              <a:rPr lang="en-US" altLang="zh-CN" sz="2400" dirty="0"/>
              <a:t>Code </a:t>
            </a:r>
            <a:r>
              <a:rPr lang="en-US" altLang="zh-CN" sz="2400" dirty="0" err="1"/>
              <a:t>Segement</a:t>
            </a:r>
            <a:r>
              <a:rPr lang="zh-CN" altLang="en-US" sz="2400" dirty="0"/>
              <a:t>，代码段寄存器</a:t>
            </a:r>
            <a:endParaRPr lang="zh-CN" altLang="en-US" sz="2400" dirty="0"/>
          </a:p>
          <a:p>
            <a:r>
              <a:rPr lang="en-US" altLang="zh-CN" sz="2400" dirty="0"/>
              <a:t>SS</a:t>
            </a:r>
            <a:r>
              <a:rPr lang="zh-CN" altLang="en-US" sz="2400" dirty="0"/>
              <a:t>：</a:t>
            </a:r>
            <a:r>
              <a:rPr lang="en-US" altLang="zh-CN" sz="2400" dirty="0"/>
              <a:t>Stack Segment</a:t>
            </a:r>
            <a:r>
              <a:rPr lang="zh-CN" altLang="en-US" sz="2400" dirty="0"/>
              <a:t>，栈段寄存器</a:t>
            </a:r>
            <a:endParaRPr lang="zh-CN" altLang="en-US" sz="2400" dirty="0"/>
          </a:p>
          <a:p>
            <a:r>
              <a:rPr lang="en-US" altLang="zh-CN" sz="2400" dirty="0"/>
              <a:t>DS</a:t>
            </a:r>
            <a:r>
              <a:rPr lang="zh-CN" altLang="en-US" sz="2400" dirty="0"/>
              <a:t>：</a:t>
            </a:r>
            <a:r>
              <a:rPr lang="en-US" altLang="zh-CN" sz="2400" dirty="0"/>
              <a:t>Data Segment</a:t>
            </a:r>
            <a:r>
              <a:rPr lang="zh-CN" altLang="en-US" sz="2400" dirty="0"/>
              <a:t>，数据段寄存器</a:t>
            </a:r>
            <a:endParaRPr lang="zh-CN" altLang="en-US" sz="2400" dirty="0"/>
          </a:p>
          <a:p>
            <a:r>
              <a:rPr lang="en-US" altLang="zh-CN" sz="2400" dirty="0"/>
              <a:t>ES</a:t>
            </a:r>
            <a:r>
              <a:rPr lang="zh-CN" altLang="en-US" sz="2400" dirty="0"/>
              <a:t>：</a:t>
            </a:r>
            <a:r>
              <a:rPr lang="en-US" altLang="zh-CN" sz="2400" dirty="0"/>
              <a:t>Extra(Data) Segment</a:t>
            </a:r>
            <a:r>
              <a:rPr lang="zh-CN" altLang="en-US" sz="2400" dirty="0"/>
              <a:t>，数据段寄存器</a:t>
            </a:r>
            <a:endParaRPr lang="zh-CN" altLang="en-US" sz="2400" dirty="0"/>
          </a:p>
          <a:p>
            <a:r>
              <a:rPr lang="en-US" altLang="zh-CN" sz="2400" dirty="0"/>
              <a:t>FS</a:t>
            </a:r>
            <a:r>
              <a:rPr lang="zh-CN" altLang="en-US" sz="2400" dirty="0"/>
              <a:t>：</a:t>
            </a:r>
            <a:r>
              <a:rPr lang="en-US" altLang="zh-CN" sz="2400" dirty="0"/>
              <a:t>Data Segment</a:t>
            </a:r>
            <a:r>
              <a:rPr lang="zh-CN" altLang="en-US" sz="2400" dirty="0"/>
              <a:t>，数据段寄存器</a:t>
            </a:r>
            <a:endParaRPr lang="zh-CN" altLang="en-US" sz="2400" dirty="0"/>
          </a:p>
          <a:p>
            <a:r>
              <a:rPr lang="en-US" altLang="zh-CN" sz="2400" dirty="0"/>
              <a:t>GS</a:t>
            </a:r>
            <a:r>
              <a:rPr lang="zh-CN" altLang="en-US" sz="2400" dirty="0"/>
              <a:t>：</a:t>
            </a:r>
            <a:r>
              <a:rPr lang="en-US" altLang="zh-CN" sz="2400" dirty="0"/>
              <a:t>Data Segment</a:t>
            </a:r>
            <a:r>
              <a:rPr lang="zh-CN" altLang="en-US" sz="2400" dirty="0"/>
              <a:t>，数据段寄存器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828006" y="4994660"/>
            <a:ext cx="7940675" cy="7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EFLAGS</a:t>
            </a:r>
            <a:r>
              <a:rPr lang="zh-CN" altLang="en-US" dirty="0"/>
              <a:t>寄存器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654" y="1524255"/>
            <a:ext cx="7132718" cy="47239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零标志（</a:t>
            </a:r>
            <a:r>
              <a:rPr lang="en-US" altLang="zh-CN" dirty="0">
                <a:solidFill>
                  <a:srgbClr val="FF0000"/>
                </a:solidFill>
              </a:rPr>
              <a:t>ZF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：若算数或者逻辑运算结果为</a:t>
            </a:r>
            <a:r>
              <a:rPr lang="en-US" altLang="zh-CN" dirty="0"/>
              <a:t>0</a:t>
            </a:r>
            <a:r>
              <a:rPr lang="zh-CN" altLang="en-US" dirty="0"/>
              <a:t>则将其置</a:t>
            </a:r>
            <a:r>
              <a:rPr lang="en-US" altLang="zh-CN" dirty="0"/>
              <a:t>1</a:t>
            </a:r>
            <a:r>
              <a:rPr lang="zh-CN" altLang="en-US" dirty="0"/>
              <a:t>，反之清零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3200" dirty="0" err="1"/>
              <a:t>xor</a:t>
            </a:r>
            <a:r>
              <a:rPr lang="en-US" altLang="zh-CN" sz="3200" dirty="0"/>
              <a:t> </a:t>
            </a:r>
            <a:r>
              <a:rPr lang="en-US" altLang="zh-CN" sz="3200" dirty="0" err="1"/>
              <a:t>eax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eax</a:t>
            </a:r>
            <a:r>
              <a:rPr lang="en-US" altLang="zh-CN" sz="3200" dirty="0"/>
              <a:t> </a:t>
            </a:r>
            <a:endParaRPr lang="en-US" altLang="zh-CN" sz="3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3200" dirty="0" err="1"/>
              <a:t>jz</a:t>
            </a:r>
            <a:r>
              <a:rPr lang="en-US" altLang="zh-CN" sz="3200" dirty="0"/>
              <a:t>     //</a:t>
            </a:r>
            <a:r>
              <a:rPr lang="zh-CN" altLang="en-US" sz="3200" dirty="0"/>
              <a:t>当</a:t>
            </a:r>
            <a:r>
              <a:rPr lang="en-US" altLang="zh-CN" sz="3200" dirty="0"/>
              <a:t>z</a:t>
            </a:r>
            <a:r>
              <a:rPr lang="zh-CN" altLang="en-US" sz="3200" dirty="0"/>
              <a:t>为</a:t>
            </a:r>
            <a:r>
              <a:rPr lang="en-US" altLang="zh-CN" sz="3200" dirty="0"/>
              <a:t>1</a:t>
            </a:r>
            <a:r>
              <a:rPr lang="zh-CN" altLang="en-US" sz="3200" dirty="0"/>
              <a:t>时则跳转（与</a:t>
            </a:r>
            <a:r>
              <a:rPr lang="en-US" altLang="zh-CN" sz="3200" dirty="0"/>
              <a:t>je</a:t>
            </a:r>
            <a:r>
              <a:rPr lang="zh-CN" altLang="en-US" sz="3200" dirty="0"/>
              <a:t>功能上相同）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进位标志（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：在无符号算术运算的结果最高有效位</a:t>
            </a:r>
            <a:r>
              <a:rPr lang="en-US" altLang="zh-CN" dirty="0"/>
              <a:t>(most-significant bit)</a:t>
            </a:r>
            <a:r>
              <a:rPr lang="zh-CN" altLang="en-US" dirty="0"/>
              <a:t>发生进位或借位则将其置</a:t>
            </a:r>
            <a:r>
              <a:rPr lang="en-US" altLang="zh-CN" dirty="0"/>
              <a:t>1</a:t>
            </a:r>
            <a:r>
              <a:rPr lang="zh-CN" altLang="en-US" dirty="0"/>
              <a:t>，反之清零。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3200" dirty="0"/>
              <a:t>add </a:t>
            </a:r>
            <a:r>
              <a:rPr lang="en-US" altLang="zh-CN" sz="3200" dirty="0" err="1"/>
              <a:t>eax</a:t>
            </a:r>
            <a:r>
              <a:rPr lang="zh-CN" altLang="en-US" sz="3200" dirty="0"/>
              <a:t>，</a:t>
            </a:r>
            <a:r>
              <a:rPr lang="en-US" altLang="zh-CN" sz="3200" dirty="0"/>
              <a:t>0xffffffff</a:t>
            </a:r>
            <a:endParaRPr lang="en-US" altLang="zh-CN" sz="3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3200" dirty="0" err="1"/>
              <a:t>jc</a:t>
            </a:r>
            <a:endParaRPr lang="en-US" altLang="zh-CN" sz="3200" i="1" dirty="0" err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溢出标志（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：在有符号算术运算的结果是较大的正数或较小的负数，并且目的操作数无法容纳时，将该位置</a:t>
            </a:r>
            <a:r>
              <a:rPr lang="en-US" altLang="zh-CN" dirty="0"/>
              <a:t>1</a:t>
            </a:r>
            <a:r>
              <a:rPr lang="zh-CN" altLang="en-US" dirty="0"/>
              <a:t>，反之清零。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常用于为带符号整型运算指示溢出状态。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MOV AL, 100      ; AL = 100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ADD AL, 50       ; AL = AL + 50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727" y="2337582"/>
            <a:ext cx="6400800" cy="1143000"/>
          </a:xfrm>
        </p:spPr>
        <p:txBody>
          <a:bodyPr/>
          <a:lstStyle/>
          <a:p>
            <a:pPr algn="ctr"/>
            <a:r>
              <a:rPr lang="zh-CN" altLang="en-US" dirty="0"/>
              <a:t>计算机体系结构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符号标志（</a:t>
            </a:r>
            <a:r>
              <a:rPr lang="en-US" altLang="zh-CN" dirty="0">
                <a:solidFill>
                  <a:srgbClr val="FF0000"/>
                </a:solidFill>
              </a:rPr>
              <a:t>SF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：该标志被设置为有符号整型的最高有效位。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0</a:t>
            </a:r>
            <a:r>
              <a:rPr lang="zh-CN" altLang="en-US" dirty="0"/>
              <a:t>表示算术或者逻辑运算结果为正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表示算数或者逻辑运算结果为负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奇偶标志（</a:t>
            </a:r>
            <a:r>
              <a:rPr lang="en-US" altLang="zh-CN" dirty="0">
                <a:solidFill>
                  <a:srgbClr val="FF0000"/>
                </a:solidFill>
              </a:rPr>
              <a:t>PF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：如果结果的最低有效字节</a:t>
            </a:r>
            <a:r>
              <a:rPr lang="en-US" altLang="zh-CN" dirty="0"/>
              <a:t>(least-significant byte)</a:t>
            </a:r>
            <a:r>
              <a:rPr lang="zh-CN" altLang="en-US" dirty="0"/>
              <a:t>包含偶数个</a:t>
            </a:r>
            <a:r>
              <a:rPr lang="en-US" altLang="zh-CN" dirty="0"/>
              <a:t>1</a:t>
            </a:r>
            <a:r>
              <a:rPr lang="zh-CN" altLang="en-US" dirty="0"/>
              <a:t>位则该位置</a:t>
            </a:r>
            <a:r>
              <a:rPr lang="en-US" altLang="zh-CN" dirty="0"/>
              <a:t>1</a:t>
            </a:r>
            <a:r>
              <a:rPr lang="zh-CN" altLang="en-US" dirty="0"/>
              <a:t>，否则清零。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常用于数据校验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辅助进位标志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辅助进位标志（</a:t>
            </a:r>
            <a:r>
              <a:rPr lang="en-US" altLang="zh-CN" dirty="0">
                <a:solidFill>
                  <a:srgbClr val="FF0000"/>
                </a:solidFill>
              </a:rPr>
              <a:t>AC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：如果算术操作在结果的第</a:t>
            </a:r>
            <a:r>
              <a:rPr lang="en-US" altLang="zh-CN" dirty="0"/>
              <a:t>3</a:t>
            </a:r>
            <a:r>
              <a:rPr lang="zh-CN" altLang="en-US" dirty="0"/>
              <a:t>位发生进位或借位则将该标志置</a:t>
            </a:r>
            <a:r>
              <a:rPr lang="en-US" altLang="zh-CN" dirty="0"/>
              <a:t>1</a:t>
            </a:r>
            <a:r>
              <a:rPr lang="zh-CN" altLang="en-US" dirty="0"/>
              <a:t>，否则清零。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这个标志在</a:t>
            </a:r>
            <a:r>
              <a:rPr lang="en-US" altLang="zh-CN" dirty="0"/>
              <a:t>BCD(binary-code decimal)</a:t>
            </a:r>
            <a:r>
              <a:rPr lang="zh-CN" altLang="en-US" dirty="0"/>
              <a:t>算术运算中被使用。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方向标志（</a:t>
            </a:r>
            <a:r>
              <a:rPr lang="en-US" altLang="zh-CN" dirty="0">
                <a:solidFill>
                  <a:srgbClr val="FF0000"/>
                </a:solidFill>
              </a:rPr>
              <a:t>DF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控制串指令</a:t>
            </a:r>
            <a:r>
              <a:rPr lang="en-US" altLang="zh-CN" dirty="0"/>
              <a:t>(MOVS, CMPS, SCAS, LODS</a:t>
            </a:r>
            <a:r>
              <a:rPr lang="zh-CN" altLang="en-US" dirty="0"/>
              <a:t>以及</a:t>
            </a:r>
            <a:r>
              <a:rPr lang="en-US" altLang="zh-CN" dirty="0"/>
              <a:t>STOS)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DF</a:t>
            </a:r>
            <a:r>
              <a:rPr lang="zh-CN" altLang="en-US" dirty="0"/>
              <a:t>标志使得串指令自动递减（从高地址向低地址方向处理字符串），清除该标志则使得串指令自动递增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STD</a:t>
            </a:r>
            <a:r>
              <a:rPr lang="zh-CN" altLang="en-US" dirty="0"/>
              <a:t>以及</a:t>
            </a:r>
            <a:r>
              <a:rPr lang="en-US" altLang="zh-CN" dirty="0"/>
              <a:t>CLD</a:t>
            </a:r>
            <a:r>
              <a:rPr lang="zh-CN" altLang="en-US" dirty="0"/>
              <a:t>指令分别用于设置以及清除</a:t>
            </a:r>
            <a:r>
              <a:rPr lang="en-US" altLang="zh-CN" dirty="0"/>
              <a:t>DF</a:t>
            </a:r>
            <a:r>
              <a:rPr lang="zh-CN" altLang="en-US" dirty="0"/>
              <a:t>标志。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TF</a:t>
            </a:r>
            <a:r>
              <a:rPr lang="zh-CN" altLang="en-US" dirty="0"/>
              <a:t>：将该位设置为</a:t>
            </a:r>
            <a:r>
              <a:rPr lang="en-US" altLang="zh-CN" dirty="0"/>
              <a:t>1</a:t>
            </a:r>
            <a:r>
              <a:rPr lang="zh-CN" altLang="en-US" dirty="0"/>
              <a:t>以允许单步调试模式，清零则禁用该模式。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调试器的</a:t>
            </a:r>
            <a:r>
              <a:rPr lang="zh-CN" altLang="en-US" dirty="0">
                <a:solidFill>
                  <a:srgbClr val="FF0000"/>
                </a:solidFill>
              </a:rPr>
              <a:t>单步调试</a:t>
            </a:r>
            <a:r>
              <a:rPr lang="zh-CN" altLang="en-US" dirty="0"/>
              <a:t>功能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38375" y="82583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两个无符号整数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之后的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状态寄存器的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CF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ZF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标志位结果如下，哪种状态表示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大于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？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52800" y="279590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CF=0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ZF=0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CF=1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ZF=0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CF=0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ZF=1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CF=1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ZF=1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2827000" y="635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如果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大于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减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，不等于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，所以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ZF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，不产生进位或者借位，所以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markTitleText"/>
          <p:cNvSpPr txBox="1"/>
          <p:nvPr>
            <p:custDataLst>
              <p:tags r:id="rId20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指令指针寄存器</a:t>
            </a:r>
            <a:r>
              <a:rPr lang="zh-CN" altLang="en-US" dirty="0"/>
              <a:t>（</a:t>
            </a:r>
            <a:r>
              <a:rPr lang="en-US" altLang="zh-CN" dirty="0"/>
              <a:t>EIP</a:t>
            </a:r>
            <a:r>
              <a:rPr lang="zh-CN" altLang="en-US" dirty="0"/>
              <a:t>）存放下一条机器指令的内存地址。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跳转指令可以修改指令指针寄存器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哪个寄存器存储了下一条要执行机器指令的内存地址？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EAX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EFLAGS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EIP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ESP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2827000" y="635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EIP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指令指针寄存器，存储下一条要执行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CPU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指令的内存地址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markTitleText"/>
          <p:cNvSpPr txBox="1"/>
          <p:nvPr>
            <p:custDataLst>
              <p:tags r:id="rId20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下列哪些是通用寄存器？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EAX	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352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EFLAGS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352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EIP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352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ESP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2219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3352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FS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12827000" y="1270001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EFLAGS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是标志寄存器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EIP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是指令指针寄存器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FS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是段寄存器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/>
            <p:cNvSpPr/>
            <p:nvPr>
              <p:custDataLst>
                <p:tags r:id="rId1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markBlo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2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markBlock"/>
          <p:cNvSpPr/>
          <p:nvPr>
            <p:custDataLst>
              <p:tags r:id="rId2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markTitleText"/>
          <p:cNvSpPr txBox="1"/>
          <p:nvPr>
            <p:custDataLst>
              <p:tags r:id="rId2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2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2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内存管理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计算机基本结构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指令执行周期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内存的读取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程序是如何运行的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保护模式的内存管理比实地址模式要复杂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多任务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多用户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段模式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页模式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页模式也是基于段模式的，通常称为</a:t>
            </a:r>
            <a:r>
              <a:rPr lang="zh-CN" altLang="en-US" dirty="0">
                <a:solidFill>
                  <a:srgbClr val="FF0000"/>
                </a:solidFill>
              </a:rPr>
              <a:t>段页式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保护模式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每个程序有独立的</a:t>
            </a:r>
            <a:r>
              <a:rPr lang="en-US" altLang="zh-CN" dirty="0"/>
              <a:t>4GB</a:t>
            </a:r>
            <a:r>
              <a:rPr lang="zh-CN" altLang="en-US" dirty="0"/>
              <a:t>虚拟地址空间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指令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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指令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虚拟地址到物理地址的转换是透明的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段管理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一般保护模式的程序有</a:t>
            </a:r>
            <a:r>
              <a:rPr lang="en-US" altLang="zh-CN" dirty="0"/>
              <a:t>3</a:t>
            </a:r>
            <a:r>
              <a:rPr lang="zh-CN" altLang="en-US" dirty="0"/>
              <a:t>个段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代码段，</a:t>
            </a:r>
            <a:r>
              <a:rPr lang="en-US" altLang="zh-CN" dirty="0"/>
              <a:t>CS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数据段，</a:t>
            </a:r>
            <a:r>
              <a:rPr lang="en-US" altLang="zh-CN" dirty="0"/>
              <a:t>DS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堆栈段，</a:t>
            </a:r>
            <a:r>
              <a:rPr lang="en-US" altLang="zh-CN" dirty="0"/>
              <a:t>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段是一块内存空间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段管理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GDT</a:t>
            </a:r>
            <a:r>
              <a:rPr lang="zh-CN" altLang="en-US" dirty="0"/>
              <a:t>（</a:t>
            </a:r>
            <a:r>
              <a:rPr lang="en-US" altLang="zh-CN" dirty="0"/>
              <a:t>Global Descriptor Table</a:t>
            </a:r>
            <a:r>
              <a:rPr lang="zh-CN" altLang="en-US" dirty="0"/>
              <a:t>）全局描述符表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整个系统只有一个</a:t>
            </a:r>
            <a:r>
              <a:rPr lang="en-US" altLang="zh-CN" dirty="0"/>
              <a:t>GDT</a:t>
            </a:r>
            <a:r>
              <a:rPr lang="zh-CN" altLang="en-US" dirty="0"/>
              <a:t>（</a:t>
            </a:r>
            <a:r>
              <a:rPr lang="en-US" altLang="zh-CN" dirty="0"/>
              <a:t>64bit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Intel</a:t>
            </a:r>
            <a:r>
              <a:rPr lang="zh-CN" altLang="en-US" dirty="0"/>
              <a:t>提供了一个寄存器</a:t>
            </a:r>
            <a:r>
              <a:rPr lang="en-US" altLang="zh-CN" dirty="0">
                <a:solidFill>
                  <a:srgbClr val="FF0000"/>
                </a:solidFill>
              </a:rPr>
              <a:t>GDTR</a:t>
            </a:r>
            <a:r>
              <a:rPr lang="zh-CN" altLang="en-US" dirty="0"/>
              <a:t>用来存放</a:t>
            </a:r>
            <a:r>
              <a:rPr lang="en-US" altLang="zh-CN" dirty="0"/>
              <a:t>GDT</a:t>
            </a:r>
            <a:r>
              <a:rPr lang="zh-CN" altLang="en-US" dirty="0"/>
              <a:t>的入口地址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LDT</a:t>
            </a:r>
            <a:r>
              <a:rPr lang="zh-CN" altLang="en-US" dirty="0"/>
              <a:t>（</a:t>
            </a:r>
            <a:r>
              <a:rPr lang="en-US" altLang="zh-CN" dirty="0"/>
              <a:t>Local Descriptor Table</a:t>
            </a:r>
            <a:r>
              <a:rPr lang="zh-CN" altLang="en-US" dirty="0"/>
              <a:t>）局部描述符表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每个程序都有自己的</a:t>
            </a:r>
            <a:r>
              <a:rPr lang="en-US" altLang="zh-CN" dirty="0"/>
              <a:t>LDT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为</a:t>
            </a:r>
            <a:r>
              <a:rPr lang="en-US" altLang="zh-CN" dirty="0"/>
              <a:t>LDT</a:t>
            </a:r>
            <a:r>
              <a:rPr lang="zh-CN" altLang="en-US" dirty="0"/>
              <a:t>的入口地址也提供了一个寄存器</a:t>
            </a:r>
            <a:r>
              <a:rPr lang="en-US" altLang="zh-CN" dirty="0">
                <a:solidFill>
                  <a:srgbClr val="FF0000"/>
                </a:solidFill>
              </a:rPr>
              <a:t>LDTR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因为在任何时刻只能有一个任务在运行，所以</a:t>
            </a:r>
            <a:r>
              <a:rPr lang="en-US" altLang="zh-CN" dirty="0"/>
              <a:t>LDTR</a:t>
            </a:r>
            <a:r>
              <a:rPr lang="zh-CN" altLang="en-US" dirty="0"/>
              <a:t>也只需要有一个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6233"/>
            <a:ext cx="10515600" cy="1085125"/>
          </a:xfrm>
        </p:spPr>
        <p:txBody>
          <a:bodyPr/>
          <a:lstStyle/>
          <a:p>
            <a:pPr algn="ctr"/>
            <a:r>
              <a:rPr lang="zh-CN" altLang="en-US" dirty="0"/>
              <a:t>平坦分段模式（全局描述）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2695575"/>
            <a:ext cx="5271135" cy="3588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0423" y="5546785"/>
            <a:ext cx="733245" cy="27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722" y="1856642"/>
            <a:ext cx="53479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单任务、全局描述符表（</a:t>
            </a:r>
            <a:r>
              <a:rPr lang="en-US" altLang="zh-CN" sz="2800" dirty="0"/>
              <a:t>GDT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896233"/>
            <a:ext cx="10515600" cy="1085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dirty="0"/>
              <a:t>多段模式（局部描述）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6" y="2712160"/>
            <a:ext cx="4662920" cy="3578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9722" y="1974732"/>
            <a:ext cx="52730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多任务、局部描述符表（</a:t>
            </a:r>
            <a:r>
              <a:rPr lang="en-US" altLang="zh-CN" sz="2800" dirty="0"/>
              <a:t>LDT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4113" y="782003"/>
            <a:ext cx="7345362" cy="868363"/>
          </a:xfrm>
        </p:spPr>
        <p:txBody>
          <a:bodyPr/>
          <a:lstStyle/>
          <a:p>
            <a:r>
              <a:rPr lang="zh-CN" altLang="en-US" dirty="0"/>
              <a:t>分页机制（虚拟内存）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655" y="1840230"/>
            <a:ext cx="9736455" cy="40925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段又被分割成内存页（</a:t>
            </a:r>
            <a:r>
              <a:rPr lang="en-US" altLang="zh-CN" dirty="0"/>
              <a:t>page</a:t>
            </a:r>
            <a:r>
              <a:rPr lang="zh-CN" altLang="en-US" dirty="0"/>
              <a:t>）（</a:t>
            </a:r>
            <a:r>
              <a:rPr lang="en-US" altLang="zh-CN" dirty="0">
                <a:solidFill>
                  <a:srgbClr val="FF0000"/>
                </a:solidFill>
              </a:rPr>
              <a:t> 4096</a:t>
            </a:r>
            <a:r>
              <a:rPr lang="zh-CN" altLang="en-US" dirty="0"/>
              <a:t>字节）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实现了运行程序的总内存远大于计算机的物理内存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提高内存的利用率，</a:t>
            </a:r>
            <a:r>
              <a:rPr lang="zh-CN" altLang="en-US" dirty="0">
                <a:solidFill>
                  <a:srgbClr val="FF0000"/>
                </a:solidFill>
              </a:rPr>
              <a:t>减少内存碎片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页交换，不使用的内存页被交换到硬盘上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虚拟内存空间大于实际的物理内存空间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页交换降低程序执行速度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4464" y="566251"/>
            <a:ext cx="7345362" cy="868363"/>
          </a:xfrm>
        </p:spPr>
        <p:txBody>
          <a:bodyPr/>
          <a:lstStyle/>
          <a:p>
            <a:pPr algn="ctr"/>
            <a:r>
              <a:rPr lang="zh-CN" altLang="en-US" dirty="0"/>
              <a:t>分页机制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4505" y="1798955"/>
            <a:ext cx="106502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分页的任务是进行</a:t>
            </a:r>
            <a:r>
              <a:rPr lang="zh-CN" altLang="en-US" sz="2400" b="1" dirty="0"/>
              <a:t>硬盘到内存的地址转换</a:t>
            </a:r>
            <a:r>
              <a:rPr lang="zh-CN" altLang="en-US" sz="2400" dirty="0"/>
              <a:t>，需要唯一确定进程所有的页地址</a:t>
            </a:r>
            <a:endParaRPr lang="zh-CN" altLang="en-US" sz="2400" dirty="0"/>
          </a:p>
          <a:p>
            <a:pPr marL="285750" indent="-285750" fontAlgn="auto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地址转换的起始点：</a:t>
            </a:r>
            <a:r>
              <a:rPr lang="zh-CN" altLang="en-US" sz="2400" dirty="0"/>
              <a:t>正在使用的页目录的地址，一般放在CPU的CR3寄存器中</a:t>
            </a:r>
            <a:endParaRPr lang="en-US" altLang="zh-CN" sz="2400" dirty="0"/>
          </a:p>
          <a:p>
            <a:pPr marL="285750" indent="-285750" fontAlgn="auto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每个进程都有其独立的虚拟地址空间（最大为</a:t>
            </a:r>
            <a:r>
              <a:rPr lang="en-US" altLang="zh-CN" sz="2400" dirty="0"/>
              <a:t>4G</a:t>
            </a:r>
            <a:r>
              <a:rPr lang="zh-CN" altLang="en-US" sz="2400" dirty="0"/>
              <a:t>，即</a:t>
            </a:r>
            <a:r>
              <a:rPr lang="en-US" altLang="zh-CN" sz="2400" dirty="0"/>
              <a:t>2^32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 fontAlgn="auto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每一个32位的线性地址被划分三部分：页目录索引（10位），页表索引（10位），偏移（12位），以CR3为起点最终找到物理地址页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176826" y="1000432"/>
            <a:ext cx="734536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dirty="0"/>
              <a:t>分页机制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6430" y="1688375"/>
            <a:ext cx="58059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第一步：在</a:t>
            </a:r>
            <a:r>
              <a:rPr lang="en-US" altLang="zh-CN" sz="2400" dirty="0"/>
              <a:t>CR3</a:t>
            </a:r>
            <a:r>
              <a:rPr lang="zh-CN" altLang="en-US" sz="2400" dirty="0"/>
              <a:t>装入进程的页目录地址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第二步：线性地址前十位加</a:t>
            </a:r>
            <a:r>
              <a:rPr lang="en-US" altLang="zh-CN" sz="2400" dirty="0"/>
              <a:t>CR3</a:t>
            </a:r>
            <a:r>
              <a:rPr lang="zh-CN" altLang="en-US" sz="2400" dirty="0"/>
              <a:t>，在页目录下找到对应的索引项即页表地址（</a:t>
            </a:r>
            <a:r>
              <a:rPr lang="en-US" altLang="zh-CN" sz="2400" dirty="0"/>
              <a:t>PDE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第三步：根据线性地址中间十位加当前页表初始位，在页表下找到对应的索引项即页的起始地址（</a:t>
            </a:r>
            <a:r>
              <a:rPr lang="en-US" altLang="zh-CN" sz="2400" dirty="0"/>
              <a:t>PTE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第四步：将页的起始地址与线性地址最后</a:t>
            </a:r>
            <a:r>
              <a:rPr lang="en-US" altLang="zh-CN" sz="2400" dirty="0"/>
              <a:t>12</a:t>
            </a:r>
            <a:r>
              <a:rPr lang="zh-CN" altLang="en-US" sz="2400" dirty="0"/>
              <a:t>位相加，得到物理地址（</a:t>
            </a:r>
            <a:r>
              <a:rPr lang="en-US" altLang="zh-CN" sz="2400" dirty="0"/>
              <a:t>PTT</a:t>
            </a:r>
            <a:r>
              <a:rPr lang="zh-CN" altLang="en-US" sz="2400" dirty="0"/>
              <a:t>）。</a:t>
            </a:r>
            <a:endParaRPr lang="zh-CN" altLang="en-US" sz="2400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771" y="1918939"/>
            <a:ext cx="5416564" cy="406242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通过虚拟地址读取一个内存数据，至少要访问多少次内存？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2827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从页目录中读取页表地址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从页表地址读取页的地址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从页中读取内存数据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markTitleText"/>
          <p:cNvSpPr txBox="1"/>
          <p:nvPr>
            <p:custDataLst>
              <p:tags r:id="rId20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计算机基本结构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9146" y="1849438"/>
            <a:ext cx="6473709" cy="3883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中央处理器（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Central Processor Unit)</a:t>
            </a:r>
            <a:r>
              <a:rPr lang="zh-CN" altLang="en-US" dirty="0"/>
              <a:t>进行计算和逻辑操作的地方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寄存器（</a:t>
            </a:r>
            <a:r>
              <a:rPr lang="en-US" altLang="zh-CN" dirty="0"/>
              <a:t>Register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时钟（</a:t>
            </a:r>
            <a:r>
              <a:rPr lang="en-US" altLang="zh-CN" dirty="0"/>
              <a:t>clock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控制单元（</a:t>
            </a:r>
            <a:r>
              <a:rPr lang="en-US" altLang="zh-CN" dirty="0"/>
              <a:t>CU</a:t>
            </a:r>
            <a:r>
              <a:rPr lang="zh-CN" altLang="en-US" dirty="0"/>
              <a:t>，</a:t>
            </a:r>
            <a:r>
              <a:rPr lang="en-US" altLang="zh-CN" dirty="0"/>
              <a:t>Control Unit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算数逻辑单元（</a:t>
            </a:r>
            <a:r>
              <a:rPr lang="en-US" altLang="zh-CN" dirty="0"/>
              <a:t>ALU</a:t>
            </a:r>
            <a:r>
              <a:rPr lang="zh-CN" altLang="en-US" dirty="0"/>
              <a:t>，</a:t>
            </a:r>
            <a:r>
              <a:rPr lang="en-US" altLang="zh-CN" dirty="0"/>
              <a:t>Arithmetic Logic Unit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：数据存储，数量有限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时钟</a:t>
            </a:r>
            <a:r>
              <a:rPr lang="zh-CN" altLang="en-US" dirty="0"/>
              <a:t>：同步</a:t>
            </a:r>
            <a:r>
              <a:rPr lang="en-US" altLang="zh-CN" dirty="0"/>
              <a:t>CPU</a:t>
            </a:r>
            <a:r>
              <a:rPr lang="zh-CN" altLang="en-US" dirty="0"/>
              <a:t>的内部操作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控制单元</a:t>
            </a:r>
            <a:r>
              <a:rPr lang="zh-CN" altLang="en-US" dirty="0"/>
              <a:t>：控制机器指令的执行步骤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算数逻辑单元</a:t>
            </a:r>
            <a:r>
              <a:rPr lang="zh-CN" altLang="en-US" dirty="0"/>
              <a:t>：算术运算、逻辑运算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696" r="9710" b="-2"/>
          <a:stretch>
            <a:fillRect/>
          </a:stretch>
        </p:blipFill>
        <p:spPr>
          <a:xfrm>
            <a:off x="-60556" y="-1"/>
            <a:ext cx="12252556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2714" y="30277"/>
            <a:ext cx="2906015" cy="94363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时钟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4390" y="1428115"/>
            <a:ext cx="8262620" cy="3528060"/>
          </a:xfrm>
        </p:spPr>
        <p:txBody>
          <a:bodyPr anchor="ctr">
            <a:normAutofit fontScale="90000"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每个时钟周期</a:t>
            </a:r>
            <a:r>
              <a:rPr lang="en-US" altLang="zh-CN" sz="3600" b="1" dirty="0">
                <a:solidFill>
                  <a:schemeClr val="bg1"/>
                </a:solidFill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</a:rPr>
              <a:t>完成一步操作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时钟频率</a:t>
            </a:r>
            <a:r>
              <a:rPr lang="en-US" altLang="zh-CN" sz="3600" b="1" dirty="0">
                <a:solidFill>
                  <a:schemeClr val="bg1"/>
                </a:solidFill>
              </a:rPr>
              <a:t>=1/</a:t>
            </a:r>
            <a:r>
              <a:rPr lang="zh-CN" altLang="en-US" sz="3600" b="1" dirty="0">
                <a:solidFill>
                  <a:schemeClr val="bg1"/>
                </a:solidFill>
              </a:rPr>
              <a:t>时钟周期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时钟频率反映了</a:t>
            </a:r>
            <a:r>
              <a:rPr lang="en-US" altLang="zh-CN" sz="3600" b="1" dirty="0">
                <a:solidFill>
                  <a:schemeClr val="bg1"/>
                </a:solidFill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</a:rPr>
              <a:t>速度的快慢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当前流行的</a:t>
            </a:r>
            <a:r>
              <a:rPr lang="en-US" altLang="zh-CN" sz="3600" b="1" dirty="0">
                <a:solidFill>
                  <a:schemeClr val="bg1"/>
                </a:solidFill>
              </a:rPr>
              <a:t>CPU</a:t>
            </a:r>
            <a:r>
              <a:rPr lang="zh-CN" altLang="en-US" sz="3600" b="1" dirty="0">
                <a:solidFill>
                  <a:schemeClr val="bg1"/>
                </a:solidFill>
              </a:rPr>
              <a:t>主频</a:t>
            </a:r>
            <a:r>
              <a:rPr lang="en-US" altLang="zh-CN" sz="3600" b="1" dirty="0">
                <a:solidFill>
                  <a:schemeClr val="bg1"/>
                </a:solidFill>
              </a:rPr>
              <a:t>3GHz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可通过软件优化提升主频利用率，实现超频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600" r="10805" b="-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002" y="260751"/>
            <a:ext cx="3244221" cy="99813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</a:rPr>
              <a:t>内存存储单元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705" y="1410970"/>
            <a:ext cx="9735185" cy="375666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Memory storage unit</a:t>
            </a:r>
            <a:r>
              <a:rPr lang="zh-CN" altLang="en-US" b="1" dirty="0">
                <a:solidFill>
                  <a:schemeClr val="bg1"/>
                </a:solidFill>
              </a:rPr>
              <a:t>存放指令和数据的地方</a:t>
            </a:r>
            <a:endParaRPr lang="en-US" altLang="zh-CN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核心频率</a:t>
            </a:r>
            <a:r>
              <a:rPr lang="en-US" altLang="zh-CN" b="1" dirty="0">
                <a:solidFill>
                  <a:schemeClr val="bg1"/>
                </a:solidFill>
              </a:rPr>
              <a:t>133MHz~200MHz </a:t>
            </a:r>
            <a:r>
              <a:rPr lang="zh-CN" altLang="en-US" b="1" dirty="0">
                <a:solidFill>
                  <a:schemeClr val="bg1"/>
                </a:solidFill>
              </a:rPr>
              <a:t>（存储单元频率、刷新频率）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DDR2-800、DDR3-1600、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DDR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24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00</a:t>
            </a:r>
            <a:r>
              <a:rPr lang="zh-CN" altLang="en-US" b="1" dirty="0">
                <a:solidFill>
                  <a:schemeClr val="bg1"/>
                </a:solidFill>
              </a:rPr>
              <a:t>等，并不是内存的真正频率，而是业界约定俗成的等效频率（数据传送频率）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是硬盘的</a:t>
            </a:r>
            <a:r>
              <a:rPr lang="en-US" altLang="zh-CN" b="1" dirty="0">
                <a:solidFill>
                  <a:schemeClr val="bg1"/>
                </a:solidFill>
              </a:rPr>
              <a:t>20-30</a:t>
            </a:r>
            <a:r>
              <a:rPr lang="zh-CN" altLang="en-US" b="1" dirty="0">
                <a:solidFill>
                  <a:schemeClr val="bg1"/>
                </a:solidFill>
              </a:rPr>
              <a:t>倍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g.foolcdn.com/editorial/images/439738/gettyimages-603159290.jpg"/>
          <p:cNvSpPr>
            <a:spLocks noChangeAspect="1" noChangeArrowheads="1"/>
          </p:cNvSpPr>
          <p:nvPr/>
        </p:nvSpPr>
        <p:spPr bwMode="auto">
          <a:xfrm>
            <a:off x="5943600" y="3136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" val="ProblemSetting"/>
  <p:tag name="RAINPROBLEMTYPE" val="MultipleChoice"/>
</p:tagLst>
</file>

<file path=ppt/tags/tag103.xml><?xml version="1.0" encoding="utf-8"?>
<p:tagLst xmlns:p="http://schemas.openxmlformats.org/presentationml/2006/main">
  <p:tag name="RAINPROBLEM" val="MultipleChoice"/>
  <p:tag name="PROBLEMHASREMARK" val="True"/>
  <p:tag name="PROBLEMREMARK" val="EIP指令指针寄存器，存储下一条要执行CPU指令的内存地址"/>
  <p:tag name="PROBLEMSCORE" val="10.0"/>
</p:tagLst>
</file>

<file path=ppt/tags/tag104.xml><?xml version="1.0" encoding="utf-8"?>
<p:tagLst xmlns:p="http://schemas.openxmlformats.org/presentationml/2006/main">
  <p:tag name="RAINPROBLEM" val="ProblemBody"/>
</p:tagLst>
</file>

<file path=ppt/tags/tag105.xml><?xml version="1.0" encoding="utf-8"?>
<p:tagLst xmlns:p="http://schemas.openxmlformats.org/presentationml/2006/main">
  <p:tag name="RAINPROBLEM" val="ProblemItem"/>
</p:tagLst>
</file>

<file path=ppt/tags/tag106.xml><?xml version="1.0" encoding="utf-8"?>
<p:tagLst xmlns:p="http://schemas.openxmlformats.org/presentationml/2006/main">
  <p:tag name="RAINPROBLEM" val="ProblemItem"/>
</p:tagLst>
</file>

<file path=ppt/tags/tag107.xml><?xml version="1.0" encoding="utf-8"?>
<p:tagLst xmlns:p="http://schemas.openxmlformats.org/presentationml/2006/main">
  <p:tag name="RAINPROBLEM" val="ProblemItem"/>
</p:tagLst>
</file>

<file path=ppt/tags/tag108.xml><?xml version="1.0" encoding="utf-8"?>
<p:tagLst xmlns:p="http://schemas.openxmlformats.org/presentationml/2006/main">
  <p:tag name="RAINPROBLEM" val="ProblemItem"/>
</p:tagLst>
</file>

<file path=ppt/tags/tag10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3.xml><?xml version="1.0" encoding="utf-8"?>
<p:tagLst xmlns:p="http://schemas.openxmlformats.org/presentationml/2006/main">
  <p:tag name="RAINPROBLEM" val="ProblemSubmit"/>
  <p:tag name="RAINPROBLEMTYPE" val="MultipleChoiceMA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6.xml><?xml version="1.0" encoding="utf-8"?>
<p:tagLst xmlns:p="http://schemas.openxmlformats.org/presentationml/2006/main">
  <p:tag name="RAINPROBLEM" val="ProblemRemarkBoard"/>
</p:tagLst>
</file>

<file path=ppt/tags/tag117.xml><?xml version="1.0" encoding="utf-8"?>
<p:tagLst xmlns:p="http://schemas.openxmlformats.org/presentationml/2006/main">
  <p:tag name="PROBLEMREMARKTITLE" val="ProblemRemarkBoardTip"/>
</p:tagLst>
</file>

<file path=ppt/tags/tag118.xml><?xml version="1.0" encoding="utf-8"?>
<p:tagLst xmlns:p="http://schemas.openxmlformats.org/presentationml/2006/main">
  <p:tag name="RAINPROBLEM" val="ProblemRemark"/>
</p:tagLst>
</file>

<file path=ppt/tags/tag119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RAINPROBLEM" val="ProblemSubmit"/>
  <p:tag name="RAINPROBLEMTYPE" val="MultipleChoiceMA"/>
</p:tagLst>
</file>

<file path=ppt/tags/tag120.xml><?xml version="1.0" encoding="utf-8"?>
<p:tagLst xmlns:p="http://schemas.openxmlformats.org/presentationml/2006/main">
  <p:tag name="PROBLEMREMARKTITLE" val="ProblemRemarkBoardTitle"/>
</p:tagLst>
</file>

<file path=ppt/tags/tag121.xml><?xml version="1.0" encoding="utf-8"?>
<p:tagLst xmlns:p="http://schemas.openxmlformats.org/presentationml/2006/main">
  <p:tag name="PROBLEMREMARKTITLE" val="ProblemRemarkBoardTitle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" val="ProblemSetting"/>
  <p:tag name="RAINPROBLEMTYPE" val="MultipleChoiceMA"/>
</p:tagLst>
</file>

<file path=ppt/tags/tag132.xml><?xml version="1.0" encoding="utf-8"?>
<p:tagLst xmlns:p="http://schemas.openxmlformats.org/presentationml/2006/main">
  <p:tag name="RAINPROBLEM" val="MultipleChoiceMA"/>
  <p:tag name="PROBLEMSCORE_HALF" val="0.0"/>
  <p:tag name="PROBLEMHASREMARK" val="True"/>
  <p:tag name="PROBLEMSCORE" val="10.0"/>
  <p:tag name="PROBLEMREMARK" val="EFLAGS是标志寄存器&#10;EIP是指令指针寄存器&#10;FS是段寄存器"/>
</p:tagLst>
</file>

<file path=ppt/tags/tag133.xml><?xml version="1.0" encoding="utf-8"?>
<p:tagLst xmlns:p="http://schemas.openxmlformats.org/presentationml/2006/main">
  <p:tag name="RAINPROBLEM" val="ProblemBody"/>
</p:tagLst>
</file>

<file path=ppt/tags/tag134.xml><?xml version="1.0" encoding="utf-8"?>
<p:tagLst xmlns:p="http://schemas.openxmlformats.org/presentationml/2006/main">
  <p:tag name="RAINPROBLEM" val="ProblemItem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Item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2.xml><?xml version="1.0" encoding="utf-8"?>
<p:tagLst xmlns:p="http://schemas.openxmlformats.org/presentationml/2006/main">
  <p:tag name="RAINPROBLEM" val="ProblemSubmit"/>
  <p:tag name="RAINPROBLEMTYPE" val="MultipleChoice"/>
</p:tagLst>
</file>

<file path=ppt/tags/tag143.xml><?xml version="1.0" encoding="utf-8"?>
<p:tagLst xmlns:p="http://schemas.openxmlformats.org/presentationml/2006/main">
  <p:tag name="RAINPROBLEM" val="ProblemRemarkBoard"/>
</p:tagLst>
</file>

<file path=ppt/tags/tag144.xml><?xml version="1.0" encoding="utf-8"?>
<p:tagLst xmlns:p="http://schemas.openxmlformats.org/presentationml/2006/main">
  <p:tag name="PROBLEMREMARKTITLE" val="ProblemRemarkBoardTip"/>
</p:tagLst>
</file>

<file path=ppt/tags/tag145.xml><?xml version="1.0" encoding="utf-8"?>
<p:tagLst xmlns:p="http://schemas.openxmlformats.org/presentationml/2006/main">
  <p:tag name="RAINPROBLEM" val="ProblemRemark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PROBLEMREMARKTITLE" val="ProblemRemarkBoardTitle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PROBLEMREMARKTITLE" val="ProblemRemarkBoardTitle"/>
</p:tagLst>
</file>

<file path=ppt/tags/tag151.xml><?xml version="1.0" encoding="utf-8"?>
<p:tagLst xmlns:p="http://schemas.openxmlformats.org/presentationml/2006/main">
  <p:tag name="PROBLEMREMARKTITLE" val="ProblemRemarkBoardTitle"/>
</p:tagLst>
</file>

<file path=ppt/tags/tag152.xml><?xml version="1.0" encoding="utf-8"?>
<p:tagLst xmlns:p="http://schemas.openxmlformats.org/presentationml/2006/main">
  <p:tag name="PROBLEMREMARKTITLE" val="ProblemRemarkBoardTitle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p="http://schemas.openxmlformats.org/presentationml/2006/main">
  <p:tag name="RAINPROBLEM" val="MultipleChoice"/>
  <p:tag name="PROBLEMHASREMARK" val="True"/>
  <p:tag name="PROBLEMSCORE" val="10.0"/>
  <p:tag name="PROBLEMREMARK" val="从页目录中读取页表地址&#10;从页表地址读取页的地址&#10;从页中读取内存数据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COMMONDATA" val="eyJoZGlkIjoiZWJkYTkwMDE0MjJhYzE5OGM3MzAyMGM4NzU4ZTA5NDIifQ==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" val="ProblemSetting"/>
  <p:tag name="RAINPROBLEMTYPE" val="MultipleChoiceMA"/>
</p:tagLst>
</file>

<file path=ppt/tags/tag19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RAINPROBLEM" val="ProblemBody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0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p="http://schemas.openxmlformats.org/presentationml/2006/main">
  <p:tag name="RAINPROBLEM" val="MultipleChoice"/>
  <p:tag name="PROBLEMSCORE" val="10.0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RemarkBoard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" val="ProblemSubmit"/>
  <p:tag name="RAINPROBLEMTYPE" val="MultipleChoice"/>
</p:tagLst>
</file>

<file path=ppt/tags/tag61.xml><?xml version="1.0" encoding="utf-8"?>
<p:tagLst xmlns:p="http://schemas.openxmlformats.org/presentationml/2006/main">
  <p:tag name="PROBLEMREMARKTITLE" val="ProblemRemarkBoardTip"/>
</p:tagLst>
</file>

<file path=ppt/tags/tag62.xml><?xml version="1.0" encoding="utf-8"?>
<p:tagLst xmlns:p="http://schemas.openxmlformats.org/presentationml/2006/main">
  <p:tag name="RAINPROBLEM" val="ProblemRemark"/>
</p:tagLst>
</file>

<file path=ppt/tags/tag63.xml><?xml version="1.0" encoding="utf-8"?>
<p:tagLst xmlns:p="http://schemas.openxmlformats.org/presentationml/2006/main">
  <p:tag name="PROBLEMREMARKTITLE" val="ProblemRemarkBoardTitle"/>
</p:tagLst>
</file>

<file path=ppt/tags/tag64.xml><?xml version="1.0" encoding="utf-8"?>
<p:tagLst xmlns:p="http://schemas.openxmlformats.org/presentationml/2006/main">
  <p:tag name="PROBLEMREMARKTITLE" val="ProblemRemarkBoardTitle"/>
</p:tagLst>
</file>

<file path=ppt/tags/tag65.xml><?xml version="1.0" encoding="utf-8"?>
<p:tagLst xmlns:p="http://schemas.openxmlformats.org/presentationml/2006/main">
  <p:tag name="PROBLEMREMARKTITLE" val="ProblemRemarkBoardTitle"/>
</p:tagLst>
</file>

<file path=ppt/tags/tag66.xml><?xml version="1.0" encoding="utf-8"?>
<p:tagLst xmlns:p="http://schemas.openxmlformats.org/presentationml/2006/main">
  <p:tag name="PROBLEMREMARKTITLE" val="ProblemRemarkBoardTitle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p="http://schemas.openxmlformats.org/presentationml/2006/main">
  <p:tag name="RAINPROBLEM" val="MultipleChoice"/>
  <p:tag name="PROBLEMHASREMARK" val="True"/>
  <p:tag name="PROBLEMREMARK" val="如果A大于B，A减B，不等于0，所以ZF为0，不产生进位或者借位，所以CF为0"/>
  <p:tag name="PROBLEMSCORE" val="10.0"/>
</p:tagLst>
</file>

<file path=ppt/tags/tag77.xml><?xml version="1.0" encoding="utf-8"?>
<p:tagLst xmlns:p="http://schemas.openxmlformats.org/presentationml/2006/main">
  <p:tag name="RAINPROBLEM" val="ProblemBody"/>
</p:tagLst>
</file>

<file path=ppt/tags/tag78.xml><?xml version="1.0" encoding="utf-8"?>
<p:tagLst xmlns:p="http://schemas.openxmlformats.org/presentationml/2006/main">
  <p:tag name="RAINPROBLEM" val="ProblemItem"/>
</p:tagLst>
</file>

<file path=ppt/tags/tag79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p="http://schemas.openxmlformats.org/presentationml/2006/main">
  <p:tag name="RAINPROBLEM" val="ProblemItem"/>
</p:tagLst>
</file>

<file path=ppt/tags/tag81.xml><?xml version="1.0" encoding="utf-8"?>
<p:tagLst xmlns:p="http://schemas.openxmlformats.org/presentationml/2006/main">
  <p:tag name="RAINPROBLEM" val="ProblemItem"/>
</p:tagLst>
</file>

<file path=ppt/tags/tag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p="http://schemas.openxmlformats.org/presentationml/2006/main">
  <p:tag name="RAINPROBLEM" val="ProblemSubmit"/>
  <p:tag name="RAINPROBLEMTYPE" val="MultipleChoice"/>
</p:tagLst>
</file>

<file path=ppt/tags/tag87.xml><?xml version="1.0" encoding="utf-8"?>
<p:tagLst xmlns:p="http://schemas.openxmlformats.org/presentationml/2006/main">
  <p:tag name="RAINPROBLEM" val="ProblemRemarkBoard"/>
</p:tagLst>
</file>

<file path=ppt/tags/tag88.xml><?xml version="1.0" encoding="utf-8"?>
<p:tagLst xmlns:p="http://schemas.openxmlformats.org/presentationml/2006/main">
  <p:tag name="PROBLEMREMARKTITLE" val="ProblemRemarkBoardTip"/>
</p:tagLst>
</file>

<file path=ppt/tags/tag89.xml><?xml version="1.0" encoding="utf-8"?>
<p:tagLst xmlns:p="http://schemas.openxmlformats.org/presentationml/2006/main">
  <p:tag name="RAINPROBLEM" val="ProblemRemark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p="http://schemas.openxmlformats.org/presentationml/2006/main">
  <p:tag name="PROBLEMREMARKTITLE" val="ProblemRemarkBoardTitle"/>
</p:tagLst>
</file>

<file path=ppt/tags/tag91.xml><?xml version="1.0" encoding="utf-8"?>
<p:tagLst xmlns:p="http://schemas.openxmlformats.org/presentationml/2006/main">
  <p:tag name="PROBLEMREMARKTITLE" val="ProblemRemarkBoardTitle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400TGp_globalcity_light_ani">
  <a:themeElements>
    <a:clrScheme name="400TGp_globalcity_light_ani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400TGp_globalcity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00TGp_globalcity_light_ani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3756</Words>
  <Application>WPS 演示</Application>
  <PresentationFormat>宽屏</PresentationFormat>
  <Paragraphs>475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Arial</vt:lpstr>
      <vt:lpstr>宋体</vt:lpstr>
      <vt:lpstr>Wingdings</vt:lpstr>
      <vt:lpstr>Arial</vt:lpstr>
      <vt:lpstr>Times New Roman</vt:lpstr>
      <vt:lpstr>微软雅黑</vt:lpstr>
      <vt:lpstr>Arial Unicode MS</vt:lpstr>
      <vt:lpstr>等线</vt:lpstr>
      <vt:lpstr>楷体</vt:lpstr>
      <vt:lpstr>Calibri</vt:lpstr>
      <vt:lpstr>Optima-Regular</vt:lpstr>
      <vt:lpstr>Segoe Print</vt:lpstr>
      <vt:lpstr>Calibri Light</vt:lpstr>
      <vt:lpstr>等线 Light</vt:lpstr>
      <vt:lpstr>1_400TGp_globalcity_light_ani</vt:lpstr>
      <vt:lpstr>2_400TGp_globalcity_light_ani</vt:lpstr>
      <vt:lpstr>汇编语言与逆向技术  第2章 IA-32处理器体系结构</vt:lpstr>
      <vt:lpstr>本章知识点</vt:lpstr>
      <vt:lpstr>计算机体系结构</vt:lpstr>
      <vt:lpstr>计算机基本概念</vt:lpstr>
      <vt:lpstr>计算机基本结构</vt:lpstr>
      <vt:lpstr>计算机基本结构</vt:lpstr>
      <vt:lpstr>CPU</vt:lpstr>
      <vt:lpstr>CPU时钟</vt:lpstr>
      <vt:lpstr>内存存储单元</vt:lpstr>
      <vt:lpstr>总线（bus）</vt:lpstr>
      <vt:lpstr>PowerPoint 演示文稿</vt:lpstr>
      <vt:lpstr>指令执行周期</vt:lpstr>
      <vt:lpstr>PowerPoint 演示文稿</vt:lpstr>
      <vt:lpstr>PowerPoint 演示文稿</vt:lpstr>
      <vt:lpstr>PowerPoint 演示文稿</vt:lpstr>
      <vt:lpstr>IA-32处理器体系结构</vt:lpstr>
      <vt:lpstr>IA-32处理器体系结构</vt:lpstr>
      <vt:lpstr>工作模式</vt:lpstr>
      <vt:lpstr>实地址模式</vt:lpstr>
      <vt:lpstr>保护模式</vt:lpstr>
      <vt:lpstr>地址空间</vt:lpstr>
      <vt:lpstr>PowerPoint 演示文稿</vt:lpstr>
      <vt:lpstr>寄存器（Register）</vt:lpstr>
      <vt:lpstr>通用寄存器 8个32位通用寄存器 EAX EBX ECX EDX ESP EBP ESI EDI</vt:lpstr>
      <vt:lpstr>段寄存器</vt:lpstr>
      <vt:lpstr>EFLAGS寄存器</vt:lpstr>
      <vt:lpstr>零标志</vt:lpstr>
      <vt:lpstr>进位标志</vt:lpstr>
      <vt:lpstr>溢出标志</vt:lpstr>
      <vt:lpstr>符号标志</vt:lpstr>
      <vt:lpstr>奇偶标志</vt:lpstr>
      <vt:lpstr>辅助进位标志</vt:lpstr>
      <vt:lpstr>控制标志</vt:lpstr>
      <vt:lpstr>系统标志</vt:lpstr>
      <vt:lpstr>PowerPoint 演示文稿</vt:lpstr>
      <vt:lpstr>指令指针</vt:lpstr>
      <vt:lpstr>PowerPoint 演示文稿</vt:lpstr>
      <vt:lpstr>PowerPoint 演示文稿</vt:lpstr>
      <vt:lpstr>IA-32内存管理</vt:lpstr>
      <vt:lpstr>IA-32内存管理</vt:lpstr>
      <vt:lpstr>保护模式</vt:lpstr>
      <vt:lpstr>段管理</vt:lpstr>
      <vt:lpstr>段管理</vt:lpstr>
      <vt:lpstr>平坦分段模式（全局描述）</vt:lpstr>
      <vt:lpstr>PowerPoint 演示文稿</vt:lpstr>
      <vt:lpstr>分页机制（虚拟内存）</vt:lpstr>
      <vt:lpstr>分页机制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汇编与逆向技术基础  第2章 IA-32处理器体系结构</dc:title>
  <dc:creator>zwang</dc:creator>
  <cp:lastModifiedBy>mutou123</cp:lastModifiedBy>
  <cp:revision>295</cp:revision>
  <dcterms:created xsi:type="dcterms:W3CDTF">2020-03-01T14:18:00Z</dcterms:created>
  <dcterms:modified xsi:type="dcterms:W3CDTF">2023-10-07T09:16:28Z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582D0D79B541479ABAC04CA6E2BC51A3_12</vt:lpwstr>
  </property>
  <property fmtid="{D5CDD505-2E9C-101B-9397-08002B2CF9AE}" pid="3" name="KSOProductBuildVer">
    <vt:lpwstr>2052-12.1.0.15712</vt:lpwstr>
  </property>
</Properties>
</file>